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0" r:id="rId3"/>
    <p:sldId id="297" r:id="rId4"/>
    <p:sldId id="257" r:id="rId5"/>
    <p:sldId id="275" r:id="rId6"/>
    <p:sldId id="269" r:id="rId7"/>
    <p:sldId id="265" r:id="rId8"/>
    <p:sldId id="304" r:id="rId9"/>
    <p:sldId id="266" r:id="rId10"/>
    <p:sldId id="294" r:id="rId11"/>
    <p:sldId id="296" r:id="rId12"/>
    <p:sldId id="292" r:id="rId13"/>
    <p:sldId id="267" r:id="rId14"/>
    <p:sldId id="305" r:id="rId15"/>
    <p:sldId id="306" r:id="rId16"/>
    <p:sldId id="295" r:id="rId17"/>
    <p:sldId id="339" r:id="rId18"/>
    <p:sldId id="300" r:id="rId19"/>
    <p:sldId id="314" r:id="rId20"/>
    <p:sldId id="316" r:id="rId21"/>
    <p:sldId id="271" r:id="rId22"/>
    <p:sldId id="317" r:id="rId23"/>
    <p:sldId id="343" r:id="rId24"/>
    <p:sldId id="318" r:id="rId25"/>
    <p:sldId id="344" r:id="rId26"/>
    <p:sldId id="268" r:id="rId27"/>
    <p:sldId id="319" r:id="rId28"/>
    <p:sldId id="272" r:id="rId29"/>
    <p:sldId id="320" r:id="rId30"/>
    <p:sldId id="273" r:id="rId31"/>
    <p:sldId id="321" r:id="rId32"/>
    <p:sldId id="315" r:id="rId33"/>
    <p:sldId id="301" r:id="rId34"/>
    <p:sldId id="322" r:id="rId35"/>
    <p:sldId id="323" r:id="rId36"/>
    <p:sldId id="324" r:id="rId37"/>
    <p:sldId id="276" r:id="rId38"/>
    <p:sldId id="325" r:id="rId39"/>
    <p:sldId id="340" r:id="rId40"/>
    <p:sldId id="270" r:id="rId41"/>
    <p:sldId id="327" r:id="rId42"/>
    <p:sldId id="328" r:id="rId43"/>
    <p:sldId id="279" r:id="rId44"/>
    <p:sldId id="277" r:id="rId45"/>
    <p:sldId id="326" r:id="rId46"/>
    <p:sldId id="302" r:id="rId47"/>
    <p:sldId id="330" r:id="rId48"/>
    <p:sldId id="331" r:id="rId49"/>
    <p:sldId id="335" r:id="rId50"/>
    <p:sldId id="329" r:id="rId51"/>
    <p:sldId id="281" r:id="rId52"/>
    <p:sldId id="332" r:id="rId53"/>
    <p:sldId id="333" r:id="rId54"/>
    <p:sldId id="345" r:id="rId55"/>
    <p:sldId id="334" r:id="rId56"/>
    <p:sldId id="346" r:id="rId57"/>
    <p:sldId id="337" r:id="rId58"/>
    <p:sldId id="283" r:id="rId59"/>
    <p:sldId id="290" r:id="rId60"/>
    <p:sldId id="291" r:id="rId61"/>
    <p:sldId id="347" r:id="rId62"/>
    <p:sldId id="348" r:id="rId63"/>
    <p:sldId id="341" r:id="rId64"/>
    <p:sldId id="303" r:id="rId65"/>
    <p:sldId id="284" r:id="rId66"/>
    <p:sldId id="289" r:id="rId67"/>
    <p:sldId id="287" r:id="rId68"/>
    <p:sldId id="288" r:id="rId69"/>
    <p:sldId id="349" r:id="rId70"/>
    <p:sldId id="342" r:id="rId71"/>
    <p:sldId id="298" r:id="rId72"/>
    <p:sldId id="299"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sorterViewPr>
    <p:cViewPr>
      <p:scale>
        <a:sx n="100" d="100"/>
        <a:sy n="100" d="100"/>
      </p:scale>
      <p:origin x="0" y="-5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1C25-C934-4BCF-B623-BB46548D25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8104FD-CE24-41E2-BAA3-BA4BA6B77D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07E911-E83E-40B5-A3A1-2922D2AF92F7}"/>
              </a:ext>
            </a:extLst>
          </p:cNvPr>
          <p:cNvSpPr>
            <a:spLocks noGrp="1"/>
          </p:cNvSpPr>
          <p:nvPr>
            <p:ph type="dt" sz="half" idx="10"/>
          </p:nvPr>
        </p:nvSpPr>
        <p:spPr/>
        <p:txBody>
          <a:bodyPr/>
          <a:lstStyle/>
          <a:p>
            <a:fld id="{3589AB71-57D8-4E79-8E00-365DA15EB254}" type="datetimeFigureOut">
              <a:rPr lang="en-US" smtClean="0"/>
              <a:t>10/6/2017</a:t>
            </a:fld>
            <a:endParaRPr lang="en-US"/>
          </a:p>
        </p:txBody>
      </p:sp>
      <p:sp>
        <p:nvSpPr>
          <p:cNvPr id="5" name="Footer Placeholder 4">
            <a:extLst>
              <a:ext uri="{FF2B5EF4-FFF2-40B4-BE49-F238E27FC236}">
                <a16:creationId xmlns:a16="http://schemas.microsoft.com/office/drawing/2014/main" id="{67F07C6A-AAC0-402E-8F24-2B23AA8A8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B53B6-7A0C-4A7C-BA0B-2ED2EE254EA2}"/>
              </a:ext>
            </a:extLst>
          </p:cNvPr>
          <p:cNvSpPr>
            <a:spLocks noGrp="1"/>
          </p:cNvSpPr>
          <p:nvPr>
            <p:ph type="sldNum" sz="quarter" idx="12"/>
          </p:nvPr>
        </p:nvSpPr>
        <p:spPr/>
        <p:txBody>
          <a:bodyPr/>
          <a:lstStyle/>
          <a:p>
            <a:fld id="{9B283666-7BE9-43B9-B46B-656FE1D0D7A3}" type="slidenum">
              <a:rPr lang="en-US" smtClean="0"/>
              <a:t>‹#›</a:t>
            </a:fld>
            <a:endParaRPr lang="en-US"/>
          </a:p>
        </p:txBody>
      </p:sp>
    </p:spTree>
    <p:extLst>
      <p:ext uri="{BB962C8B-B14F-4D97-AF65-F5344CB8AC3E}">
        <p14:creationId xmlns:p14="http://schemas.microsoft.com/office/powerpoint/2010/main" val="3173869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69B1-BCC1-405F-9584-9F86571458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F26343-FCA2-4F90-97B8-25E552A5257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9C35B-E3D1-4FD4-8A48-50FF8A1663B2}"/>
              </a:ext>
            </a:extLst>
          </p:cNvPr>
          <p:cNvSpPr>
            <a:spLocks noGrp="1"/>
          </p:cNvSpPr>
          <p:nvPr>
            <p:ph type="dt" sz="half" idx="10"/>
          </p:nvPr>
        </p:nvSpPr>
        <p:spPr/>
        <p:txBody>
          <a:bodyPr/>
          <a:lstStyle/>
          <a:p>
            <a:fld id="{3589AB71-57D8-4E79-8E00-365DA15EB254}" type="datetimeFigureOut">
              <a:rPr lang="en-US" smtClean="0"/>
              <a:t>10/6/2017</a:t>
            </a:fld>
            <a:endParaRPr lang="en-US"/>
          </a:p>
        </p:txBody>
      </p:sp>
      <p:sp>
        <p:nvSpPr>
          <p:cNvPr id="5" name="Footer Placeholder 4">
            <a:extLst>
              <a:ext uri="{FF2B5EF4-FFF2-40B4-BE49-F238E27FC236}">
                <a16:creationId xmlns:a16="http://schemas.microsoft.com/office/drawing/2014/main" id="{90BA5FAD-8C8B-4BCE-AC13-E9569C034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25846-2C58-43DE-8748-8C3DF6BBDB5D}"/>
              </a:ext>
            </a:extLst>
          </p:cNvPr>
          <p:cNvSpPr>
            <a:spLocks noGrp="1"/>
          </p:cNvSpPr>
          <p:nvPr>
            <p:ph type="sldNum" sz="quarter" idx="12"/>
          </p:nvPr>
        </p:nvSpPr>
        <p:spPr/>
        <p:txBody>
          <a:bodyPr/>
          <a:lstStyle/>
          <a:p>
            <a:fld id="{9B283666-7BE9-43B9-B46B-656FE1D0D7A3}" type="slidenum">
              <a:rPr lang="en-US" smtClean="0"/>
              <a:t>‹#›</a:t>
            </a:fld>
            <a:endParaRPr lang="en-US"/>
          </a:p>
        </p:txBody>
      </p:sp>
    </p:spTree>
    <p:extLst>
      <p:ext uri="{BB962C8B-B14F-4D97-AF65-F5344CB8AC3E}">
        <p14:creationId xmlns:p14="http://schemas.microsoft.com/office/powerpoint/2010/main" val="603904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B873CA-986F-472C-8EDB-4D6EEA13E2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816C8B-5ADE-40E5-8BDC-0C10891DE4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63F72-75FB-4887-A19A-A508B95BAF9D}"/>
              </a:ext>
            </a:extLst>
          </p:cNvPr>
          <p:cNvSpPr>
            <a:spLocks noGrp="1"/>
          </p:cNvSpPr>
          <p:nvPr>
            <p:ph type="dt" sz="half" idx="10"/>
          </p:nvPr>
        </p:nvSpPr>
        <p:spPr/>
        <p:txBody>
          <a:bodyPr/>
          <a:lstStyle/>
          <a:p>
            <a:fld id="{3589AB71-57D8-4E79-8E00-365DA15EB254}" type="datetimeFigureOut">
              <a:rPr lang="en-US" smtClean="0"/>
              <a:t>10/6/2017</a:t>
            </a:fld>
            <a:endParaRPr lang="en-US"/>
          </a:p>
        </p:txBody>
      </p:sp>
      <p:sp>
        <p:nvSpPr>
          <p:cNvPr id="5" name="Footer Placeholder 4">
            <a:extLst>
              <a:ext uri="{FF2B5EF4-FFF2-40B4-BE49-F238E27FC236}">
                <a16:creationId xmlns:a16="http://schemas.microsoft.com/office/drawing/2014/main" id="{7BF4E918-99E4-40CA-9E1C-451BE4A49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1C2E1-33E4-43CE-8168-103D8C817D4F}"/>
              </a:ext>
            </a:extLst>
          </p:cNvPr>
          <p:cNvSpPr>
            <a:spLocks noGrp="1"/>
          </p:cNvSpPr>
          <p:nvPr>
            <p:ph type="sldNum" sz="quarter" idx="12"/>
          </p:nvPr>
        </p:nvSpPr>
        <p:spPr/>
        <p:txBody>
          <a:bodyPr/>
          <a:lstStyle/>
          <a:p>
            <a:fld id="{9B283666-7BE9-43B9-B46B-656FE1D0D7A3}" type="slidenum">
              <a:rPr lang="en-US" smtClean="0"/>
              <a:t>‹#›</a:t>
            </a:fld>
            <a:endParaRPr lang="en-US"/>
          </a:p>
        </p:txBody>
      </p:sp>
    </p:spTree>
    <p:extLst>
      <p:ext uri="{BB962C8B-B14F-4D97-AF65-F5344CB8AC3E}">
        <p14:creationId xmlns:p14="http://schemas.microsoft.com/office/powerpoint/2010/main" val="328782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11CA-68EA-4A3C-B823-E0EABD81E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832C00-B1DC-47B1-BD14-DDB2CCDD45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8B5F8-DD56-46A2-A865-31378FAD7B29}"/>
              </a:ext>
            </a:extLst>
          </p:cNvPr>
          <p:cNvSpPr>
            <a:spLocks noGrp="1"/>
          </p:cNvSpPr>
          <p:nvPr>
            <p:ph type="dt" sz="half" idx="10"/>
          </p:nvPr>
        </p:nvSpPr>
        <p:spPr/>
        <p:txBody>
          <a:bodyPr/>
          <a:lstStyle/>
          <a:p>
            <a:fld id="{3589AB71-57D8-4E79-8E00-365DA15EB254}" type="datetimeFigureOut">
              <a:rPr lang="en-US" smtClean="0"/>
              <a:t>10/6/2017</a:t>
            </a:fld>
            <a:endParaRPr lang="en-US"/>
          </a:p>
        </p:txBody>
      </p:sp>
      <p:sp>
        <p:nvSpPr>
          <p:cNvPr id="5" name="Footer Placeholder 4">
            <a:extLst>
              <a:ext uri="{FF2B5EF4-FFF2-40B4-BE49-F238E27FC236}">
                <a16:creationId xmlns:a16="http://schemas.microsoft.com/office/drawing/2014/main" id="{4BA67315-AF4E-4EFC-BA5B-F37690C4F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55161-8776-4553-9EDB-D1DFB86556D7}"/>
              </a:ext>
            </a:extLst>
          </p:cNvPr>
          <p:cNvSpPr>
            <a:spLocks noGrp="1"/>
          </p:cNvSpPr>
          <p:nvPr>
            <p:ph type="sldNum" sz="quarter" idx="12"/>
          </p:nvPr>
        </p:nvSpPr>
        <p:spPr/>
        <p:txBody>
          <a:bodyPr/>
          <a:lstStyle/>
          <a:p>
            <a:fld id="{9B283666-7BE9-43B9-B46B-656FE1D0D7A3}" type="slidenum">
              <a:rPr lang="en-US" smtClean="0"/>
              <a:t>‹#›</a:t>
            </a:fld>
            <a:endParaRPr lang="en-US"/>
          </a:p>
        </p:txBody>
      </p:sp>
    </p:spTree>
    <p:extLst>
      <p:ext uri="{BB962C8B-B14F-4D97-AF65-F5344CB8AC3E}">
        <p14:creationId xmlns:p14="http://schemas.microsoft.com/office/powerpoint/2010/main" val="185781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6FED2-F62E-4BB7-8D68-8029DEC79B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09EC5B-301E-444C-A01E-CF3CA9D30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FE93C7-FAE4-40A0-B56D-4B6491248FCF}"/>
              </a:ext>
            </a:extLst>
          </p:cNvPr>
          <p:cNvSpPr>
            <a:spLocks noGrp="1"/>
          </p:cNvSpPr>
          <p:nvPr>
            <p:ph type="dt" sz="half" idx="10"/>
          </p:nvPr>
        </p:nvSpPr>
        <p:spPr/>
        <p:txBody>
          <a:bodyPr/>
          <a:lstStyle/>
          <a:p>
            <a:fld id="{3589AB71-57D8-4E79-8E00-365DA15EB254}" type="datetimeFigureOut">
              <a:rPr lang="en-US" smtClean="0"/>
              <a:t>10/6/2017</a:t>
            </a:fld>
            <a:endParaRPr lang="en-US"/>
          </a:p>
        </p:txBody>
      </p:sp>
      <p:sp>
        <p:nvSpPr>
          <p:cNvPr id="5" name="Footer Placeholder 4">
            <a:extLst>
              <a:ext uri="{FF2B5EF4-FFF2-40B4-BE49-F238E27FC236}">
                <a16:creationId xmlns:a16="http://schemas.microsoft.com/office/drawing/2014/main" id="{8EFF2900-32B1-4BBC-8716-D06D399C6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F1EA0-433F-4B1C-B9FA-9EF3EC634D96}"/>
              </a:ext>
            </a:extLst>
          </p:cNvPr>
          <p:cNvSpPr>
            <a:spLocks noGrp="1"/>
          </p:cNvSpPr>
          <p:nvPr>
            <p:ph type="sldNum" sz="quarter" idx="12"/>
          </p:nvPr>
        </p:nvSpPr>
        <p:spPr/>
        <p:txBody>
          <a:bodyPr/>
          <a:lstStyle/>
          <a:p>
            <a:fld id="{9B283666-7BE9-43B9-B46B-656FE1D0D7A3}" type="slidenum">
              <a:rPr lang="en-US" smtClean="0"/>
              <a:t>‹#›</a:t>
            </a:fld>
            <a:endParaRPr lang="en-US"/>
          </a:p>
        </p:txBody>
      </p:sp>
    </p:spTree>
    <p:extLst>
      <p:ext uri="{BB962C8B-B14F-4D97-AF65-F5344CB8AC3E}">
        <p14:creationId xmlns:p14="http://schemas.microsoft.com/office/powerpoint/2010/main" val="303231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7856-1FEC-44F0-BDFA-6BAEC0EE41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D7EBD8-4675-4ED8-9357-C358DF02A8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9F82C9-87CC-4986-9DA4-B522B1301CB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E9A008-ACBB-4826-9EF5-029D00D716DF}"/>
              </a:ext>
            </a:extLst>
          </p:cNvPr>
          <p:cNvSpPr>
            <a:spLocks noGrp="1"/>
          </p:cNvSpPr>
          <p:nvPr>
            <p:ph type="dt" sz="half" idx="10"/>
          </p:nvPr>
        </p:nvSpPr>
        <p:spPr/>
        <p:txBody>
          <a:bodyPr/>
          <a:lstStyle/>
          <a:p>
            <a:fld id="{3589AB71-57D8-4E79-8E00-365DA15EB254}" type="datetimeFigureOut">
              <a:rPr lang="en-US" smtClean="0"/>
              <a:t>10/6/2017</a:t>
            </a:fld>
            <a:endParaRPr lang="en-US"/>
          </a:p>
        </p:txBody>
      </p:sp>
      <p:sp>
        <p:nvSpPr>
          <p:cNvPr id="6" name="Footer Placeholder 5">
            <a:extLst>
              <a:ext uri="{FF2B5EF4-FFF2-40B4-BE49-F238E27FC236}">
                <a16:creationId xmlns:a16="http://schemas.microsoft.com/office/drawing/2014/main" id="{8DCD52D3-2446-480C-A4C5-1D4449C765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48551-E276-49B3-8742-297E1C220CB6}"/>
              </a:ext>
            </a:extLst>
          </p:cNvPr>
          <p:cNvSpPr>
            <a:spLocks noGrp="1"/>
          </p:cNvSpPr>
          <p:nvPr>
            <p:ph type="sldNum" sz="quarter" idx="12"/>
          </p:nvPr>
        </p:nvSpPr>
        <p:spPr/>
        <p:txBody>
          <a:bodyPr/>
          <a:lstStyle/>
          <a:p>
            <a:fld id="{9B283666-7BE9-43B9-B46B-656FE1D0D7A3}" type="slidenum">
              <a:rPr lang="en-US" smtClean="0"/>
              <a:t>‹#›</a:t>
            </a:fld>
            <a:endParaRPr lang="en-US"/>
          </a:p>
        </p:txBody>
      </p:sp>
    </p:spTree>
    <p:extLst>
      <p:ext uri="{BB962C8B-B14F-4D97-AF65-F5344CB8AC3E}">
        <p14:creationId xmlns:p14="http://schemas.microsoft.com/office/powerpoint/2010/main" val="1703572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F03F-BE83-440C-A83B-AFFFEC3394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2F38B7-CF85-4D45-B17D-891B7B769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3448779-E758-401C-866F-C73534D28A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FD6D29-CA12-4465-ABE0-130FD61AF9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4AA0A9E-2911-4BD9-93C5-EB38CA7D6DF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14A8F5-8668-4ADC-AC34-AFF61D723FF1}"/>
              </a:ext>
            </a:extLst>
          </p:cNvPr>
          <p:cNvSpPr>
            <a:spLocks noGrp="1"/>
          </p:cNvSpPr>
          <p:nvPr>
            <p:ph type="dt" sz="half" idx="10"/>
          </p:nvPr>
        </p:nvSpPr>
        <p:spPr/>
        <p:txBody>
          <a:bodyPr/>
          <a:lstStyle/>
          <a:p>
            <a:fld id="{3589AB71-57D8-4E79-8E00-365DA15EB254}" type="datetimeFigureOut">
              <a:rPr lang="en-US" smtClean="0"/>
              <a:t>10/6/2017</a:t>
            </a:fld>
            <a:endParaRPr lang="en-US"/>
          </a:p>
        </p:txBody>
      </p:sp>
      <p:sp>
        <p:nvSpPr>
          <p:cNvPr id="8" name="Footer Placeholder 7">
            <a:extLst>
              <a:ext uri="{FF2B5EF4-FFF2-40B4-BE49-F238E27FC236}">
                <a16:creationId xmlns:a16="http://schemas.microsoft.com/office/drawing/2014/main" id="{C336791E-0505-4C90-A79D-953ACF7AA6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63FD69-A577-4F90-8D05-63CD1CE9844C}"/>
              </a:ext>
            </a:extLst>
          </p:cNvPr>
          <p:cNvSpPr>
            <a:spLocks noGrp="1"/>
          </p:cNvSpPr>
          <p:nvPr>
            <p:ph type="sldNum" sz="quarter" idx="12"/>
          </p:nvPr>
        </p:nvSpPr>
        <p:spPr/>
        <p:txBody>
          <a:bodyPr/>
          <a:lstStyle/>
          <a:p>
            <a:fld id="{9B283666-7BE9-43B9-B46B-656FE1D0D7A3}" type="slidenum">
              <a:rPr lang="en-US" smtClean="0"/>
              <a:t>‹#›</a:t>
            </a:fld>
            <a:endParaRPr lang="en-US"/>
          </a:p>
        </p:txBody>
      </p:sp>
    </p:spTree>
    <p:extLst>
      <p:ext uri="{BB962C8B-B14F-4D97-AF65-F5344CB8AC3E}">
        <p14:creationId xmlns:p14="http://schemas.microsoft.com/office/powerpoint/2010/main" val="2631066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5ABEA-781D-454D-BF3E-F016580E38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B19387-DC56-4E62-A74C-4F365B254A14}"/>
              </a:ext>
            </a:extLst>
          </p:cNvPr>
          <p:cNvSpPr>
            <a:spLocks noGrp="1"/>
          </p:cNvSpPr>
          <p:nvPr>
            <p:ph type="dt" sz="half" idx="10"/>
          </p:nvPr>
        </p:nvSpPr>
        <p:spPr/>
        <p:txBody>
          <a:bodyPr/>
          <a:lstStyle/>
          <a:p>
            <a:fld id="{3589AB71-57D8-4E79-8E00-365DA15EB254}" type="datetimeFigureOut">
              <a:rPr lang="en-US" smtClean="0"/>
              <a:t>10/6/2017</a:t>
            </a:fld>
            <a:endParaRPr lang="en-US"/>
          </a:p>
        </p:txBody>
      </p:sp>
      <p:sp>
        <p:nvSpPr>
          <p:cNvPr id="4" name="Footer Placeholder 3">
            <a:extLst>
              <a:ext uri="{FF2B5EF4-FFF2-40B4-BE49-F238E27FC236}">
                <a16:creationId xmlns:a16="http://schemas.microsoft.com/office/drawing/2014/main" id="{54AE4E76-BEF1-4430-8A8B-D4C24BA524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45BBA-6EB3-4E96-9CBD-D9FC2C05E4B1}"/>
              </a:ext>
            </a:extLst>
          </p:cNvPr>
          <p:cNvSpPr>
            <a:spLocks noGrp="1"/>
          </p:cNvSpPr>
          <p:nvPr>
            <p:ph type="sldNum" sz="quarter" idx="12"/>
          </p:nvPr>
        </p:nvSpPr>
        <p:spPr/>
        <p:txBody>
          <a:bodyPr/>
          <a:lstStyle/>
          <a:p>
            <a:fld id="{9B283666-7BE9-43B9-B46B-656FE1D0D7A3}" type="slidenum">
              <a:rPr lang="en-US" smtClean="0"/>
              <a:t>‹#›</a:t>
            </a:fld>
            <a:endParaRPr lang="en-US"/>
          </a:p>
        </p:txBody>
      </p:sp>
    </p:spTree>
    <p:extLst>
      <p:ext uri="{BB962C8B-B14F-4D97-AF65-F5344CB8AC3E}">
        <p14:creationId xmlns:p14="http://schemas.microsoft.com/office/powerpoint/2010/main" val="343698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1895F-0192-4E90-8F23-8957DF48DE62}"/>
              </a:ext>
            </a:extLst>
          </p:cNvPr>
          <p:cNvSpPr>
            <a:spLocks noGrp="1"/>
          </p:cNvSpPr>
          <p:nvPr>
            <p:ph type="dt" sz="half" idx="10"/>
          </p:nvPr>
        </p:nvSpPr>
        <p:spPr/>
        <p:txBody>
          <a:bodyPr/>
          <a:lstStyle/>
          <a:p>
            <a:fld id="{3589AB71-57D8-4E79-8E00-365DA15EB254}" type="datetimeFigureOut">
              <a:rPr lang="en-US" smtClean="0"/>
              <a:t>10/6/2017</a:t>
            </a:fld>
            <a:endParaRPr lang="en-US"/>
          </a:p>
        </p:txBody>
      </p:sp>
      <p:sp>
        <p:nvSpPr>
          <p:cNvPr id="3" name="Footer Placeholder 2">
            <a:extLst>
              <a:ext uri="{FF2B5EF4-FFF2-40B4-BE49-F238E27FC236}">
                <a16:creationId xmlns:a16="http://schemas.microsoft.com/office/drawing/2014/main" id="{AEB4D9D2-C19A-45C2-8699-23DB616C90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4D4707-C4EB-4242-BB04-F40B2D1223C2}"/>
              </a:ext>
            </a:extLst>
          </p:cNvPr>
          <p:cNvSpPr>
            <a:spLocks noGrp="1"/>
          </p:cNvSpPr>
          <p:nvPr>
            <p:ph type="sldNum" sz="quarter" idx="12"/>
          </p:nvPr>
        </p:nvSpPr>
        <p:spPr/>
        <p:txBody>
          <a:bodyPr/>
          <a:lstStyle/>
          <a:p>
            <a:fld id="{9B283666-7BE9-43B9-B46B-656FE1D0D7A3}" type="slidenum">
              <a:rPr lang="en-US" smtClean="0"/>
              <a:t>‹#›</a:t>
            </a:fld>
            <a:endParaRPr lang="en-US"/>
          </a:p>
        </p:txBody>
      </p:sp>
    </p:spTree>
    <p:extLst>
      <p:ext uri="{BB962C8B-B14F-4D97-AF65-F5344CB8AC3E}">
        <p14:creationId xmlns:p14="http://schemas.microsoft.com/office/powerpoint/2010/main" val="4154626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8C00-5D60-47D2-9C82-3B44F9FF8F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CA0E38-C95E-4DFD-9E53-74BAD8A8E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EABB8A-8719-44B5-A76E-48E1F6D78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6812DD-12AE-4BE5-8BAE-C9DE67216A70}"/>
              </a:ext>
            </a:extLst>
          </p:cNvPr>
          <p:cNvSpPr>
            <a:spLocks noGrp="1"/>
          </p:cNvSpPr>
          <p:nvPr>
            <p:ph type="dt" sz="half" idx="10"/>
          </p:nvPr>
        </p:nvSpPr>
        <p:spPr/>
        <p:txBody>
          <a:bodyPr/>
          <a:lstStyle/>
          <a:p>
            <a:fld id="{3589AB71-57D8-4E79-8E00-365DA15EB254}" type="datetimeFigureOut">
              <a:rPr lang="en-US" smtClean="0"/>
              <a:t>10/6/2017</a:t>
            </a:fld>
            <a:endParaRPr lang="en-US"/>
          </a:p>
        </p:txBody>
      </p:sp>
      <p:sp>
        <p:nvSpPr>
          <p:cNvPr id="6" name="Footer Placeholder 5">
            <a:extLst>
              <a:ext uri="{FF2B5EF4-FFF2-40B4-BE49-F238E27FC236}">
                <a16:creationId xmlns:a16="http://schemas.microsoft.com/office/drawing/2014/main" id="{9AA75D13-BAF8-4972-A514-B2094CFF67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2BC554-CCF0-4A7F-822E-346064A96303}"/>
              </a:ext>
            </a:extLst>
          </p:cNvPr>
          <p:cNvSpPr>
            <a:spLocks noGrp="1"/>
          </p:cNvSpPr>
          <p:nvPr>
            <p:ph type="sldNum" sz="quarter" idx="12"/>
          </p:nvPr>
        </p:nvSpPr>
        <p:spPr/>
        <p:txBody>
          <a:bodyPr/>
          <a:lstStyle/>
          <a:p>
            <a:fld id="{9B283666-7BE9-43B9-B46B-656FE1D0D7A3}" type="slidenum">
              <a:rPr lang="en-US" smtClean="0"/>
              <a:t>‹#›</a:t>
            </a:fld>
            <a:endParaRPr lang="en-US"/>
          </a:p>
        </p:txBody>
      </p:sp>
    </p:spTree>
    <p:extLst>
      <p:ext uri="{BB962C8B-B14F-4D97-AF65-F5344CB8AC3E}">
        <p14:creationId xmlns:p14="http://schemas.microsoft.com/office/powerpoint/2010/main" val="269712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B0524-FF16-4E64-986B-616F70E35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3F12E1-FC1F-4BDC-9006-38E3A0A0BA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CC1080-4B1B-446E-91F6-9A6B18AE5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440111-EFD6-47C2-9083-C388F22F135B}"/>
              </a:ext>
            </a:extLst>
          </p:cNvPr>
          <p:cNvSpPr>
            <a:spLocks noGrp="1"/>
          </p:cNvSpPr>
          <p:nvPr>
            <p:ph type="dt" sz="half" idx="10"/>
          </p:nvPr>
        </p:nvSpPr>
        <p:spPr/>
        <p:txBody>
          <a:bodyPr/>
          <a:lstStyle/>
          <a:p>
            <a:fld id="{3589AB71-57D8-4E79-8E00-365DA15EB254}" type="datetimeFigureOut">
              <a:rPr lang="en-US" smtClean="0"/>
              <a:t>10/6/2017</a:t>
            </a:fld>
            <a:endParaRPr lang="en-US"/>
          </a:p>
        </p:txBody>
      </p:sp>
      <p:sp>
        <p:nvSpPr>
          <p:cNvPr id="6" name="Footer Placeholder 5">
            <a:extLst>
              <a:ext uri="{FF2B5EF4-FFF2-40B4-BE49-F238E27FC236}">
                <a16:creationId xmlns:a16="http://schemas.microsoft.com/office/drawing/2014/main" id="{99AACF42-7B49-4E7A-93A2-3563C52CA8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E532E-A722-4D4B-9C1E-9B8799909276}"/>
              </a:ext>
            </a:extLst>
          </p:cNvPr>
          <p:cNvSpPr>
            <a:spLocks noGrp="1"/>
          </p:cNvSpPr>
          <p:nvPr>
            <p:ph type="sldNum" sz="quarter" idx="12"/>
          </p:nvPr>
        </p:nvSpPr>
        <p:spPr/>
        <p:txBody>
          <a:bodyPr/>
          <a:lstStyle/>
          <a:p>
            <a:fld id="{9B283666-7BE9-43B9-B46B-656FE1D0D7A3}" type="slidenum">
              <a:rPr lang="en-US" smtClean="0"/>
              <a:t>‹#›</a:t>
            </a:fld>
            <a:endParaRPr lang="en-US"/>
          </a:p>
        </p:txBody>
      </p:sp>
    </p:spTree>
    <p:extLst>
      <p:ext uri="{BB962C8B-B14F-4D97-AF65-F5344CB8AC3E}">
        <p14:creationId xmlns:p14="http://schemas.microsoft.com/office/powerpoint/2010/main" val="388623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960268-E7A0-4913-B3C5-D4442CB0DA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BE3BC4-C916-47B1-B3AA-82A4BA3E00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9F18B-1BE5-48D7-853B-0AC7A42FDB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9AB71-57D8-4E79-8E00-365DA15EB254}" type="datetimeFigureOut">
              <a:rPr lang="en-US" smtClean="0"/>
              <a:t>10/6/2017</a:t>
            </a:fld>
            <a:endParaRPr lang="en-US"/>
          </a:p>
        </p:txBody>
      </p:sp>
      <p:sp>
        <p:nvSpPr>
          <p:cNvPr id="5" name="Footer Placeholder 4">
            <a:extLst>
              <a:ext uri="{FF2B5EF4-FFF2-40B4-BE49-F238E27FC236}">
                <a16:creationId xmlns:a16="http://schemas.microsoft.com/office/drawing/2014/main" id="{446CF6B2-E3C6-4FA3-9ADB-8AE7AFBBBB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F0D796-796A-4E60-8C69-2C01564BE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83666-7BE9-43B9-B46B-656FE1D0D7A3}" type="slidenum">
              <a:rPr lang="en-US" smtClean="0"/>
              <a:t>‹#›</a:t>
            </a:fld>
            <a:endParaRPr lang="en-US"/>
          </a:p>
        </p:txBody>
      </p:sp>
    </p:spTree>
    <p:extLst>
      <p:ext uri="{BB962C8B-B14F-4D97-AF65-F5344CB8AC3E}">
        <p14:creationId xmlns:p14="http://schemas.microsoft.com/office/powerpoint/2010/main" val="1731020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A991B5-BE9F-484E-93B1-7F303266C295}"/>
              </a:ext>
            </a:extLst>
          </p:cNvPr>
          <p:cNvPicPr>
            <a:picLocks noChangeAspect="1"/>
          </p:cNvPicPr>
          <p:nvPr/>
        </p:nvPicPr>
        <p:blipFill>
          <a:blip r:embed="rId2"/>
          <a:stretch>
            <a:fillRect/>
          </a:stretch>
        </p:blipFill>
        <p:spPr>
          <a:xfrm>
            <a:off x="0" y="503066"/>
            <a:ext cx="12192000" cy="5851868"/>
          </a:xfrm>
          <a:prstGeom prst="rect">
            <a:avLst/>
          </a:prstGeom>
        </p:spPr>
      </p:pic>
      <p:pic>
        <p:nvPicPr>
          <p:cNvPr id="2" name="Picture 1">
            <a:extLst>
              <a:ext uri="{FF2B5EF4-FFF2-40B4-BE49-F238E27FC236}">
                <a16:creationId xmlns:a16="http://schemas.microsoft.com/office/drawing/2014/main" id="{519B8EB6-8438-4834-A976-B148D3067E41}"/>
              </a:ext>
            </a:extLst>
          </p:cNvPr>
          <p:cNvPicPr>
            <a:picLocks noChangeAspect="1"/>
          </p:cNvPicPr>
          <p:nvPr/>
        </p:nvPicPr>
        <p:blipFill>
          <a:blip r:embed="rId3"/>
          <a:stretch>
            <a:fillRect/>
          </a:stretch>
        </p:blipFill>
        <p:spPr>
          <a:xfrm>
            <a:off x="199369" y="5874168"/>
            <a:ext cx="9449654" cy="547196"/>
          </a:xfrm>
          <a:prstGeom prst="rect">
            <a:avLst/>
          </a:prstGeom>
        </p:spPr>
      </p:pic>
    </p:spTree>
    <p:extLst>
      <p:ext uri="{BB962C8B-B14F-4D97-AF65-F5344CB8AC3E}">
        <p14:creationId xmlns:p14="http://schemas.microsoft.com/office/powerpoint/2010/main" val="1995506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A63F21-BACD-48CA-8762-0AD4EE926193}"/>
              </a:ext>
            </a:extLst>
          </p:cNvPr>
          <p:cNvPicPr>
            <a:picLocks noChangeAspect="1"/>
          </p:cNvPicPr>
          <p:nvPr/>
        </p:nvPicPr>
        <p:blipFill>
          <a:blip r:embed="rId2"/>
          <a:stretch>
            <a:fillRect/>
          </a:stretch>
        </p:blipFill>
        <p:spPr>
          <a:xfrm>
            <a:off x="1419225" y="171450"/>
            <a:ext cx="9353550" cy="6515100"/>
          </a:xfrm>
          <a:prstGeom prst="rect">
            <a:avLst/>
          </a:prstGeom>
        </p:spPr>
      </p:pic>
      <p:pic>
        <p:nvPicPr>
          <p:cNvPr id="3" name="Picture 2">
            <a:extLst>
              <a:ext uri="{FF2B5EF4-FFF2-40B4-BE49-F238E27FC236}">
                <a16:creationId xmlns:a16="http://schemas.microsoft.com/office/drawing/2014/main" id="{C6BE2CED-722C-4837-AAA8-09520AC22786}"/>
              </a:ext>
            </a:extLst>
          </p:cNvPr>
          <p:cNvPicPr>
            <a:picLocks noChangeAspect="1"/>
          </p:cNvPicPr>
          <p:nvPr/>
        </p:nvPicPr>
        <p:blipFill>
          <a:blip r:embed="rId3"/>
          <a:stretch>
            <a:fillRect/>
          </a:stretch>
        </p:blipFill>
        <p:spPr>
          <a:xfrm>
            <a:off x="1967306" y="444617"/>
            <a:ext cx="2765478" cy="460913"/>
          </a:xfrm>
          <a:prstGeom prst="rect">
            <a:avLst/>
          </a:prstGeom>
        </p:spPr>
      </p:pic>
    </p:spTree>
    <p:extLst>
      <p:ext uri="{BB962C8B-B14F-4D97-AF65-F5344CB8AC3E}">
        <p14:creationId xmlns:p14="http://schemas.microsoft.com/office/powerpoint/2010/main" val="34548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AF725-9084-4ED4-9B67-B4178CE9D135}"/>
              </a:ext>
            </a:extLst>
          </p:cNvPr>
          <p:cNvSpPr>
            <a:spLocks noGrp="1"/>
          </p:cNvSpPr>
          <p:nvPr>
            <p:ph type="title"/>
          </p:nvPr>
        </p:nvSpPr>
        <p:spPr/>
        <p:txBody>
          <a:bodyPr/>
          <a:lstStyle/>
          <a:p>
            <a:r>
              <a:rPr lang="en-US" dirty="0"/>
              <a:t>1. Data management</a:t>
            </a:r>
          </a:p>
        </p:txBody>
      </p:sp>
      <p:sp>
        <p:nvSpPr>
          <p:cNvPr id="3" name="Content Placeholder 2">
            <a:extLst>
              <a:ext uri="{FF2B5EF4-FFF2-40B4-BE49-F238E27FC236}">
                <a16:creationId xmlns:a16="http://schemas.microsoft.com/office/drawing/2014/main" id="{D974C027-06B0-49B5-8AD6-BE248A9E2062}"/>
              </a:ext>
            </a:extLst>
          </p:cNvPr>
          <p:cNvSpPr>
            <a:spLocks noGrp="1"/>
          </p:cNvSpPr>
          <p:nvPr>
            <p:ph idx="1"/>
          </p:nvPr>
        </p:nvSpPr>
        <p:spPr/>
        <p:txBody>
          <a:bodyPr>
            <a:normAutofit fontScale="92500" lnSpcReduction="20000"/>
          </a:bodyPr>
          <a:lstStyle/>
          <a:p>
            <a:r>
              <a:rPr lang="en-US" dirty="0">
                <a:solidFill>
                  <a:schemeClr val="bg1">
                    <a:lumMod val="65000"/>
                  </a:schemeClr>
                </a:solidFill>
              </a:rPr>
              <a:t>Save the raw data (1a, page 2).</a:t>
            </a:r>
          </a:p>
          <a:p>
            <a:r>
              <a:rPr lang="en-US" dirty="0">
                <a:solidFill>
                  <a:schemeClr val="bg1">
                    <a:lumMod val="65000"/>
                  </a:schemeClr>
                </a:solidFill>
              </a:rPr>
              <a:t>Ensure that raw data are backed up in more than one location (1b, page 4).</a:t>
            </a:r>
          </a:p>
          <a:p>
            <a:r>
              <a:rPr lang="en-US" dirty="0">
                <a:solidFill>
                  <a:schemeClr val="bg1">
                    <a:lumMod val="65000"/>
                  </a:schemeClr>
                </a:solidFill>
              </a:rPr>
              <a:t>Create the data you wish to see in the world (1c, page 4).</a:t>
            </a:r>
          </a:p>
          <a:p>
            <a:r>
              <a:rPr lang="en-US" dirty="0"/>
              <a:t>Create analysis-friendly data (1d, page 5).</a:t>
            </a:r>
          </a:p>
          <a:p>
            <a:pPr lvl="1"/>
            <a:r>
              <a:rPr lang="en-US" dirty="0"/>
              <a:t>Each column is a variable. (No double dipping).</a:t>
            </a:r>
          </a:p>
          <a:p>
            <a:pPr lvl="1"/>
            <a:r>
              <a:rPr lang="en-US" dirty="0"/>
              <a:t>Make each row an observation (use a tall/thin format).</a:t>
            </a:r>
          </a:p>
          <a:p>
            <a:r>
              <a:rPr lang="en-US" dirty="0">
                <a:solidFill>
                  <a:schemeClr val="bg1">
                    <a:lumMod val="65000"/>
                  </a:schemeClr>
                </a:solidFill>
              </a:rPr>
              <a:t>Record all the steps used to process data (1e, page 5).</a:t>
            </a:r>
          </a:p>
          <a:p>
            <a:r>
              <a:rPr lang="en-US" dirty="0">
                <a:solidFill>
                  <a:schemeClr val="bg1">
                    <a:lumMod val="65000"/>
                  </a:schemeClr>
                </a:solidFill>
              </a:rPr>
              <a:t>Anticipate the need to use multiple tables and use a unique identifier for every record (1f, page 5).</a:t>
            </a:r>
          </a:p>
          <a:p>
            <a:r>
              <a:rPr lang="en-US" dirty="0">
                <a:solidFill>
                  <a:schemeClr val="bg1">
                    <a:lumMod val="65000"/>
                  </a:schemeClr>
                </a:solidFill>
              </a:rPr>
              <a:t>Submit data to a reputable DOI-issuing repository so that others can access and cite it (1g, page 6).</a:t>
            </a:r>
          </a:p>
          <a:p>
            <a:endParaRPr lang="en-US" dirty="0"/>
          </a:p>
        </p:txBody>
      </p:sp>
    </p:spTree>
    <p:extLst>
      <p:ext uri="{BB962C8B-B14F-4D97-AF65-F5344CB8AC3E}">
        <p14:creationId xmlns:p14="http://schemas.microsoft.com/office/powerpoint/2010/main" val="1133314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BD84FB-40C0-4D28-84B3-9F02B26E4087}"/>
              </a:ext>
            </a:extLst>
          </p:cNvPr>
          <p:cNvPicPr>
            <a:picLocks noChangeAspect="1"/>
          </p:cNvPicPr>
          <p:nvPr/>
        </p:nvPicPr>
        <p:blipFill>
          <a:blip r:embed="rId2"/>
          <a:stretch>
            <a:fillRect/>
          </a:stretch>
        </p:blipFill>
        <p:spPr>
          <a:xfrm>
            <a:off x="12736" y="251669"/>
            <a:ext cx="12078190" cy="6308521"/>
          </a:xfrm>
          <a:prstGeom prst="rect">
            <a:avLst/>
          </a:prstGeom>
        </p:spPr>
      </p:pic>
      <p:pic>
        <p:nvPicPr>
          <p:cNvPr id="5" name="Picture 4">
            <a:extLst>
              <a:ext uri="{FF2B5EF4-FFF2-40B4-BE49-F238E27FC236}">
                <a16:creationId xmlns:a16="http://schemas.microsoft.com/office/drawing/2014/main" id="{52137BFA-4CE2-46D7-8323-5BBA05B4E39B}"/>
              </a:ext>
            </a:extLst>
          </p:cNvPr>
          <p:cNvPicPr>
            <a:picLocks noChangeAspect="1"/>
          </p:cNvPicPr>
          <p:nvPr/>
        </p:nvPicPr>
        <p:blipFill>
          <a:blip r:embed="rId3"/>
          <a:stretch>
            <a:fillRect/>
          </a:stretch>
        </p:blipFill>
        <p:spPr>
          <a:xfrm>
            <a:off x="1478121" y="687897"/>
            <a:ext cx="10283081" cy="548431"/>
          </a:xfrm>
          <a:prstGeom prst="rect">
            <a:avLst/>
          </a:prstGeom>
        </p:spPr>
      </p:pic>
    </p:spTree>
    <p:extLst>
      <p:ext uri="{BB962C8B-B14F-4D97-AF65-F5344CB8AC3E}">
        <p14:creationId xmlns:p14="http://schemas.microsoft.com/office/powerpoint/2010/main" val="1553390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3DCC6-F267-4C6D-BBFF-BA679901DA30}"/>
              </a:ext>
            </a:extLst>
          </p:cNvPr>
          <p:cNvSpPr>
            <a:spLocks noGrp="1"/>
          </p:cNvSpPr>
          <p:nvPr>
            <p:ph type="title"/>
          </p:nvPr>
        </p:nvSpPr>
        <p:spPr/>
        <p:txBody>
          <a:bodyPr/>
          <a:lstStyle/>
          <a:p>
            <a:r>
              <a:rPr lang="en-US" dirty="0"/>
              <a:t>1. Data management</a:t>
            </a:r>
          </a:p>
        </p:txBody>
      </p:sp>
      <p:sp>
        <p:nvSpPr>
          <p:cNvPr id="3" name="Content Placeholder 2">
            <a:extLst>
              <a:ext uri="{FF2B5EF4-FFF2-40B4-BE49-F238E27FC236}">
                <a16:creationId xmlns:a16="http://schemas.microsoft.com/office/drawing/2014/main" id="{0B73E18F-DF81-4E24-B07A-292A53228D86}"/>
              </a:ext>
            </a:extLst>
          </p:cNvPr>
          <p:cNvSpPr>
            <a:spLocks noGrp="1"/>
          </p:cNvSpPr>
          <p:nvPr>
            <p:ph idx="1"/>
          </p:nvPr>
        </p:nvSpPr>
        <p:spPr/>
        <p:txBody>
          <a:bodyPr>
            <a:normAutofit fontScale="92500" lnSpcReduction="20000"/>
          </a:bodyPr>
          <a:lstStyle/>
          <a:p>
            <a:r>
              <a:rPr lang="en-US" dirty="0">
                <a:solidFill>
                  <a:schemeClr val="bg1">
                    <a:lumMod val="65000"/>
                  </a:schemeClr>
                </a:solidFill>
              </a:rPr>
              <a:t>Save the raw data (1a, page 2).</a:t>
            </a:r>
          </a:p>
          <a:p>
            <a:r>
              <a:rPr lang="en-US" dirty="0">
                <a:solidFill>
                  <a:schemeClr val="bg1">
                    <a:lumMod val="65000"/>
                  </a:schemeClr>
                </a:solidFill>
              </a:rPr>
              <a:t>Ensure that raw data are backed up in more than one location (1b, page 4).</a:t>
            </a:r>
          </a:p>
          <a:p>
            <a:r>
              <a:rPr lang="en-US" dirty="0">
                <a:solidFill>
                  <a:schemeClr val="bg1">
                    <a:lumMod val="65000"/>
                  </a:schemeClr>
                </a:solidFill>
              </a:rPr>
              <a:t>Create the data you wish to see in the world (1c, page 4).</a:t>
            </a:r>
          </a:p>
          <a:p>
            <a:r>
              <a:rPr lang="en-US" dirty="0">
                <a:solidFill>
                  <a:schemeClr val="bg1">
                    <a:lumMod val="65000"/>
                  </a:schemeClr>
                </a:solidFill>
              </a:rPr>
              <a:t>Create analysis-friendly data (1d, page 5).</a:t>
            </a:r>
          </a:p>
          <a:p>
            <a:r>
              <a:rPr lang="en-US" dirty="0"/>
              <a:t>Record all the steps used to process data (1e, page 5).</a:t>
            </a:r>
          </a:p>
          <a:p>
            <a:pPr lvl="1"/>
            <a:r>
              <a:rPr lang="en-US" dirty="0"/>
              <a:t>Write scripts/use syntax instead of a graphical user interface.</a:t>
            </a:r>
          </a:p>
          <a:p>
            <a:pPr lvl="1"/>
            <a:r>
              <a:rPr lang="en-US" dirty="0"/>
              <a:t>If you can’t use scripts/syntax, hand document all your steps.</a:t>
            </a:r>
          </a:p>
          <a:p>
            <a:r>
              <a:rPr lang="en-US" dirty="0">
                <a:solidFill>
                  <a:schemeClr val="bg1">
                    <a:lumMod val="65000"/>
                  </a:schemeClr>
                </a:solidFill>
              </a:rPr>
              <a:t>Anticipate the need to use multiple tables and use a unique identifier for every record (1f, page 5).</a:t>
            </a:r>
          </a:p>
          <a:p>
            <a:r>
              <a:rPr lang="en-US" dirty="0">
                <a:solidFill>
                  <a:schemeClr val="bg1">
                    <a:lumMod val="65000"/>
                  </a:schemeClr>
                </a:solidFill>
              </a:rPr>
              <a:t>Submit data to a reputable DOI-issuing repository so that others can access and cite it (1g, page 6).</a:t>
            </a:r>
          </a:p>
          <a:p>
            <a:endParaRPr lang="en-US" dirty="0"/>
          </a:p>
        </p:txBody>
      </p:sp>
    </p:spTree>
    <p:extLst>
      <p:ext uri="{BB962C8B-B14F-4D97-AF65-F5344CB8AC3E}">
        <p14:creationId xmlns:p14="http://schemas.microsoft.com/office/powerpoint/2010/main" val="406564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3DCC6-F267-4C6D-BBFF-BA679901DA30}"/>
              </a:ext>
            </a:extLst>
          </p:cNvPr>
          <p:cNvSpPr>
            <a:spLocks noGrp="1"/>
          </p:cNvSpPr>
          <p:nvPr>
            <p:ph type="title"/>
          </p:nvPr>
        </p:nvSpPr>
        <p:spPr/>
        <p:txBody>
          <a:bodyPr/>
          <a:lstStyle/>
          <a:p>
            <a:r>
              <a:rPr lang="en-US" dirty="0"/>
              <a:t>1. Data management</a:t>
            </a:r>
          </a:p>
        </p:txBody>
      </p:sp>
      <p:sp>
        <p:nvSpPr>
          <p:cNvPr id="3" name="Content Placeholder 2">
            <a:extLst>
              <a:ext uri="{FF2B5EF4-FFF2-40B4-BE49-F238E27FC236}">
                <a16:creationId xmlns:a16="http://schemas.microsoft.com/office/drawing/2014/main" id="{0B73E18F-DF81-4E24-B07A-292A53228D86}"/>
              </a:ext>
            </a:extLst>
          </p:cNvPr>
          <p:cNvSpPr>
            <a:spLocks noGrp="1"/>
          </p:cNvSpPr>
          <p:nvPr>
            <p:ph idx="1"/>
          </p:nvPr>
        </p:nvSpPr>
        <p:spPr/>
        <p:txBody>
          <a:bodyPr>
            <a:normAutofit fontScale="92500" lnSpcReduction="10000"/>
          </a:bodyPr>
          <a:lstStyle/>
          <a:p>
            <a:r>
              <a:rPr lang="en-US" dirty="0">
                <a:solidFill>
                  <a:schemeClr val="bg1">
                    <a:lumMod val="65000"/>
                  </a:schemeClr>
                </a:solidFill>
              </a:rPr>
              <a:t>Save the raw data (1a, page 2).</a:t>
            </a:r>
          </a:p>
          <a:p>
            <a:r>
              <a:rPr lang="en-US" dirty="0">
                <a:solidFill>
                  <a:schemeClr val="bg1">
                    <a:lumMod val="65000"/>
                  </a:schemeClr>
                </a:solidFill>
              </a:rPr>
              <a:t>Ensure that raw data are backed up in more than one location (1b, page 4).</a:t>
            </a:r>
          </a:p>
          <a:p>
            <a:r>
              <a:rPr lang="en-US" dirty="0">
                <a:solidFill>
                  <a:schemeClr val="bg1">
                    <a:lumMod val="65000"/>
                  </a:schemeClr>
                </a:solidFill>
              </a:rPr>
              <a:t>Create the data you wish to see in the world (1c, page 4).</a:t>
            </a:r>
          </a:p>
          <a:p>
            <a:r>
              <a:rPr lang="en-US" dirty="0">
                <a:solidFill>
                  <a:schemeClr val="bg1">
                    <a:lumMod val="65000"/>
                  </a:schemeClr>
                </a:solidFill>
              </a:rPr>
              <a:t>Create analysis-friendly data (1d, page 5).</a:t>
            </a:r>
          </a:p>
          <a:p>
            <a:r>
              <a:rPr lang="en-US" dirty="0">
                <a:solidFill>
                  <a:schemeClr val="bg1">
                    <a:lumMod val="65000"/>
                  </a:schemeClr>
                </a:solidFill>
              </a:rPr>
              <a:t>Record all the steps used to process data (1e, page 5).</a:t>
            </a:r>
          </a:p>
          <a:p>
            <a:r>
              <a:rPr lang="en-US" dirty="0"/>
              <a:t>Anticipate the need to use multiple tables and use a unique identifier for every record (1f, page 5).</a:t>
            </a:r>
          </a:p>
          <a:p>
            <a:pPr lvl="1"/>
            <a:r>
              <a:rPr lang="en-US" dirty="0"/>
              <a:t>This allows you to split your data into pieces (e.g., time-constant and time-varying data in a longitudinal study).</a:t>
            </a:r>
          </a:p>
          <a:p>
            <a:r>
              <a:rPr lang="en-US" dirty="0">
                <a:solidFill>
                  <a:schemeClr val="bg1">
                    <a:lumMod val="65000"/>
                  </a:schemeClr>
                </a:solidFill>
              </a:rPr>
              <a:t>Submit data to a reputable DOI-issuing repository so that others can access and cite it (1g, page 6).</a:t>
            </a:r>
          </a:p>
          <a:p>
            <a:endParaRPr lang="en-US" dirty="0"/>
          </a:p>
        </p:txBody>
      </p:sp>
    </p:spTree>
    <p:extLst>
      <p:ext uri="{BB962C8B-B14F-4D97-AF65-F5344CB8AC3E}">
        <p14:creationId xmlns:p14="http://schemas.microsoft.com/office/powerpoint/2010/main" val="350350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3DCC6-F267-4C6D-BBFF-BA679901DA30}"/>
              </a:ext>
            </a:extLst>
          </p:cNvPr>
          <p:cNvSpPr>
            <a:spLocks noGrp="1"/>
          </p:cNvSpPr>
          <p:nvPr>
            <p:ph type="title"/>
          </p:nvPr>
        </p:nvSpPr>
        <p:spPr/>
        <p:txBody>
          <a:bodyPr/>
          <a:lstStyle/>
          <a:p>
            <a:r>
              <a:rPr lang="en-US" dirty="0"/>
              <a:t>1. Data management</a:t>
            </a:r>
          </a:p>
        </p:txBody>
      </p:sp>
      <p:sp>
        <p:nvSpPr>
          <p:cNvPr id="3" name="Content Placeholder 2">
            <a:extLst>
              <a:ext uri="{FF2B5EF4-FFF2-40B4-BE49-F238E27FC236}">
                <a16:creationId xmlns:a16="http://schemas.microsoft.com/office/drawing/2014/main" id="{0B73E18F-DF81-4E24-B07A-292A53228D86}"/>
              </a:ext>
            </a:extLst>
          </p:cNvPr>
          <p:cNvSpPr>
            <a:spLocks noGrp="1"/>
          </p:cNvSpPr>
          <p:nvPr>
            <p:ph idx="1"/>
          </p:nvPr>
        </p:nvSpPr>
        <p:spPr/>
        <p:txBody>
          <a:bodyPr>
            <a:normAutofit fontScale="92500" lnSpcReduction="20000"/>
          </a:bodyPr>
          <a:lstStyle/>
          <a:p>
            <a:r>
              <a:rPr lang="en-US" dirty="0">
                <a:solidFill>
                  <a:schemeClr val="bg1">
                    <a:lumMod val="65000"/>
                  </a:schemeClr>
                </a:solidFill>
              </a:rPr>
              <a:t>Save the raw data (1a, page 2).</a:t>
            </a:r>
          </a:p>
          <a:p>
            <a:r>
              <a:rPr lang="en-US" dirty="0">
                <a:solidFill>
                  <a:schemeClr val="bg1">
                    <a:lumMod val="65000"/>
                  </a:schemeClr>
                </a:solidFill>
              </a:rPr>
              <a:t>Ensure that raw data are backed up in more than one location (1b, page 4).</a:t>
            </a:r>
          </a:p>
          <a:p>
            <a:r>
              <a:rPr lang="en-US" dirty="0">
                <a:solidFill>
                  <a:schemeClr val="bg1">
                    <a:lumMod val="65000"/>
                  </a:schemeClr>
                </a:solidFill>
              </a:rPr>
              <a:t>Create the data you wish to see in the world (1c, page 4).</a:t>
            </a:r>
          </a:p>
          <a:p>
            <a:r>
              <a:rPr lang="en-US" dirty="0">
                <a:solidFill>
                  <a:schemeClr val="bg1">
                    <a:lumMod val="65000"/>
                  </a:schemeClr>
                </a:solidFill>
              </a:rPr>
              <a:t>Create analysis-friendly data (1d, page 5).</a:t>
            </a:r>
          </a:p>
          <a:p>
            <a:r>
              <a:rPr lang="en-US" dirty="0">
                <a:solidFill>
                  <a:schemeClr val="bg1">
                    <a:lumMod val="65000"/>
                  </a:schemeClr>
                </a:solidFill>
              </a:rPr>
              <a:t>Record all the steps used to process data (1e, page 5).</a:t>
            </a:r>
          </a:p>
          <a:p>
            <a:r>
              <a:rPr lang="en-US" dirty="0">
                <a:solidFill>
                  <a:schemeClr val="bg1">
                    <a:lumMod val="65000"/>
                  </a:schemeClr>
                </a:solidFill>
              </a:rPr>
              <a:t>Anticipate the need to use multiple tables and use a unique identifier for every record (1f, page 5).</a:t>
            </a:r>
          </a:p>
          <a:p>
            <a:r>
              <a:rPr lang="en-US" dirty="0"/>
              <a:t>Submit data to a reputable DOI-issuing repository so that others can access and cite it (1g, page 6).</a:t>
            </a:r>
          </a:p>
          <a:p>
            <a:pPr lvl="1"/>
            <a:r>
              <a:rPr lang="en-US" dirty="0"/>
              <a:t>DOI is Digital Object Identifier, which assigns a permanent and unchanging URL.</a:t>
            </a:r>
          </a:p>
          <a:p>
            <a:pPr lvl="1"/>
            <a:r>
              <a:rPr lang="en-US" dirty="0"/>
              <a:t>Include a README file with information that will simplify the task of others using your data.</a:t>
            </a:r>
          </a:p>
          <a:p>
            <a:endParaRPr lang="en-US" dirty="0"/>
          </a:p>
        </p:txBody>
      </p:sp>
    </p:spTree>
    <p:extLst>
      <p:ext uri="{BB962C8B-B14F-4D97-AF65-F5344CB8AC3E}">
        <p14:creationId xmlns:p14="http://schemas.microsoft.com/office/powerpoint/2010/main" val="2084618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3B8830-418C-46A1-83E1-346D70931A34}"/>
              </a:ext>
            </a:extLst>
          </p:cNvPr>
          <p:cNvPicPr>
            <a:picLocks noChangeAspect="1"/>
          </p:cNvPicPr>
          <p:nvPr/>
        </p:nvPicPr>
        <p:blipFill>
          <a:blip r:embed="rId2"/>
          <a:stretch>
            <a:fillRect/>
          </a:stretch>
        </p:blipFill>
        <p:spPr>
          <a:xfrm>
            <a:off x="1419225" y="171450"/>
            <a:ext cx="9353550" cy="6515100"/>
          </a:xfrm>
          <a:prstGeom prst="rect">
            <a:avLst/>
          </a:prstGeom>
        </p:spPr>
      </p:pic>
      <p:pic>
        <p:nvPicPr>
          <p:cNvPr id="3" name="Picture 2">
            <a:extLst>
              <a:ext uri="{FF2B5EF4-FFF2-40B4-BE49-F238E27FC236}">
                <a16:creationId xmlns:a16="http://schemas.microsoft.com/office/drawing/2014/main" id="{C7B0F740-6E2D-4272-B1CD-D0B4690B8145}"/>
              </a:ext>
            </a:extLst>
          </p:cNvPr>
          <p:cNvPicPr>
            <a:picLocks noChangeAspect="1"/>
          </p:cNvPicPr>
          <p:nvPr/>
        </p:nvPicPr>
        <p:blipFill>
          <a:blip r:embed="rId3"/>
          <a:stretch>
            <a:fillRect/>
          </a:stretch>
        </p:blipFill>
        <p:spPr>
          <a:xfrm>
            <a:off x="2056700" y="376806"/>
            <a:ext cx="2095849" cy="523962"/>
          </a:xfrm>
          <a:prstGeom prst="rect">
            <a:avLst/>
          </a:prstGeom>
        </p:spPr>
      </p:pic>
    </p:spTree>
    <p:extLst>
      <p:ext uri="{BB962C8B-B14F-4D97-AF65-F5344CB8AC3E}">
        <p14:creationId xmlns:p14="http://schemas.microsoft.com/office/powerpoint/2010/main" val="3093580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2DB5-F9CE-4412-A5A4-F565248C25F6}"/>
              </a:ext>
            </a:extLst>
          </p:cNvPr>
          <p:cNvSpPr>
            <a:spLocks noGrp="1"/>
          </p:cNvSpPr>
          <p:nvPr>
            <p:ph type="title"/>
          </p:nvPr>
        </p:nvSpPr>
        <p:spPr/>
        <p:txBody>
          <a:bodyPr/>
          <a:lstStyle/>
          <a:p>
            <a:r>
              <a:rPr lang="en-US" dirty="0"/>
              <a:t>1. Data management. </a:t>
            </a:r>
            <a:r>
              <a:rPr lang="en-US" b="1" dirty="0">
                <a:solidFill>
                  <a:srgbClr val="FF0000"/>
                </a:solidFill>
              </a:rPr>
              <a:t>What do you think?</a:t>
            </a:r>
          </a:p>
        </p:txBody>
      </p:sp>
      <p:sp>
        <p:nvSpPr>
          <p:cNvPr id="3" name="Content Placeholder 2">
            <a:extLst>
              <a:ext uri="{FF2B5EF4-FFF2-40B4-BE49-F238E27FC236}">
                <a16:creationId xmlns:a16="http://schemas.microsoft.com/office/drawing/2014/main" id="{6FBB3E44-86CB-4333-88C5-2C2565B16F78}"/>
              </a:ext>
            </a:extLst>
          </p:cNvPr>
          <p:cNvSpPr>
            <a:spLocks noGrp="1"/>
          </p:cNvSpPr>
          <p:nvPr>
            <p:ph idx="1"/>
          </p:nvPr>
        </p:nvSpPr>
        <p:spPr/>
        <p:txBody>
          <a:bodyPr>
            <a:normAutofit lnSpcReduction="10000"/>
          </a:bodyPr>
          <a:lstStyle/>
          <a:p>
            <a:r>
              <a:rPr lang="en-US" dirty="0"/>
              <a:t>Save the raw data (1a, page 2).</a:t>
            </a:r>
          </a:p>
          <a:p>
            <a:r>
              <a:rPr lang="en-US" dirty="0"/>
              <a:t>Ensure that raw data are backed up in more than one location (1b, page 4).</a:t>
            </a:r>
          </a:p>
          <a:p>
            <a:r>
              <a:rPr lang="en-US" dirty="0"/>
              <a:t>Create the data you wish to see in the world (1c, page 4).</a:t>
            </a:r>
          </a:p>
          <a:p>
            <a:r>
              <a:rPr lang="en-US" dirty="0"/>
              <a:t>Create analysis-friendly data (1d, page 5).</a:t>
            </a:r>
          </a:p>
          <a:p>
            <a:r>
              <a:rPr lang="en-US" dirty="0"/>
              <a:t>Record all the steps used to process data (1e, page 5).</a:t>
            </a:r>
          </a:p>
          <a:p>
            <a:r>
              <a:rPr lang="en-US" dirty="0"/>
              <a:t>Anticipate the need to use multiple tables and use a unique identifier for every record (1f, page 5).</a:t>
            </a:r>
          </a:p>
          <a:p>
            <a:r>
              <a:rPr lang="en-US" dirty="0"/>
              <a:t>Submit data to a reputable DOI-issuing repository so that others can access and cite it (1g, page 6).</a:t>
            </a:r>
          </a:p>
          <a:p>
            <a:endParaRPr lang="en-US" dirty="0"/>
          </a:p>
        </p:txBody>
      </p:sp>
    </p:spTree>
    <p:extLst>
      <p:ext uri="{BB962C8B-B14F-4D97-AF65-F5344CB8AC3E}">
        <p14:creationId xmlns:p14="http://schemas.microsoft.com/office/powerpoint/2010/main" val="514614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B6A0-3115-4A58-A656-116468C35468}"/>
              </a:ext>
            </a:extLst>
          </p:cNvPr>
          <p:cNvSpPr>
            <a:spLocks noGrp="1"/>
          </p:cNvSpPr>
          <p:nvPr>
            <p:ph type="title"/>
          </p:nvPr>
        </p:nvSpPr>
        <p:spPr/>
        <p:txBody>
          <a:bodyPr/>
          <a:lstStyle/>
          <a:p>
            <a:r>
              <a:rPr lang="en-US" dirty="0"/>
              <a:t>Recommendations in six areas</a:t>
            </a:r>
          </a:p>
        </p:txBody>
      </p:sp>
      <p:sp>
        <p:nvSpPr>
          <p:cNvPr id="3" name="Content Placeholder 2">
            <a:extLst>
              <a:ext uri="{FF2B5EF4-FFF2-40B4-BE49-F238E27FC236}">
                <a16:creationId xmlns:a16="http://schemas.microsoft.com/office/drawing/2014/main" id="{7C737ED3-D456-44E4-80BE-0DF275C2BD9D}"/>
              </a:ext>
            </a:extLst>
          </p:cNvPr>
          <p:cNvSpPr>
            <a:spLocks noGrp="1"/>
          </p:cNvSpPr>
          <p:nvPr>
            <p:ph idx="1"/>
          </p:nvPr>
        </p:nvSpPr>
        <p:spPr/>
        <p:txBody>
          <a:bodyPr>
            <a:normAutofit/>
          </a:bodyPr>
          <a:lstStyle/>
          <a:p>
            <a:pPr marL="0" indent="0">
              <a:buNone/>
            </a:pPr>
            <a:r>
              <a:rPr lang="en-US" dirty="0">
                <a:solidFill>
                  <a:schemeClr val="bg1">
                    <a:lumMod val="65000"/>
                  </a:schemeClr>
                </a:solidFill>
              </a:rPr>
              <a:t>1. Data management. </a:t>
            </a:r>
          </a:p>
          <a:p>
            <a:pPr marL="0" indent="0">
              <a:buNone/>
            </a:pPr>
            <a:r>
              <a:rPr lang="en-US" dirty="0"/>
              <a:t>2. Software. The program that you write to analyze your data is software, and software can be improved through the use of well-tested software development methods.</a:t>
            </a:r>
          </a:p>
          <a:p>
            <a:pPr marL="0" indent="0">
              <a:buNone/>
            </a:pPr>
            <a:r>
              <a:rPr lang="en-US" dirty="0">
                <a:solidFill>
                  <a:schemeClr val="bg1">
                    <a:lumMod val="65000"/>
                  </a:schemeClr>
                </a:solidFill>
              </a:rPr>
              <a:t>3. Collaboration.</a:t>
            </a:r>
          </a:p>
          <a:p>
            <a:pPr marL="0" indent="0">
              <a:buNone/>
            </a:pPr>
            <a:r>
              <a:rPr lang="en-US" dirty="0">
                <a:solidFill>
                  <a:schemeClr val="bg1">
                    <a:lumMod val="65000"/>
                  </a:schemeClr>
                </a:solidFill>
              </a:rPr>
              <a:t>4. Project organization.</a:t>
            </a:r>
          </a:p>
          <a:p>
            <a:pPr marL="0" indent="0">
              <a:buNone/>
            </a:pPr>
            <a:r>
              <a:rPr lang="en-US" dirty="0">
                <a:solidFill>
                  <a:schemeClr val="bg1">
                    <a:lumMod val="65000"/>
                  </a:schemeClr>
                </a:solidFill>
              </a:rPr>
              <a:t>5. Keeping track of changes.</a:t>
            </a:r>
          </a:p>
          <a:p>
            <a:pPr marL="0" indent="0">
              <a:buNone/>
            </a:pPr>
            <a:r>
              <a:rPr lang="en-US" dirty="0">
                <a:solidFill>
                  <a:schemeClr val="bg1">
                    <a:lumMod val="65000"/>
                  </a:schemeClr>
                </a:solidFill>
              </a:rPr>
              <a:t>6. Manuscripts.</a:t>
            </a:r>
          </a:p>
          <a:p>
            <a:pPr marL="514350" indent="-514350">
              <a:buFont typeface="+mj-lt"/>
              <a:buAutoNum type="arabicPeriod"/>
            </a:pPr>
            <a:endParaRPr lang="en-US" dirty="0"/>
          </a:p>
        </p:txBody>
      </p:sp>
    </p:spTree>
    <p:extLst>
      <p:ext uri="{BB962C8B-B14F-4D97-AF65-F5344CB8AC3E}">
        <p14:creationId xmlns:p14="http://schemas.microsoft.com/office/powerpoint/2010/main" val="3350185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2101-03F5-4986-9538-8C3861B8F27C}"/>
              </a:ext>
            </a:extLst>
          </p:cNvPr>
          <p:cNvSpPr>
            <a:spLocks noGrp="1"/>
          </p:cNvSpPr>
          <p:nvPr>
            <p:ph type="title"/>
          </p:nvPr>
        </p:nvSpPr>
        <p:spPr/>
        <p:txBody>
          <a:bodyPr/>
          <a:lstStyle/>
          <a:p>
            <a:r>
              <a:rPr lang="en-US" dirty="0"/>
              <a:t>2. Software (a-e)</a:t>
            </a:r>
          </a:p>
        </p:txBody>
      </p:sp>
      <p:sp>
        <p:nvSpPr>
          <p:cNvPr id="3" name="Content Placeholder 2">
            <a:extLst>
              <a:ext uri="{FF2B5EF4-FFF2-40B4-BE49-F238E27FC236}">
                <a16:creationId xmlns:a16="http://schemas.microsoft.com/office/drawing/2014/main" id="{3D90AFD9-6666-4033-9AFA-89B1A299300D}"/>
              </a:ext>
            </a:extLst>
          </p:cNvPr>
          <p:cNvSpPr>
            <a:spLocks noGrp="1"/>
          </p:cNvSpPr>
          <p:nvPr>
            <p:ph idx="1"/>
          </p:nvPr>
        </p:nvSpPr>
        <p:spPr/>
        <p:txBody>
          <a:bodyPr>
            <a:normAutofit lnSpcReduction="10000"/>
          </a:bodyPr>
          <a:lstStyle/>
          <a:p>
            <a:r>
              <a:rPr lang="en-US" dirty="0"/>
              <a:t>Place a brief explanatory comment at the start of every program (2a, page 6).</a:t>
            </a:r>
          </a:p>
          <a:p>
            <a:pPr lvl="1"/>
            <a:r>
              <a:rPr lang="en-US" dirty="0"/>
              <a:t>Give an example of how it is used, and explain what parameters are needed.</a:t>
            </a:r>
          </a:p>
          <a:p>
            <a:pPr lvl="1"/>
            <a:r>
              <a:rPr lang="en-US" dirty="0"/>
              <a:t>Write the explanatory comment BEFORE you write your program, and revise it as needed as you revise your program.</a:t>
            </a:r>
          </a:p>
          <a:p>
            <a:r>
              <a:rPr lang="en-US" dirty="0">
                <a:solidFill>
                  <a:schemeClr val="bg1">
                    <a:lumMod val="65000"/>
                  </a:schemeClr>
                </a:solidFill>
              </a:rPr>
              <a:t>Decompose programs into functions (2b, page 7).</a:t>
            </a:r>
          </a:p>
          <a:p>
            <a:r>
              <a:rPr lang="en-US" dirty="0">
                <a:solidFill>
                  <a:schemeClr val="bg1">
                    <a:lumMod val="65000"/>
                  </a:schemeClr>
                </a:solidFill>
              </a:rPr>
              <a:t>Be ruthless about eliminating duplication (2c, page 7).</a:t>
            </a:r>
          </a:p>
          <a:p>
            <a:r>
              <a:rPr lang="en-US" dirty="0">
                <a:solidFill>
                  <a:schemeClr val="bg1">
                    <a:lumMod val="65000"/>
                  </a:schemeClr>
                </a:solidFill>
              </a:rPr>
              <a:t>Always search for well-maintained libraries that do what you need (2d, page 7).</a:t>
            </a:r>
          </a:p>
          <a:p>
            <a:r>
              <a:rPr lang="en-US" dirty="0">
                <a:solidFill>
                  <a:schemeClr val="bg1">
                    <a:lumMod val="65000"/>
                  </a:schemeClr>
                </a:solidFill>
              </a:rPr>
              <a:t>Test libraries before relying on them (2e, page 7).</a:t>
            </a:r>
          </a:p>
          <a:p>
            <a:endParaRPr lang="en-US" dirty="0"/>
          </a:p>
          <a:p>
            <a:endParaRPr lang="en-US" dirty="0"/>
          </a:p>
        </p:txBody>
      </p:sp>
    </p:spTree>
    <p:extLst>
      <p:ext uri="{BB962C8B-B14F-4D97-AF65-F5344CB8AC3E}">
        <p14:creationId xmlns:p14="http://schemas.microsoft.com/office/powerpoint/2010/main" val="277286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A9186-1A02-4DF1-B8F1-E6866255D566}"/>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93EB8C9F-FA08-4834-9368-6D9639F789A3}"/>
              </a:ext>
            </a:extLst>
          </p:cNvPr>
          <p:cNvSpPr>
            <a:spLocks noGrp="1"/>
          </p:cNvSpPr>
          <p:nvPr>
            <p:ph idx="1"/>
          </p:nvPr>
        </p:nvSpPr>
        <p:spPr/>
        <p:txBody>
          <a:bodyPr>
            <a:normAutofit fontScale="92500" lnSpcReduction="10000"/>
          </a:bodyPr>
          <a:lstStyle/>
          <a:p>
            <a:r>
              <a:rPr lang="en-US" dirty="0"/>
              <a:t>Many of the tools and methods proven to work in the field of software development can also help you with your data analysis. Following closely the recommendations in Wilson et al “Good enough practices in scientific computing” published in </a:t>
            </a:r>
            <a:r>
              <a:rPr lang="en-US" dirty="0" err="1"/>
              <a:t>PLoS</a:t>
            </a:r>
            <a:r>
              <a:rPr lang="en-US" dirty="0"/>
              <a:t> Computational Biology, you will learn how to apply modern techniques that will improve your ability to work with the other members of your research team, help to attract new collaborators, and insure the production high quality reproducible results. These techniques require that you break long entrenched habits, but you can adopt them no matter what your level of computer expertise.</a:t>
            </a:r>
          </a:p>
          <a:p>
            <a:r>
              <a:rPr lang="en-US" dirty="0"/>
              <a:t>Plagiarism disclaimer. All the major headings (1. Data management) and first level subheadings (Save the raw data (1a)) are direct quotes from the paper. Second level subheadings are paraphrases or independent observations.</a:t>
            </a:r>
          </a:p>
        </p:txBody>
      </p:sp>
    </p:spTree>
    <p:extLst>
      <p:ext uri="{BB962C8B-B14F-4D97-AF65-F5344CB8AC3E}">
        <p14:creationId xmlns:p14="http://schemas.microsoft.com/office/powerpoint/2010/main" val="1173789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2101-03F5-4986-9538-8C3861B8F27C}"/>
              </a:ext>
            </a:extLst>
          </p:cNvPr>
          <p:cNvSpPr>
            <a:spLocks noGrp="1"/>
          </p:cNvSpPr>
          <p:nvPr>
            <p:ph type="title"/>
          </p:nvPr>
        </p:nvSpPr>
        <p:spPr/>
        <p:txBody>
          <a:bodyPr/>
          <a:lstStyle/>
          <a:p>
            <a:r>
              <a:rPr lang="en-US" dirty="0"/>
              <a:t>2. Software (a-e)</a:t>
            </a:r>
          </a:p>
        </p:txBody>
      </p:sp>
      <p:sp>
        <p:nvSpPr>
          <p:cNvPr id="3" name="Content Placeholder 2">
            <a:extLst>
              <a:ext uri="{FF2B5EF4-FFF2-40B4-BE49-F238E27FC236}">
                <a16:creationId xmlns:a16="http://schemas.microsoft.com/office/drawing/2014/main" id="{3D90AFD9-6666-4033-9AFA-89B1A299300D}"/>
              </a:ext>
            </a:extLst>
          </p:cNvPr>
          <p:cNvSpPr>
            <a:spLocks noGrp="1"/>
          </p:cNvSpPr>
          <p:nvPr>
            <p:ph idx="1"/>
          </p:nvPr>
        </p:nvSpPr>
        <p:spPr/>
        <p:txBody>
          <a:bodyPr>
            <a:normAutofit lnSpcReduction="10000"/>
          </a:bodyPr>
          <a:lstStyle/>
          <a:p>
            <a:r>
              <a:rPr lang="en-US" dirty="0">
                <a:solidFill>
                  <a:schemeClr val="bg1">
                    <a:lumMod val="65000"/>
                  </a:schemeClr>
                </a:solidFill>
              </a:rPr>
              <a:t>Place a brief explanatory comment at the start of every program (2a, page 6).</a:t>
            </a:r>
          </a:p>
          <a:p>
            <a:r>
              <a:rPr lang="en-US" dirty="0"/>
              <a:t>Decompose programs into functions (2b, page 7).</a:t>
            </a:r>
          </a:p>
          <a:p>
            <a:pPr lvl="1"/>
            <a:r>
              <a:rPr lang="en-US" dirty="0"/>
              <a:t>This really means using macros for programs like SPSS and SAS.</a:t>
            </a:r>
          </a:p>
          <a:p>
            <a:pPr lvl="1"/>
            <a:r>
              <a:rPr lang="en-US" dirty="0"/>
              <a:t>Keep it short: one page and no more than 6 input parameters.</a:t>
            </a:r>
          </a:p>
          <a:p>
            <a:pPr lvl="1"/>
            <a:r>
              <a:rPr lang="en-US" dirty="0"/>
              <a:t>Do not reference information outside the function.</a:t>
            </a:r>
          </a:p>
          <a:p>
            <a:r>
              <a:rPr lang="en-US" dirty="0">
                <a:solidFill>
                  <a:schemeClr val="bg1">
                    <a:lumMod val="65000"/>
                  </a:schemeClr>
                </a:solidFill>
              </a:rPr>
              <a:t>Be ruthless about eliminating duplication (2c, page 7).</a:t>
            </a:r>
          </a:p>
          <a:p>
            <a:r>
              <a:rPr lang="en-US" dirty="0">
                <a:solidFill>
                  <a:schemeClr val="bg1">
                    <a:lumMod val="65000"/>
                  </a:schemeClr>
                </a:solidFill>
              </a:rPr>
              <a:t>Always search for well-maintained libraries that do what you need (2d, page 7).</a:t>
            </a:r>
          </a:p>
          <a:p>
            <a:r>
              <a:rPr lang="en-US" dirty="0">
                <a:solidFill>
                  <a:schemeClr val="bg1">
                    <a:lumMod val="65000"/>
                  </a:schemeClr>
                </a:solidFill>
              </a:rPr>
              <a:t>Test libraries before relying on them (2e, page 7).</a:t>
            </a:r>
          </a:p>
        </p:txBody>
      </p:sp>
    </p:spTree>
    <p:extLst>
      <p:ext uri="{BB962C8B-B14F-4D97-AF65-F5344CB8AC3E}">
        <p14:creationId xmlns:p14="http://schemas.microsoft.com/office/powerpoint/2010/main" val="2671945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C152-97CA-40B3-BE3C-F8413152FA15}"/>
              </a:ext>
            </a:extLst>
          </p:cNvPr>
          <p:cNvSpPr>
            <a:spLocks noGrp="1"/>
          </p:cNvSpPr>
          <p:nvPr>
            <p:ph type="title"/>
          </p:nvPr>
        </p:nvSpPr>
        <p:spPr/>
        <p:txBody>
          <a:bodyPr/>
          <a:lstStyle/>
          <a:p>
            <a:r>
              <a:rPr lang="en-US" dirty="0"/>
              <a:t>2. Software (a-e)</a:t>
            </a:r>
          </a:p>
        </p:txBody>
      </p:sp>
      <p:sp>
        <p:nvSpPr>
          <p:cNvPr id="3" name="Content Placeholder 2">
            <a:extLst>
              <a:ext uri="{FF2B5EF4-FFF2-40B4-BE49-F238E27FC236}">
                <a16:creationId xmlns:a16="http://schemas.microsoft.com/office/drawing/2014/main" id="{2181F0EB-2ACA-4E6B-97C8-5448FD655C05}"/>
              </a:ext>
            </a:extLst>
          </p:cNvPr>
          <p:cNvSpPr>
            <a:spLocks noGrp="1"/>
          </p:cNvSpPr>
          <p:nvPr>
            <p:ph idx="1"/>
          </p:nvPr>
        </p:nvSpPr>
        <p:spPr/>
        <p:txBody>
          <a:bodyPr>
            <a:normAutofit/>
          </a:bodyPr>
          <a:lstStyle/>
          <a:p>
            <a:r>
              <a:rPr lang="en-US" dirty="0">
                <a:solidFill>
                  <a:schemeClr val="bg1">
                    <a:lumMod val="65000"/>
                  </a:schemeClr>
                </a:solidFill>
              </a:rPr>
              <a:t>Place a brief explanatory comment at the start of every program (2a, page 6).</a:t>
            </a:r>
          </a:p>
          <a:p>
            <a:r>
              <a:rPr lang="en-US" dirty="0">
                <a:solidFill>
                  <a:schemeClr val="bg1">
                    <a:lumMod val="65000"/>
                  </a:schemeClr>
                </a:solidFill>
              </a:rPr>
              <a:t>Decompose programs into functions (2b, page 7).</a:t>
            </a:r>
          </a:p>
          <a:p>
            <a:r>
              <a:rPr lang="en-US" dirty="0"/>
              <a:t>Be ruthless about eliminating duplication (2c, page 7).</a:t>
            </a:r>
          </a:p>
          <a:p>
            <a:pPr lvl="1"/>
            <a:r>
              <a:rPr lang="en-US" dirty="0"/>
              <a:t>DRY code (don’t repeat yourself).</a:t>
            </a:r>
          </a:p>
          <a:p>
            <a:pPr lvl="1"/>
            <a:r>
              <a:rPr lang="en-US" dirty="0"/>
              <a:t>Cut, paste, and slightly modify is your enemy.</a:t>
            </a:r>
          </a:p>
          <a:p>
            <a:r>
              <a:rPr lang="en-US" dirty="0">
                <a:solidFill>
                  <a:schemeClr val="bg1">
                    <a:lumMod val="65000"/>
                  </a:schemeClr>
                </a:solidFill>
              </a:rPr>
              <a:t>Always search for well-maintained libraries that do what you need (2d, page 7).</a:t>
            </a:r>
          </a:p>
          <a:p>
            <a:r>
              <a:rPr lang="en-US" dirty="0">
                <a:solidFill>
                  <a:schemeClr val="bg1">
                    <a:lumMod val="65000"/>
                  </a:schemeClr>
                </a:solidFill>
              </a:rPr>
              <a:t>Test libraries before relying on them (2e, page 7).</a:t>
            </a:r>
          </a:p>
        </p:txBody>
      </p:sp>
    </p:spTree>
    <p:extLst>
      <p:ext uri="{BB962C8B-B14F-4D97-AF65-F5344CB8AC3E}">
        <p14:creationId xmlns:p14="http://schemas.microsoft.com/office/powerpoint/2010/main" val="803275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C152-97CA-40B3-BE3C-F8413152FA15}"/>
              </a:ext>
            </a:extLst>
          </p:cNvPr>
          <p:cNvSpPr>
            <a:spLocks noGrp="1"/>
          </p:cNvSpPr>
          <p:nvPr>
            <p:ph type="title"/>
          </p:nvPr>
        </p:nvSpPr>
        <p:spPr/>
        <p:txBody>
          <a:bodyPr/>
          <a:lstStyle/>
          <a:p>
            <a:r>
              <a:rPr lang="en-US" dirty="0"/>
              <a:t>2. Software (a-e)</a:t>
            </a:r>
          </a:p>
        </p:txBody>
      </p:sp>
      <p:sp>
        <p:nvSpPr>
          <p:cNvPr id="3" name="Content Placeholder 2">
            <a:extLst>
              <a:ext uri="{FF2B5EF4-FFF2-40B4-BE49-F238E27FC236}">
                <a16:creationId xmlns:a16="http://schemas.microsoft.com/office/drawing/2014/main" id="{2181F0EB-2ACA-4E6B-97C8-5448FD655C05}"/>
              </a:ext>
            </a:extLst>
          </p:cNvPr>
          <p:cNvSpPr>
            <a:spLocks noGrp="1"/>
          </p:cNvSpPr>
          <p:nvPr>
            <p:ph idx="1"/>
          </p:nvPr>
        </p:nvSpPr>
        <p:spPr/>
        <p:txBody>
          <a:bodyPr>
            <a:normAutofit/>
          </a:bodyPr>
          <a:lstStyle/>
          <a:p>
            <a:r>
              <a:rPr lang="en-US" dirty="0">
                <a:solidFill>
                  <a:schemeClr val="bg1">
                    <a:lumMod val="65000"/>
                  </a:schemeClr>
                </a:solidFill>
              </a:rPr>
              <a:t>Place a brief explanatory comment at the start of every program (2a, page 6).</a:t>
            </a:r>
          </a:p>
          <a:p>
            <a:r>
              <a:rPr lang="en-US" dirty="0">
                <a:solidFill>
                  <a:schemeClr val="bg1">
                    <a:lumMod val="65000"/>
                  </a:schemeClr>
                </a:solidFill>
              </a:rPr>
              <a:t>Decompose programs into functions (2b, page 7).</a:t>
            </a:r>
          </a:p>
          <a:p>
            <a:r>
              <a:rPr lang="en-US" dirty="0">
                <a:solidFill>
                  <a:schemeClr val="bg1">
                    <a:lumMod val="65000"/>
                  </a:schemeClr>
                </a:solidFill>
              </a:rPr>
              <a:t>Be ruthless about eliminating duplication (2c, page 7).</a:t>
            </a:r>
          </a:p>
          <a:p>
            <a:r>
              <a:rPr lang="en-US" dirty="0"/>
              <a:t>Always search for well-maintained libraries that do what you need (2d, page 7).</a:t>
            </a:r>
          </a:p>
          <a:p>
            <a:pPr lvl="1"/>
            <a:r>
              <a:rPr lang="en-US" dirty="0"/>
              <a:t>Don’t be a Frank Sinatra programmer (“I did it my way.”)</a:t>
            </a:r>
          </a:p>
          <a:p>
            <a:r>
              <a:rPr lang="en-US" dirty="0">
                <a:solidFill>
                  <a:schemeClr val="bg1">
                    <a:lumMod val="65000"/>
                  </a:schemeClr>
                </a:solidFill>
              </a:rPr>
              <a:t>Test libraries before relying on them (2e, page 7).</a:t>
            </a:r>
          </a:p>
        </p:txBody>
      </p:sp>
    </p:spTree>
    <p:extLst>
      <p:ext uri="{BB962C8B-B14F-4D97-AF65-F5344CB8AC3E}">
        <p14:creationId xmlns:p14="http://schemas.microsoft.com/office/powerpoint/2010/main" val="4180302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968CB5-0EA8-4349-87E9-260615CCA4F4}"/>
              </a:ext>
            </a:extLst>
          </p:cNvPr>
          <p:cNvPicPr>
            <a:picLocks noChangeAspect="1"/>
          </p:cNvPicPr>
          <p:nvPr/>
        </p:nvPicPr>
        <p:blipFill>
          <a:blip r:embed="rId2"/>
          <a:stretch>
            <a:fillRect/>
          </a:stretch>
        </p:blipFill>
        <p:spPr>
          <a:xfrm>
            <a:off x="17881" y="0"/>
            <a:ext cx="12156238" cy="6858000"/>
          </a:xfrm>
          <a:prstGeom prst="rect">
            <a:avLst/>
          </a:prstGeom>
        </p:spPr>
      </p:pic>
      <p:pic>
        <p:nvPicPr>
          <p:cNvPr id="5" name="Picture 4">
            <a:extLst>
              <a:ext uri="{FF2B5EF4-FFF2-40B4-BE49-F238E27FC236}">
                <a16:creationId xmlns:a16="http://schemas.microsoft.com/office/drawing/2014/main" id="{1C033280-DEA5-4F6E-A8C7-A4B9EB9E6A33}"/>
              </a:ext>
            </a:extLst>
          </p:cNvPr>
          <p:cNvPicPr>
            <a:picLocks noChangeAspect="1"/>
          </p:cNvPicPr>
          <p:nvPr/>
        </p:nvPicPr>
        <p:blipFill>
          <a:blip r:embed="rId3"/>
          <a:stretch>
            <a:fillRect/>
          </a:stretch>
        </p:blipFill>
        <p:spPr>
          <a:xfrm>
            <a:off x="1097210" y="394283"/>
            <a:ext cx="5575944" cy="528025"/>
          </a:xfrm>
          <a:prstGeom prst="rect">
            <a:avLst/>
          </a:prstGeom>
        </p:spPr>
      </p:pic>
    </p:spTree>
    <p:extLst>
      <p:ext uri="{BB962C8B-B14F-4D97-AF65-F5344CB8AC3E}">
        <p14:creationId xmlns:p14="http://schemas.microsoft.com/office/powerpoint/2010/main" val="1557148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C152-97CA-40B3-BE3C-F8413152FA15}"/>
              </a:ext>
            </a:extLst>
          </p:cNvPr>
          <p:cNvSpPr>
            <a:spLocks noGrp="1"/>
          </p:cNvSpPr>
          <p:nvPr>
            <p:ph type="title"/>
          </p:nvPr>
        </p:nvSpPr>
        <p:spPr/>
        <p:txBody>
          <a:bodyPr/>
          <a:lstStyle/>
          <a:p>
            <a:r>
              <a:rPr lang="en-US" dirty="0"/>
              <a:t>2. Software (a-e)</a:t>
            </a:r>
          </a:p>
        </p:txBody>
      </p:sp>
      <p:sp>
        <p:nvSpPr>
          <p:cNvPr id="3" name="Content Placeholder 2">
            <a:extLst>
              <a:ext uri="{FF2B5EF4-FFF2-40B4-BE49-F238E27FC236}">
                <a16:creationId xmlns:a16="http://schemas.microsoft.com/office/drawing/2014/main" id="{2181F0EB-2ACA-4E6B-97C8-5448FD655C05}"/>
              </a:ext>
            </a:extLst>
          </p:cNvPr>
          <p:cNvSpPr>
            <a:spLocks noGrp="1"/>
          </p:cNvSpPr>
          <p:nvPr>
            <p:ph idx="1"/>
          </p:nvPr>
        </p:nvSpPr>
        <p:spPr/>
        <p:txBody>
          <a:bodyPr>
            <a:normAutofit/>
          </a:bodyPr>
          <a:lstStyle/>
          <a:p>
            <a:r>
              <a:rPr lang="en-US" dirty="0">
                <a:solidFill>
                  <a:schemeClr val="bg1">
                    <a:lumMod val="65000"/>
                  </a:schemeClr>
                </a:solidFill>
              </a:rPr>
              <a:t>Place a brief explanatory comment at the start of every program (2a, page 6).</a:t>
            </a:r>
          </a:p>
          <a:p>
            <a:r>
              <a:rPr lang="en-US" dirty="0">
                <a:solidFill>
                  <a:schemeClr val="bg1">
                    <a:lumMod val="65000"/>
                  </a:schemeClr>
                </a:solidFill>
              </a:rPr>
              <a:t>Decompose programs into functions (2b, page 7).</a:t>
            </a:r>
          </a:p>
          <a:p>
            <a:r>
              <a:rPr lang="en-US" dirty="0">
                <a:solidFill>
                  <a:schemeClr val="bg1">
                    <a:lumMod val="65000"/>
                  </a:schemeClr>
                </a:solidFill>
              </a:rPr>
              <a:t>Be ruthless about eliminating duplication (2c, page 7).</a:t>
            </a:r>
          </a:p>
          <a:p>
            <a:r>
              <a:rPr lang="en-US" dirty="0">
                <a:solidFill>
                  <a:schemeClr val="bg1">
                    <a:lumMod val="65000"/>
                  </a:schemeClr>
                </a:solidFill>
              </a:rPr>
              <a:t>Always search for well-maintained libraries that do what you need (2d, page 7).</a:t>
            </a:r>
          </a:p>
          <a:p>
            <a:r>
              <a:rPr lang="en-US" dirty="0"/>
              <a:t>Test libraries before relying on them (2e, page 7).</a:t>
            </a:r>
          </a:p>
          <a:p>
            <a:pPr lvl="1"/>
            <a:r>
              <a:rPr lang="en-US" dirty="0"/>
              <a:t>It might be more practical to say “evaluate libraries” rather than “test libraries.”</a:t>
            </a:r>
          </a:p>
        </p:txBody>
      </p:sp>
    </p:spTree>
    <p:extLst>
      <p:ext uri="{BB962C8B-B14F-4D97-AF65-F5344CB8AC3E}">
        <p14:creationId xmlns:p14="http://schemas.microsoft.com/office/powerpoint/2010/main" val="3573924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DDD8CB-F7F8-4D26-A290-1BD17FEFD73A}"/>
              </a:ext>
            </a:extLst>
          </p:cNvPr>
          <p:cNvPicPr>
            <a:picLocks noChangeAspect="1"/>
          </p:cNvPicPr>
          <p:nvPr/>
        </p:nvPicPr>
        <p:blipFill>
          <a:blip r:embed="rId2"/>
          <a:stretch>
            <a:fillRect/>
          </a:stretch>
        </p:blipFill>
        <p:spPr>
          <a:xfrm>
            <a:off x="17881" y="0"/>
            <a:ext cx="12156238" cy="6858000"/>
          </a:xfrm>
          <a:prstGeom prst="rect">
            <a:avLst/>
          </a:prstGeom>
        </p:spPr>
      </p:pic>
      <p:pic>
        <p:nvPicPr>
          <p:cNvPr id="6" name="Picture 5">
            <a:extLst>
              <a:ext uri="{FF2B5EF4-FFF2-40B4-BE49-F238E27FC236}">
                <a16:creationId xmlns:a16="http://schemas.microsoft.com/office/drawing/2014/main" id="{AEB1A66F-0973-4B26-B350-EBB89A4667AB}"/>
              </a:ext>
            </a:extLst>
          </p:cNvPr>
          <p:cNvPicPr>
            <a:picLocks noChangeAspect="1"/>
          </p:cNvPicPr>
          <p:nvPr/>
        </p:nvPicPr>
        <p:blipFill>
          <a:blip r:embed="rId3"/>
          <a:stretch>
            <a:fillRect/>
          </a:stretch>
        </p:blipFill>
        <p:spPr>
          <a:xfrm>
            <a:off x="871887" y="335561"/>
            <a:ext cx="5431734" cy="603526"/>
          </a:xfrm>
          <a:prstGeom prst="rect">
            <a:avLst/>
          </a:prstGeom>
        </p:spPr>
      </p:pic>
    </p:spTree>
    <p:extLst>
      <p:ext uri="{BB962C8B-B14F-4D97-AF65-F5344CB8AC3E}">
        <p14:creationId xmlns:p14="http://schemas.microsoft.com/office/powerpoint/2010/main" val="3269522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2101-03F5-4986-9538-8C3861B8F27C}"/>
              </a:ext>
            </a:extLst>
          </p:cNvPr>
          <p:cNvSpPr>
            <a:spLocks noGrp="1"/>
          </p:cNvSpPr>
          <p:nvPr>
            <p:ph type="title"/>
          </p:nvPr>
        </p:nvSpPr>
        <p:spPr/>
        <p:txBody>
          <a:bodyPr/>
          <a:lstStyle/>
          <a:p>
            <a:r>
              <a:rPr lang="en-US" dirty="0"/>
              <a:t>2. Software (a-e). </a:t>
            </a:r>
            <a:r>
              <a:rPr lang="en-US" b="1" dirty="0">
                <a:solidFill>
                  <a:srgbClr val="FF0000"/>
                </a:solidFill>
              </a:rPr>
              <a:t>What do you think?</a:t>
            </a:r>
            <a:endParaRPr lang="en-US" dirty="0"/>
          </a:p>
        </p:txBody>
      </p:sp>
      <p:sp>
        <p:nvSpPr>
          <p:cNvPr id="3" name="Content Placeholder 2">
            <a:extLst>
              <a:ext uri="{FF2B5EF4-FFF2-40B4-BE49-F238E27FC236}">
                <a16:creationId xmlns:a16="http://schemas.microsoft.com/office/drawing/2014/main" id="{3D90AFD9-6666-4033-9AFA-89B1A299300D}"/>
              </a:ext>
            </a:extLst>
          </p:cNvPr>
          <p:cNvSpPr>
            <a:spLocks noGrp="1"/>
          </p:cNvSpPr>
          <p:nvPr>
            <p:ph idx="1"/>
          </p:nvPr>
        </p:nvSpPr>
        <p:spPr/>
        <p:txBody>
          <a:bodyPr>
            <a:normAutofit/>
          </a:bodyPr>
          <a:lstStyle/>
          <a:p>
            <a:r>
              <a:rPr lang="en-US" dirty="0"/>
              <a:t>Place a brief explanatory comment at the start of every program (2a, page 6).</a:t>
            </a:r>
          </a:p>
          <a:p>
            <a:r>
              <a:rPr lang="en-US" dirty="0"/>
              <a:t>Decompose programs into functions (2b, page 7).</a:t>
            </a:r>
          </a:p>
          <a:p>
            <a:r>
              <a:rPr lang="en-US" dirty="0"/>
              <a:t>Be ruthless about eliminating duplication (2c, page 7).</a:t>
            </a:r>
          </a:p>
          <a:p>
            <a:r>
              <a:rPr lang="en-US" dirty="0"/>
              <a:t>Always search for well-maintained libraries that do what you need (2d, page 7).</a:t>
            </a:r>
          </a:p>
          <a:p>
            <a:r>
              <a:rPr lang="en-US" dirty="0"/>
              <a:t>Test libraries before relying on them (2e, page 7).</a:t>
            </a:r>
          </a:p>
          <a:p>
            <a:endParaRPr lang="en-US" dirty="0"/>
          </a:p>
          <a:p>
            <a:endParaRPr lang="en-US" dirty="0"/>
          </a:p>
        </p:txBody>
      </p:sp>
    </p:spTree>
    <p:extLst>
      <p:ext uri="{BB962C8B-B14F-4D97-AF65-F5344CB8AC3E}">
        <p14:creationId xmlns:p14="http://schemas.microsoft.com/office/powerpoint/2010/main" val="4138463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C152-97CA-40B3-BE3C-F8413152FA15}"/>
              </a:ext>
            </a:extLst>
          </p:cNvPr>
          <p:cNvSpPr>
            <a:spLocks noGrp="1"/>
          </p:cNvSpPr>
          <p:nvPr>
            <p:ph type="title"/>
          </p:nvPr>
        </p:nvSpPr>
        <p:spPr/>
        <p:txBody>
          <a:bodyPr/>
          <a:lstStyle/>
          <a:p>
            <a:r>
              <a:rPr lang="en-US" dirty="0"/>
              <a:t>2. Software (f-j)</a:t>
            </a:r>
          </a:p>
        </p:txBody>
      </p:sp>
      <p:sp>
        <p:nvSpPr>
          <p:cNvPr id="3" name="Content Placeholder 2">
            <a:extLst>
              <a:ext uri="{FF2B5EF4-FFF2-40B4-BE49-F238E27FC236}">
                <a16:creationId xmlns:a16="http://schemas.microsoft.com/office/drawing/2014/main" id="{2181F0EB-2ACA-4E6B-97C8-5448FD655C05}"/>
              </a:ext>
            </a:extLst>
          </p:cNvPr>
          <p:cNvSpPr>
            <a:spLocks noGrp="1"/>
          </p:cNvSpPr>
          <p:nvPr>
            <p:ph idx="1"/>
          </p:nvPr>
        </p:nvSpPr>
        <p:spPr/>
        <p:txBody>
          <a:bodyPr>
            <a:normAutofit lnSpcReduction="10000"/>
          </a:bodyPr>
          <a:lstStyle/>
          <a:p>
            <a:r>
              <a:rPr lang="en-US" dirty="0"/>
              <a:t>Give functions and variables meaningful names (2f, page 7).</a:t>
            </a:r>
          </a:p>
          <a:p>
            <a:pPr lvl="1"/>
            <a:r>
              <a:rPr lang="en-US" dirty="0"/>
              <a:t>Functions are verbs and variables are nouns.</a:t>
            </a:r>
          </a:p>
          <a:p>
            <a:pPr lvl="1"/>
            <a:r>
              <a:rPr lang="en-US" dirty="0"/>
              <a:t>With the exception of loop counters, avoid one character variable names.</a:t>
            </a:r>
          </a:p>
          <a:p>
            <a:pPr lvl="1"/>
            <a:r>
              <a:rPr lang="en-US" dirty="0"/>
              <a:t>Be consistent with your names (CamelCase, </a:t>
            </a:r>
            <a:r>
              <a:rPr lang="en-US" dirty="0" err="1"/>
              <a:t>dot.delimiters</a:t>
            </a:r>
            <a:r>
              <a:rPr lang="en-US" dirty="0"/>
              <a:t>, or </a:t>
            </a:r>
            <a:r>
              <a:rPr lang="en-US" dirty="0" err="1"/>
              <a:t>underscore_delimiters</a:t>
            </a:r>
            <a:r>
              <a:rPr lang="en-US" dirty="0"/>
              <a:t>) and with case (</a:t>
            </a:r>
            <a:r>
              <a:rPr lang="en-US" dirty="0" err="1"/>
              <a:t>lower_case</a:t>
            </a:r>
            <a:r>
              <a:rPr lang="en-US" dirty="0"/>
              <a:t>, </a:t>
            </a:r>
            <a:r>
              <a:rPr lang="en-US" dirty="0" err="1"/>
              <a:t>Title_Case</a:t>
            </a:r>
            <a:r>
              <a:rPr lang="en-US" dirty="0"/>
              <a:t>, or UPPER_CASE).</a:t>
            </a:r>
          </a:p>
          <a:p>
            <a:r>
              <a:rPr lang="en-US" dirty="0">
                <a:solidFill>
                  <a:schemeClr val="bg1">
                    <a:lumMod val="65000"/>
                  </a:schemeClr>
                </a:solidFill>
              </a:rPr>
              <a:t>Make dependencies explicit (2g, page 7).</a:t>
            </a:r>
          </a:p>
          <a:p>
            <a:r>
              <a:rPr lang="en-US" dirty="0">
                <a:solidFill>
                  <a:schemeClr val="bg1">
                    <a:lumMod val="65000"/>
                  </a:schemeClr>
                </a:solidFill>
              </a:rPr>
              <a:t>Do not comment and uncomment sections of code to control a program’s behavior (2h, page 8).</a:t>
            </a:r>
          </a:p>
          <a:p>
            <a:r>
              <a:rPr lang="en-US" dirty="0">
                <a:solidFill>
                  <a:schemeClr val="bg1">
                    <a:lumMod val="65000"/>
                  </a:schemeClr>
                </a:solidFill>
              </a:rPr>
              <a:t>Provide a simple example or test data set (2i, page 8).</a:t>
            </a:r>
          </a:p>
          <a:p>
            <a:r>
              <a:rPr lang="en-US" dirty="0">
                <a:solidFill>
                  <a:schemeClr val="bg1">
                    <a:lumMod val="65000"/>
                  </a:schemeClr>
                </a:solidFill>
              </a:rPr>
              <a:t>Submit your code to a reputable DOI-issuing repository (2j, page 8).</a:t>
            </a:r>
          </a:p>
          <a:p>
            <a:endParaRPr lang="en-US" dirty="0">
              <a:solidFill>
                <a:schemeClr val="bg1">
                  <a:lumMod val="65000"/>
                </a:schemeClr>
              </a:solidFill>
            </a:endParaRPr>
          </a:p>
          <a:p>
            <a:endParaRPr lang="en-US" dirty="0"/>
          </a:p>
        </p:txBody>
      </p:sp>
    </p:spTree>
    <p:extLst>
      <p:ext uri="{BB962C8B-B14F-4D97-AF65-F5344CB8AC3E}">
        <p14:creationId xmlns:p14="http://schemas.microsoft.com/office/powerpoint/2010/main" val="2579817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B4C5B-AAA4-4091-A2FD-3DFCC09EDBB7}"/>
              </a:ext>
            </a:extLst>
          </p:cNvPr>
          <p:cNvSpPr>
            <a:spLocks noGrp="1"/>
          </p:cNvSpPr>
          <p:nvPr>
            <p:ph type="title"/>
          </p:nvPr>
        </p:nvSpPr>
        <p:spPr/>
        <p:txBody>
          <a:bodyPr/>
          <a:lstStyle/>
          <a:p>
            <a:r>
              <a:rPr lang="en-US" dirty="0"/>
              <a:t>2. Software (f-j)</a:t>
            </a:r>
          </a:p>
        </p:txBody>
      </p:sp>
      <p:sp>
        <p:nvSpPr>
          <p:cNvPr id="3" name="Content Placeholder 2">
            <a:extLst>
              <a:ext uri="{FF2B5EF4-FFF2-40B4-BE49-F238E27FC236}">
                <a16:creationId xmlns:a16="http://schemas.microsoft.com/office/drawing/2014/main" id="{BC222814-ACEE-469D-B95B-6D870664F52B}"/>
              </a:ext>
            </a:extLst>
          </p:cNvPr>
          <p:cNvSpPr>
            <a:spLocks noGrp="1"/>
          </p:cNvSpPr>
          <p:nvPr>
            <p:ph idx="1"/>
          </p:nvPr>
        </p:nvSpPr>
        <p:spPr/>
        <p:txBody>
          <a:bodyPr>
            <a:normAutofit/>
          </a:bodyPr>
          <a:lstStyle/>
          <a:p>
            <a:r>
              <a:rPr lang="en-US" dirty="0">
                <a:solidFill>
                  <a:schemeClr val="bg1">
                    <a:lumMod val="65000"/>
                  </a:schemeClr>
                </a:solidFill>
              </a:rPr>
              <a:t>Give functions and variables meaningful names (2f, page 7).</a:t>
            </a:r>
          </a:p>
          <a:p>
            <a:r>
              <a:rPr lang="en-US" dirty="0"/>
              <a:t>Make dependencies explicit (2g, page 7).</a:t>
            </a:r>
          </a:p>
          <a:p>
            <a:pPr lvl="1"/>
            <a:r>
              <a:rPr lang="en-US" dirty="0"/>
              <a:t>Dependencies include what version of the software you need (e.g., 3.1.0 or later) and what additional software or libraries you need. Document this as part of README, or in REQUIREMENTS.TXT.</a:t>
            </a:r>
          </a:p>
          <a:p>
            <a:r>
              <a:rPr lang="en-US" dirty="0">
                <a:solidFill>
                  <a:schemeClr val="bg1">
                    <a:lumMod val="65000"/>
                  </a:schemeClr>
                </a:solidFill>
              </a:rPr>
              <a:t>Do not comment and uncomment sections of code to control a program’s behavior (2h, page 8).</a:t>
            </a:r>
          </a:p>
          <a:p>
            <a:r>
              <a:rPr lang="en-US" dirty="0">
                <a:solidFill>
                  <a:schemeClr val="bg1">
                    <a:lumMod val="65000"/>
                  </a:schemeClr>
                </a:solidFill>
              </a:rPr>
              <a:t>Provide a simple example or test data set (2i, page 8).</a:t>
            </a:r>
          </a:p>
          <a:p>
            <a:r>
              <a:rPr lang="en-US" dirty="0">
                <a:solidFill>
                  <a:schemeClr val="bg1">
                    <a:lumMod val="65000"/>
                  </a:schemeClr>
                </a:solidFill>
              </a:rPr>
              <a:t>Submit your code to a reputable DOI-issuing repository (2j, page 8).</a:t>
            </a:r>
          </a:p>
          <a:p>
            <a:endParaRPr lang="en-US" dirty="0">
              <a:solidFill>
                <a:schemeClr val="bg1">
                  <a:lumMod val="65000"/>
                </a:schemeClr>
              </a:solidFill>
            </a:endParaRPr>
          </a:p>
          <a:p>
            <a:endParaRPr lang="en-US" dirty="0"/>
          </a:p>
        </p:txBody>
      </p:sp>
    </p:spTree>
    <p:extLst>
      <p:ext uri="{BB962C8B-B14F-4D97-AF65-F5344CB8AC3E}">
        <p14:creationId xmlns:p14="http://schemas.microsoft.com/office/powerpoint/2010/main" val="3695196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B4C5B-AAA4-4091-A2FD-3DFCC09EDBB7}"/>
              </a:ext>
            </a:extLst>
          </p:cNvPr>
          <p:cNvSpPr>
            <a:spLocks noGrp="1"/>
          </p:cNvSpPr>
          <p:nvPr>
            <p:ph type="title"/>
          </p:nvPr>
        </p:nvSpPr>
        <p:spPr/>
        <p:txBody>
          <a:bodyPr/>
          <a:lstStyle/>
          <a:p>
            <a:r>
              <a:rPr lang="en-US" dirty="0"/>
              <a:t>2. Software (f-j)</a:t>
            </a:r>
          </a:p>
        </p:txBody>
      </p:sp>
      <p:sp>
        <p:nvSpPr>
          <p:cNvPr id="3" name="Content Placeholder 2">
            <a:extLst>
              <a:ext uri="{FF2B5EF4-FFF2-40B4-BE49-F238E27FC236}">
                <a16:creationId xmlns:a16="http://schemas.microsoft.com/office/drawing/2014/main" id="{BC222814-ACEE-469D-B95B-6D870664F52B}"/>
              </a:ext>
            </a:extLst>
          </p:cNvPr>
          <p:cNvSpPr>
            <a:spLocks noGrp="1"/>
          </p:cNvSpPr>
          <p:nvPr>
            <p:ph idx="1"/>
          </p:nvPr>
        </p:nvSpPr>
        <p:spPr/>
        <p:txBody>
          <a:bodyPr>
            <a:normAutofit/>
          </a:bodyPr>
          <a:lstStyle/>
          <a:p>
            <a:r>
              <a:rPr lang="en-US" dirty="0">
                <a:solidFill>
                  <a:schemeClr val="bg1">
                    <a:lumMod val="65000"/>
                  </a:schemeClr>
                </a:solidFill>
              </a:rPr>
              <a:t>Give functions and variables meaningful names (2f, page 7).</a:t>
            </a:r>
          </a:p>
          <a:p>
            <a:r>
              <a:rPr lang="en-US" dirty="0">
                <a:solidFill>
                  <a:schemeClr val="bg1">
                    <a:lumMod val="65000"/>
                  </a:schemeClr>
                </a:solidFill>
              </a:rPr>
              <a:t>Make dependencies explicit (2g, page 7).</a:t>
            </a:r>
          </a:p>
          <a:p>
            <a:r>
              <a:rPr lang="en-US" dirty="0"/>
              <a:t>Do not comment and uncomment sections of code to control a program’s behavior (2h, page 8).</a:t>
            </a:r>
          </a:p>
          <a:p>
            <a:pPr lvl="1"/>
            <a:r>
              <a:rPr lang="en-US" dirty="0"/>
              <a:t>Use if/else statements and verbose/debug flags instead.</a:t>
            </a:r>
          </a:p>
          <a:p>
            <a:pPr lvl="1"/>
            <a:r>
              <a:rPr lang="en-US" dirty="0"/>
              <a:t>Don’t keep old code around for historical reference, use version control instead.</a:t>
            </a:r>
            <a:endParaRPr lang="en-US" dirty="0">
              <a:solidFill>
                <a:schemeClr val="bg1">
                  <a:lumMod val="65000"/>
                </a:schemeClr>
              </a:solidFill>
            </a:endParaRPr>
          </a:p>
          <a:p>
            <a:r>
              <a:rPr lang="en-US" dirty="0">
                <a:solidFill>
                  <a:schemeClr val="bg1">
                    <a:lumMod val="65000"/>
                  </a:schemeClr>
                </a:solidFill>
              </a:rPr>
              <a:t>Provide a simple example or test data set (2i, page 8).</a:t>
            </a:r>
          </a:p>
          <a:p>
            <a:r>
              <a:rPr lang="en-US" dirty="0">
                <a:solidFill>
                  <a:schemeClr val="bg1">
                    <a:lumMod val="65000"/>
                  </a:schemeClr>
                </a:solidFill>
              </a:rPr>
              <a:t>Submit your code to a reputable DOI-issuing repository (2j, page 8).</a:t>
            </a:r>
          </a:p>
          <a:p>
            <a:endParaRPr lang="en-US" dirty="0">
              <a:solidFill>
                <a:schemeClr val="bg1">
                  <a:lumMod val="65000"/>
                </a:schemeClr>
              </a:solidFill>
            </a:endParaRPr>
          </a:p>
        </p:txBody>
      </p:sp>
    </p:spTree>
    <p:extLst>
      <p:ext uri="{BB962C8B-B14F-4D97-AF65-F5344CB8AC3E}">
        <p14:creationId xmlns:p14="http://schemas.microsoft.com/office/powerpoint/2010/main" val="90618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62FC1C-EF4B-4FDB-98D5-5EEB8A0D20B7}"/>
              </a:ext>
            </a:extLst>
          </p:cNvPr>
          <p:cNvPicPr>
            <a:picLocks noChangeAspect="1"/>
          </p:cNvPicPr>
          <p:nvPr/>
        </p:nvPicPr>
        <p:blipFill>
          <a:blip r:embed="rId2"/>
          <a:stretch>
            <a:fillRect/>
          </a:stretch>
        </p:blipFill>
        <p:spPr>
          <a:xfrm>
            <a:off x="17881" y="0"/>
            <a:ext cx="12156238" cy="6858000"/>
          </a:xfrm>
          <a:prstGeom prst="rect">
            <a:avLst/>
          </a:prstGeom>
        </p:spPr>
      </p:pic>
      <p:pic>
        <p:nvPicPr>
          <p:cNvPr id="3" name="Picture 2">
            <a:extLst>
              <a:ext uri="{FF2B5EF4-FFF2-40B4-BE49-F238E27FC236}">
                <a16:creationId xmlns:a16="http://schemas.microsoft.com/office/drawing/2014/main" id="{AC682527-9433-4290-B577-23A3C1A8E78D}"/>
              </a:ext>
            </a:extLst>
          </p:cNvPr>
          <p:cNvPicPr>
            <a:picLocks noChangeAspect="1"/>
          </p:cNvPicPr>
          <p:nvPr/>
        </p:nvPicPr>
        <p:blipFill>
          <a:blip r:embed="rId3"/>
          <a:stretch>
            <a:fillRect/>
          </a:stretch>
        </p:blipFill>
        <p:spPr>
          <a:xfrm>
            <a:off x="837675" y="310393"/>
            <a:ext cx="5036015" cy="641845"/>
          </a:xfrm>
          <a:prstGeom prst="rect">
            <a:avLst/>
          </a:prstGeom>
        </p:spPr>
      </p:pic>
      <p:sp>
        <p:nvSpPr>
          <p:cNvPr id="4" name="TextBox 3">
            <a:extLst>
              <a:ext uri="{FF2B5EF4-FFF2-40B4-BE49-F238E27FC236}">
                <a16:creationId xmlns:a16="http://schemas.microsoft.com/office/drawing/2014/main" id="{FCF45FA8-EECF-47C1-BCDD-E5081A01D6D7}"/>
              </a:ext>
            </a:extLst>
          </p:cNvPr>
          <p:cNvSpPr txBox="1"/>
          <p:nvPr/>
        </p:nvSpPr>
        <p:spPr>
          <a:xfrm>
            <a:off x="1635853" y="2206305"/>
            <a:ext cx="9378892" cy="2646878"/>
          </a:xfrm>
          <a:prstGeom prst="rect">
            <a:avLst/>
          </a:prstGeom>
          <a:noFill/>
        </p:spPr>
        <p:txBody>
          <a:bodyPr wrap="square" rtlCol="0">
            <a:spAutoFit/>
          </a:bodyPr>
          <a:lstStyle/>
          <a:p>
            <a:r>
              <a:rPr lang="en-US" sz="16600" dirty="0">
                <a:solidFill>
                  <a:srgbClr val="FF0000"/>
                </a:solidFill>
              </a:rPr>
              <a:t>Obsolete</a:t>
            </a:r>
          </a:p>
        </p:txBody>
      </p:sp>
    </p:spTree>
    <p:extLst>
      <p:ext uri="{BB962C8B-B14F-4D97-AF65-F5344CB8AC3E}">
        <p14:creationId xmlns:p14="http://schemas.microsoft.com/office/powerpoint/2010/main" val="1614964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D52B-970C-47D3-B3ED-2200FC461F5C}"/>
              </a:ext>
            </a:extLst>
          </p:cNvPr>
          <p:cNvSpPr>
            <a:spLocks noGrp="1"/>
          </p:cNvSpPr>
          <p:nvPr>
            <p:ph type="title"/>
          </p:nvPr>
        </p:nvSpPr>
        <p:spPr/>
        <p:txBody>
          <a:bodyPr/>
          <a:lstStyle/>
          <a:p>
            <a:r>
              <a:rPr lang="en-US" dirty="0"/>
              <a:t>2. Software (f-j)</a:t>
            </a:r>
          </a:p>
        </p:txBody>
      </p:sp>
      <p:sp>
        <p:nvSpPr>
          <p:cNvPr id="3" name="Content Placeholder 2">
            <a:extLst>
              <a:ext uri="{FF2B5EF4-FFF2-40B4-BE49-F238E27FC236}">
                <a16:creationId xmlns:a16="http://schemas.microsoft.com/office/drawing/2014/main" id="{9C0D2192-C3E0-4EE3-A566-15C6C28E9062}"/>
              </a:ext>
            </a:extLst>
          </p:cNvPr>
          <p:cNvSpPr>
            <a:spLocks noGrp="1"/>
          </p:cNvSpPr>
          <p:nvPr>
            <p:ph idx="1"/>
          </p:nvPr>
        </p:nvSpPr>
        <p:spPr/>
        <p:txBody>
          <a:bodyPr>
            <a:normAutofit/>
          </a:bodyPr>
          <a:lstStyle/>
          <a:p>
            <a:r>
              <a:rPr lang="en-US" dirty="0">
                <a:solidFill>
                  <a:schemeClr val="bg1">
                    <a:lumMod val="65000"/>
                  </a:schemeClr>
                </a:solidFill>
              </a:rPr>
              <a:t>Give functions and variables meaningful names (2f, page 7).</a:t>
            </a:r>
          </a:p>
          <a:p>
            <a:r>
              <a:rPr lang="en-US" dirty="0">
                <a:solidFill>
                  <a:schemeClr val="bg1">
                    <a:lumMod val="65000"/>
                  </a:schemeClr>
                </a:solidFill>
              </a:rPr>
              <a:t>Make dependencies explicit (2g, page 7).</a:t>
            </a:r>
          </a:p>
          <a:p>
            <a:r>
              <a:rPr lang="en-US" dirty="0">
                <a:solidFill>
                  <a:schemeClr val="bg1">
                    <a:lumMod val="65000"/>
                  </a:schemeClr>
                </a:solidFill>
              </a:rPr>
              <a:t>Do not comment and uncomment sections of code to control a program’s behavior (2h, page 8).</a:t>
            </a:r>
          </a:p>
          <a:p>
            <a:r>
              <a:rPr lang="en-US" dirty="0"/>
              <a:t>Provide a simple example or test data set (2i, page 8).</a:t>
            </a:r>
          </a:p>
          <a:p>
            <a:pPr lvl="1"/>
            <a:r>
              <a:rPr lang="en-US" dirty="0"/>
              <a:t>Run these tests when you switch computers, upgrade to a new software version, or add new pieces to your program.</a:t>
            </a:r>
          </a:p>
          <a:p>
            <a:r>
              <a:rPr lang="en-US" dirty="0">
                <a:solidFill>
                  <a:schemeClr val="bg1">
                    <a:lumMod val="65000"/>
                  </a:schemeClr>
                </a:solidFill>
              </a:rPr>
              <a:t>Submit your code to a reputable DOI-issuing repository (2j, page 8).</a:t>
            </a:r>
          </a:p>
        </p:txBody>
      </p:sp>
    </p:spTree>
    <p:extLst>
      <p:ext uri="{BB962C8B-B14F-4D97-AF65-F5344CB8AC3E}">
        <p14:creationId xmlns:p14="http://schemas.microsoft.com/office/powerpoint/2010/main" val="551227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D52B-970C-47D3-B3ED-2200FC461F5C}"/>
              </a:ext>
            </a:extLst>
          </p:cNvPr>
          <p:cNvSpPr>
            <a:spLocks noGrp="1"/>
          </p:cNvSpPr>
          <p:nvPr>
            <p:ph type="title"/>
          </p:nvPr>
        </p:nvSpPr>
        <p:spPr/>
        <p:txBody>
          <a:bodyPr/>
          <a:lstStyle/>
          <a:p>
            <a:r>
              <a:rPr lang="en-US" dirty="0"/>
              <a:t>2. Software (f-j)</a:t>
            </a:r>
          </a:p>
        </p:txBody>
      </p:sp>
      <p:sp>
        <p:nvSpPr>
          <p:cNvPr id="3" name="Content Placeholder 2">
            <a:extLst>
              <a:ext uri="{FF2B5EF4-FFF2-40B4-BE49-F238E27FC236}">
                <a16:creationId xmlns:a16="http://schemas.microsoft.com/office/drawing/2014/main" id="{9C0D2192-C3E0-4EE3-A566-15C6C28E9062}"/>
              </a:ext>
            </a:extLst>
          </p:cNvPr>
          <p:cNvSpPr>
            <a:spLocks noGrp="1"/>
          </p:cNvSpPr>
          <p:nvPr>
            <p:ph idx="1"/>
          </p:nvPr>
        </p:nvSpPr>
        <p:spPr/>
        <p:txBody>
          <a:bodyPr>
            <a:normAutofit/>
          </a:bodyPr>
          <a:lstStyle/>
          <a:p>
            <a:r>
              <a:rPr lang="en-US" dirty="0">
                <a:solidFill>
                  <a:schemeClr val="bg1">
                    <a:lumMod val="65000"/>
                  </a:schemeClr>
                </a:solidFill>
              </a:rPr>
              <a:t>Give functions and variables meaningful names (2f, page 7).</a:t>
            </a:r>
          </a:p>
          <a:p>
            <a:r>
              <a:rPr lang="en-US" dirty="0">
                <a:solidFill>
                  <a:schemeClr val="bg1">
                    <a:lumMod val="65000"/>
                  </a:schemeClr>
                </a:solidFill>
              </a:rPr>
              <a:t>Make dependencies explicit (2g, page 7).</a:t>
            </a:r>
          </a:p>
          <a:p>
            <a:r>
              <a:rPr lang="en-US" dirty="0">
                <a:solidFill>
                  <a:schemeClr val="bg1">
                    <a:lumMod val="65000"/>
                  </a:schemeClr>
                </a:solidFill>
              </a:rPr>
              <a:t>Do not comment and uncomment sections of code to control a program’s behavior (2h, page 8).</a:t>
            </a:r>
          </a:p>
          <a:p>
            <a:r>
              <a:rPr lang="en-US" dirty="0">
                <a:solidFill>
                  <a:schemeClr val="bg1">
                    <a:lumMod val="65000"/>
                  </a:schemeClr>
                </a:solidFill>
              </a:rPr>
              <a:t>Provide a simple example or test data set (2i, page 8).</a:t>
            </a:r>
          </a:p>
          <a:p>
            <a:r>
              <a:rPr lang="en-US" dirty="0"/>
              <a:t>Submit your code to a reputable DOI-issuing repository (2j, page 8).</a:t>
            </a:r>
          </a:p>
          <a:p>
            <a:pPr lvl="1"/>
            <a:r>
              <a:rPr lang="en-US" dirty="0"/>
              <a:t>When you share both your data and your code, you help insure reproducibility and you encourage new collaborations.</a:t>
            </a:r>
          </a:p>
        </p:txBody>
      </p:sp>
    </p:spTree>
    <p:extLst>
      <p:ext uri="{BB962C8B-B14F-4D97-AF65-F5344CB8AC3E}">
        <p14:creationId xmlns:p14="http://schemas.microsoft.com/office/powerpoint/2010/main" val="2627062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2101-03F5-4986-9538-8C3861B8F27C}"/>
              </a:ext>
            </a:extLst>
          </p:cNvPr>
          <p:cNvSpPr>
            <a:spLocks noGrp="1"/>
          </p:cNvSpPr>
          <p:nvPr>
            <p:ph type="title"/>
          </p:nvPr>
        </p:nvSpPr>
        <p:spPr/>
        <p:txBody>
          <a:bodyPr/>
          <a:lstStyle/>
          <a:p>
            <a:r>
              <a:rPr lang="en-US" dirty="0"/>
              <a:t>2. Software (f-j). </a:t>
            </a:r>
            <a:r>
              <a:rPr lang="en-US" b="1" dirty="0">
                <a:solidFill>
                  <a:srgbClr val="FF0000"/>
                </a:solidFill>
              </a:rPr>
              <a:t>What do you think?</a:t>
            </a:r>
            <a:endParaRPr lang="en-US" dirty="0"/>
          </a:p>
        </p:txBody>
      </p:sp>
      <p:sp>
        <p:nvSpPr>
          <p:cNvPr id="3" name="Content Placeholder 2">
            <a:extLst>
              <a:ext uri="{FF2B5EF4-FFF2-40B4-BE49-F238E27FC236}">
                <a16:creationId xmlns:a16="http://schemas.microsoft.com/office/drawing/2014/main" id="{3D90AFD9-6666-4033-9AFA-89B1A299300D}"/>
              </a:ext>
            </a:extLst>
          </p:cNvPr>
          <p:cNvSpPr>
            <a:spLocks noGrp="1"/>
          </p:cNvSpPr>
          <p:nvPr>
            <p:ph idx="1"/>
          </p:nvPr>
        </p:nvSpPr>
        <p:spPr/>
        <p:txBody>
          <a:bodyPr>
            <a:normAutofit/>
          </a:bodyPr>
          <a:lstStyle/>
          <a:p>
            <a:r>
              <a:rPr lang="en-US" dirty="0"/>
              <a:t>Give functions and variables meaningful names (2f, page 7).</a:t>
            </a:r>
          </a:p>
          <a:p>
            <a:r>
              <a:rPr lang="en-US" dirty="0"/>
              <a:t>Make dependencies explicit (2g, page 7).</a:t>
            </a:r>
          </a:p>
          <a:p>
            <a:r>
              <a:rPr lang="en-US" dirty="0"/>
              <a:t>Do not comment and uncomment sections of code to control a program’s behavior (2h, page 8).</a:t>
            </a:r>
          </a:p>
          <a:p>
            <a:r>
              <a:rPr lang="en-US" dirty="0"/>
              <a:t>Provide a simple example or test data set (2i, page 8).</a:t>
            </a:r>
          </a:p>
          <a:p>
            <a:r>
              <a:rPr lang="en-US" dirty="0"/>
              <a:t>Submit your code to a reputable DOI-issuing repository (2j, page 8).</a:t>
            </a:r>
          </a:p>
          <a:p>
            <a:endParaRPr lang="en-US" dirty="0">
              <a:solidFill>
                <a:schemeClr val="bg1">
                  <a:lumMod val="65000"/>
                </a:schemeClr>
              </a:solidFill>
            </a:endParaRPr>
          </a:p>
          <a:p>
            <a:endParaRPr lang="en-US" dirty="0"/>
          </a:p>
        </p:txBody>
      </p:sp>
    </p:spTree>
    <p:extLst>
      <p:ext uri="{BB962C8B-B14F-4D97-AF65-F5344CB8AC3E}">
        <p14:creationId xmlns:p14="http://schemas.microsoft.com/office/powerpoint/2010/main" val="3976874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B6A0-3115-4A58-A656-116468C35468}"/>
              </a:ext>
            </a:extLst>
          </p:cNvPr>
          <p:cNvSpPr>
            <a:spLocks noGrp="1"/>
          </p:cNvSpPr>
          <p:nvPr>
            <p:ph type="title"/>
          </p:nvPr>
        </p:nvSpPr>
        <p:spPr/>
        <p:txBody>
          <a:bodyPr/>
          <a:lstStyle/>
          <a:p>
            <a:r>
              <a:rPr lang="en-US" dirty="0"/>
              <a:t>Recommendations in six areas</a:t>
            </a:r>
          </a:p>
        </p:txBody>
      </p:sp>
      <p:sp>
        <p:nvSpPr>
          <p:cNvPr id="3" name="Content Placeholder 2">
            <a:extLst>
              <a:ext uri="{FF2B5EF4-FFF2-40B4-BE49-F238E27FC236}">
                <a16:creationId xmlns:a16="http://schemas.microsoft.com/office/drawing/2014/main" id="{7C737ED3-D456-44E4-80BE-0DF275C2BD9D}"/>
              </a:ext>
            </a:extLst>
          </p:cNvPr>
          <p:cNvSpPr>
            <a:spLocks noGrp="1"/>
          </p:cNvSpPr>
          <p:nvPr>
            <p:ph idx="1"/>
          </p:nvPr>
        </p:nvSpPr>
        <p:spPr/>
        <p:txBody>
          <a:bodyPr>
            <a:normAutofit/>
          </a:bodyPr>
          <a:lstStyle/>
          <a:p>
            <a:pPr marL="0" indent="0">
              <a:buNone/>
            </a:pPr>
            <a:r>
              <a:rPr lang="en-US" dirty="0">
                <a:solidFill>
                  <a:schemeClr val="bg1">
                    <a:lumMod val="65000"/>
                  </a:schemeClr>
                </a:solidFill>
              </a:rPr>
              <a:t>1. Data management.</a:t>
            </a:r>
          </a:p>
          <a:p>
            <a:pPr marL="0" indent="0">
              <a:buNone/>
            </a:pPr>
            <a:r>
              <a:rPr lang="en-US" dirty="0">
                <a:solidFill>
                  <a:schemeClr val="bg1">
                    <a:lumMod val="65000"/>
                  </a:schemeClr>
                </a:solidFill>
              </a:rPr>
              <a:t>2. Software.</a:t>
            </a:r>
          </a:p>
          <a:p>
            <a:pPr marL="0" indent="0">
              <a:buNone/>
            </a:pPr>
            <a:r>
              <a:rPr lang="en-US" dirty="0"/>
              <a:t>3. Collaboration: use development approaches that allow a team to work well together. Even if you are a team of one, use these tools to make it easy for others to follow in your footsteps.</a:t>
            </a:r>
          </a:p>
          <a:p>
            <a:pPr marL="0" indent="0">
              <a:buNone/>
            </a:pPr>
            <a:r>
              <a:rPr lang="en-US" dirty="0">
                <a:solidFill>
                  <a:schemeClr val="bg1">
                    <a:lumMod val="65000"/>
                  </a:schemeClr>
                </a:solidFill>
              </a:rPr>
              <a:t>4. Project organization.</a:t>
            </a:r>
          </a:p>
          <a:p>
            <a:pPr marL="0" indent="0">
              <a:buNone/>
            </a:pPr>
            <a:r>
              <a:rPr lang="en-US" dirty="0">
                <a:solidFill>
                  <a:schemeClr val="bg1">
                    <a:lumMod val="65000"/>
                  </a:schemeClr>
                </a:solidFill>
              </a:rPr>
              <a:t>5. Keeping track of changes.</a:t>
            </a:r>
          </a:p>
          <a:p>
            <a:pPr marL="0" indent="0">
              <a:buNone/>
            </a:pPr>
            <a:r>
              <a:rPr lang="en-US" dirty="0">
                <a:solidFill>
                  <a:schemeClr val="bg1">
                    <a:lumMod val="65000"/>
                  </a:schemeClr>
                </a:solidFill>
              </a:rPr>
              <a:t>6. Manuscripts.</a:t>
            </a:r>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488010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A9F9-154E-45FB-B63C-F6049A48F417}"/>
              </a:ext>
            </a:extLst>
          </p:cNvPr>
          <p:cNvSpPr>
            <a:spLocks noGrp="1"/>
          </p:cNvSpPr>
          <p:nvPr>
            <p:ph type="title"/>
          </p:nvPr>
        </p:nvSpPr>
        <p:spPr/>
        <p:txBody>
          <a:bodyPr/>
          <a:lstStyle/>
          <a:p>
            <a:r>
              <a:rPr lang="en-US" dirty="0"/>
              <a:t>3. Collaboration</a:t>
            </a:r>
          </a:p>
        </p:txBody>
      </p:sp>
      <p:sp>
        <p:nvSpPr>
          <p:cNvPr id="3" name="Content Placeholder 2">
            <a:extLst>
              <a:ext uri="{FF2B5EF4-FFF2-40B4-BE49-F238E27FC236}">
                <a16:creationId xmlns:a16="http://schemas.microsoft.com/office/drawing/2014/main" id="{37C1B6FF-B9DD-4DB4-B536-45D5FF1C89FB}"/>
              </a:ext>
            </a:extLst>
          </p:cNvPr>
          <p:cNvSpPr>
            <a:spLocks noGrp="1"/>
          </p:cNvSpPr>
          <p:nvPr>
            <p:ph idx="1"/>
          </p:nvPr>
        </p:nvSpPr>
        <p:spPr/>
        <p:txBody>
          <a:bodyPr>
            <a:normAutofit/>
          </a:bodyPr>
          <a:lstStyle/>
          <a:p>
            <a:r>
              <a:rPr lang="en-US" dirty="0"/>
              <a:t>Create an overview of your project (3a, page 8).</a:t>
            </a:r>
          </a:p>
          <a:p>
            <a:pPr lvl="1"/>
            <a:r>
              <a:rPr lang="en-US" dirty="0"/>
              <a:t>This is useful even if you work alone, because it gives a focus to your work.</a:t>
            </a:r>
          </a:p>
          <a:p>
            <a:pPr lvl="1"/>
            <a:r>
              <a:rPr lang="en-US" dirty="0"/>
              <a:t>Store the overview in a README file.</a:t>
            </a:r>
          </a:p>
          <a:p>
            <a:pPr lvl="1"/>
            <a:r>
              <a:rPr lang="en-US" dirty="0"/>
              <a:t>Include information about opportunities for collaboration in a CONTRIBUTING file.</a:t>
            </a:r>
          </a:p>
          <a:p>
            <a:r>
              <a:rPr lang="en-US" dirty="0">
                <a:solidFill>
                  <a:schemeClr val="bg1">
                    <a:lumMod val="65000"/>
                  </a:schemeClr>
                </a:solidFill>
              </a:rPr>
              <a:t>Create a shared to-do list (3b, page 8).</a:t>
            </a:r>
          </a:p>
          <a:p>
            <a:r>
              <a:rPr lang="en-US" dirty="0">
                <a:solidFill>
                  <a:schemeClr val="bg1">
                    <a:lumMod val="65000"/>
                  </a:schemeClr>
                </a:solidFill>
              </a:rPr>
              <a:t>Decide on communication strategies (3c, page 8).</a:t>
            </a:r>
          </a:p>
          <a:p>
            <a:r>
              <a:rPr lang="en-US" dirty="0">
                <a:solidFill>
                  <a:schemeClr val="bg1">
                    <a:lumMod val="65000"/>
                  </a:schemeClr>
                </a:solidFill>
              </a:rPr>
              <a:t>Make the license explicit (3d, page 9).</a:t>
            </a:r>
          </a:p>
          <a:p>
            <a:r>
              <a:rPr lang="en-US" dirty="0">
                <a:solidFill>
                  <a:schemeClr val="bg1">
                    <a:lumMod val="65000"/>
                  </a:schemeClr>
                </a:solidFill>
              </a:rPr>
              <a:t>Make the project citable (3e, page 10).</a:t>
            </a:r>
          </a:p>
          <a:p>
            <a:pPr marL="0" indent="0">
              <a:buNone/>
            </a:pPr>
            <a:endParaRPr lang="en-US" dirty="0"/>
          </a:p>
        </p:txBody>
      </p:sp>
    </p:spTree>
    <p:extLst>
      <p:ext uri="{BB962C8B-B14F-4D97-AF65-F5344CB8AC3E}">
        <p14:creationId xmlns:p14="http://schemas.microsoft.com/office/powerpoint/2010/main" val="2166764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A9F9-154E-45FB-B63C-F6049A48F417}"/>
              </a:ext>
            </a:extLst>
          </p:cNvPr>
          <p:cNvSpPr>
            <a:spLocks noGrp="1"/>
          </p:cNvSpPr>
          <p:nvPr>
            <p:ph type="title"/>
          </p:nvPr>
        </p:nvSpPr>
        <p:spPr/>
        <p:txBody>
          <a:bodyPr/>
          <a:lstStyle/>
          <a:p>
            <a:r>
              <a:rPr lang="en-US" dirty="0"/>
              <a:t>3. Collaboration</a:t>
            </a:r>
          </a:p>
        </p:txBody>
      </p:sp>
      <p:sp>
        <p:nvSpPr>
          <p:cNvPr id="3" name="Content Placeholder 2">
            <a:extLst>
              <a:ext uri="{FF2B5EF4-FFF2-40B4-BE49-F238E27FC236}">
                <a16:creationId xmlns:a16="http://schemas.microsoft.com/office/drawing/2014/main" id="{37C1B6FF-B9DD-4DB4-B536-45D5FF1C89FB}"/>
              </a:ext>
            </a:extLst>
          </p:cNvPr>
          <p:cNvSpPr>
            <a:spLocks noGrp="1"/>
          </p:cNvSpPr>
          <p:nvPr>
            <p:ph idx="1"/>
          </p:nvPr>
        </p:nvSpPr>
        <p:spPr/>
        <p:txBody>
          <a:bodyPr>
            <a:normAutofit/>
          </a:bodyPr>
          <a:lstStyle/>
          <a:p>
            <a:r>
              <a:rPr lang="en-US" dirty="0">
                <a:solidFill>
                  <a:schemeClr val="bg1">
                    <a:lumMod val="65000"/>
                  </a:schemeClr>
                </a:solidFill>
              </a:rPr>
              <a:t>Create an overview of your project (3a, page 8).</a:t>
            </a:r>
          </a:p>
          <a:p>
            <a:r>
              <a:rPr lang="en-US" dirty="0"/>
              <a:t>Create a shared to-do list (3b, page 8).</a:t>
            </a:r>
          </a:p>
          <a:p>
            <a:pPr lvl="1"/>
            <a:r>
              <a:rPr lang="en-US" dirty="0"/>
              <a:t>Document this well enough for an outsider to understand.</a:t>
            </a:r>
          </a:p>
          <a:p>
            <a:r>
              <a:rPr lang="en-US" dirty="0">
                <a:solidFill>
                  <a:schemeClr val="bg1">
                    <a:lumMod val="65000"/>
                  </a:schemeClr>
                </a:solidFill>
              </a:rPr>
              <a:t>Decide on communication strategies (3c, page 8).</a:t>
            </a:r>
          </a:p>
          <a:p>
            <a:r>
              <a:rPr lang="en-US" dirty="0">
                <a:solidFill>
                  <a:schemeClr val="bg1">
                    <a:lumMod val="65000"/>
                  </a:schemeClr>
                </a:solidFill>
              </a:rPr>
              <a:t>Make the license explicit (3d, page 9).</a:t>
            </a:r>
          </a:p>
          <a:p>
            <a:r>
              <a:rPr lang="en-US" dirty="0">
                <a:solidFill>
                  <a:schemeClr val="bg1">
                    <a:lumMod val="65000"/>
                  </a:schemeClr>
                </a:solidFill>
              </a:rPr>
              <a:t>Make the project citable (3e, page 10).</a:t>
            </a:r>
          </a:p>
        </p:txBody>
      </p:sp>
    </p:spTree>
    <p:extLst>
      <p:ext uri="{BB962C8B-B14F-4D97-AF65-F5344CB8AC3E}">
        <p14:creationId xmlns:p14="http://schemas.microsoft.com/office/powerpoint/2010/main" val="3597581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A9F9-154E-45FB-B63C-F6049A48F417}"/>
              </a:ext>
            </a:extLst>
          </p:cNvPr>
          <p:cNvSpPr>
            <a:spLocks noGrp="1"/>
          </p:cNvSpPr>
          <p:nvPr>
            <p:ph type="title"/>
          </p:nvPr>
        </p:nvSpPr>
        <p:spPr/>
        <p:txBody>
          <a:bodyPr/>
          <a:lstStyle/>
          <a:p>
            <a:r>
              <a:rPr lang="en-US" dirty="0"/>
              <a:t>3. Collaboration</a:t>
            </a:r>
          </a:p>
        </p:txBody>
      </p:sp>
      <p:sp>
        <p:nvSpPr>
          <p:cNvPr id="3" name="Content Placeholder 2">
            <a:extLst>
              <a:ext uri="{FF2B5EF4-FFF2-40B4-BE49-F238E27FC236}">
                <a16:creationId xmlns:a16="http://schemas.microsoft.com/office/drawing/2014/main" id="{37C1B6FF-B9DD-4DB4-B536-45D5FF1C89FB}"/>
              </a:ext>
            </a:extLst>
          </p:cNvPr>
          <p:cNvSpPr>
            <a:spLocks noGrp="1"/>
          </p:cNvSpPr>
          <p:nvPr>
            <p:ph idx="1"/>
          </p:nvPr>
        </p:nvSpPr>
        <p:spPr/>
        <p:txBody>
          <a:bodyPr>
            <a:normAutofit/>
          </a:bodyPr>
          <a:lstStyle/>
          <a:p>
            <a:r>
              <a:rPr lang="en-US" dirty="0">
                <a:solidFill>
                  <a:schemeClr val="bg1">
                    <a:lumMod val="65000"/>
                  </a:schemeClr>
                </a:solidFill>
              </a:rPr>
              <a:t>Create an overview of your project (3a, page 8).</a:t>
            </a:r>
          </a:p>
          <a:p>
            <a:r>
              <a:rPr lang="en-US" dirty="0">
                <a:solidFill>
                  <a:schemeClr val="bg1">
                    <a:lumMod val="65000"/>
                  </a:schemeClr>
                </a:solidFill>
              </a:rPr>
              <a:t>Create a shared to-do list (3b, page 8).</a:t>
            </a:r>
          </a:p>
          <a:p>
            <a:r>
              <a:rPr lang="en-US" dirty="0"/>
              <a:t>Decide on communication strategies (3c, page 8).</a:t>
            </a:r>
          </a:p>
          <a:p>
            <a:pPr lvl="1"/>
            <a:r>
              <a:rPr lang="en-US" dirty="0"/>
              <a:t>Where and how will your team meet to resolve issues.</a:t>
            </a:r>
          </a:p>
          <a:p>
            <a:pPr lvl="1"/>
            <a:r>
              <a:rPr lang="en-US" dirty="0"/>
              <a:t>Explain how new collaborators can get involved.</a:t>
            </a:r>
          </a:p>
          <a:p>
            <a:pPr lvl="1"/>
            <a:r>
              <a:rPr lang="en-US" dirty="0"/>
              <a:t>Specify where key documents are stored and who can modify them.</a:t>
            </a:r>
          </a:p>
          <a:p>
            <a:r>
              <a:rPr lang="en-US" dirty="0">
                <a:solidFill>
                  <a:schemeClr val="bg1">
                    <a:lumMod val="65000"/>
                  </a:schemeClr>
                </a:solidFill>
              </a:rPr>
              <a:t>Make the license explicit (3d, page 9).</a:t>
            </a:r>
          </a:p>
          <a:p>
            <a:r>
              <a:rPr lang="en-US" dirty="0">
                <a:solidFill>
                  <a:schemeClr val="bg1">
                    <a:lumMod val="65000"/>
                  </a:schemeClr>
                </a:solidFill>
              </a:rPr>
              <a:t>Make the project citable (3e, page 10).</a:t>
            </a:r>
          </a:p>
          <a:p>
            <a:pPr marL="0" indent="0">
              <a:buNone/>
            </a:pPr>
            <a:endParaRPr lang="en-US" dirty="0"/>
          </a:p>
        </p:txBody>
      </p:sp>
    </p:spTree>
    <p:extLst>
      <p:ext uri="{BB962C8B-B14F-4D97-AF65-F5344CB8AC3E}">
        <p14:creationId xmlns:p14="http://schemas.microsoft.com/office/powerpoint/2010/main" val="1518324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0E02-7C63-4EBE-8525-59E2DF2AEE09}"/>
              </a:ext>
            </a:extLst>
          </p:cNvPr>
          <p:cNvSpPr>
            <a:spLocks noGrp="1"/>
          </p:cNvSpPr>
          <p:nvPr>
            <p:ph type="title"/>
          </p:nvPr>
        </p:nvSpPr>
        <p:spPr/>
        <p:txBody>
          <a:bodyPr/>
          <a:lstStyle/>
          <a:p>
            <a:r>
              <a:rPr lang="en-US" dirty="0"/>
              <a:t>3. Collaboration</a:t>
            </a:r>
          </a:p>
        </p:txBody>
      </p:sp>
      <p:sp>
        <p:nvSpPr>
          <p:cNvPr id="3" name="Content Placeholder 2">
            <a:extLst>
              <a:ext uri="{FF2B5EF4-FFF2-40B4-BE49-F238E27FC236}">
                <a16:creationId xmlns:a16="http://schemas.microsoft.com/office/drawing/2014/main" id="{F3648A06-6DC7-4168-8EA3-A694DBB00250}"/>
              </a:ext>
            </a:extLst>
          </p:cNvPr>
          <p:cNvSpPr>
            <a:spLocks noGrp="1"/>
          </p:cNvSpPr>
          <p:nvPr>
            <p:ph idx="1"/>
          </p:nvPr>
        </p:nvSpPr>
        <p:spPr/>
        <p:txBody>
          <a:bodyPr>
            <a:normAutofit lnSpcReduction="10000"/>
          </a:bodyPr>
          <a:lstStyle/>
          <a:p>
            <a:r>
              <a:rPr lang="en-US" dirty="0">
                <a:solidFill>
                  <a:schemeClr val="bg1">
                    <a:lumMod val="65000"/>
                  </a:schemeClr>
                </a:solidFill>
              </a:rPr>
              <a:t>Create an overview of your project (3a, page 8).</a:t>
            </a:r>
          </a:p>
          <a:p>
            <a:r>
              <a:rPr lang="en-US" dirty="0">
                <a:solidFill>
                  <a:schemeClr val="bg1">
                    <a:lumMod val="65000"/>
                  </a:schemeClr>
                </a:solidFill>
              </a:rPr>
              <a:t>Create a shared to-do list (3b, page 8).</a:t>
            </a:r>
          </a:p>
          <a:p>
            <a:r>
              <a:rPr lang="en-US" dirty="0">
                <a:solidFill>
                  <a:schemeClr val="bg1">
                    <a:lumMod val="65000"/>
                  </a:schemeClr>
                </a:solidFill>
              </a:rPr>
              <a:t>Decide on communication strategies (3c, page 8).</a:t>
            </a:r>
          </a:p>
          <a:p>
            <a:r>
              <a:rPr lang="en-US" dirty="0"/>
              <a:t>Make the license explicit (3d, page 9).</a:t>
            </a:r>
          </a:p>
          <a:p>
            <a:pPr lvl="1"/>
            <a:r>
              <a:rPr lang="en-US" dirty="0"/>
              <a:t>Use a liberal license that makes it easy for future collaborators to join in the fun.</a:t>
            </a:r>
          </a:p>
          <a:p>
            <a:pPr lvl="1"/>
            <a:r>
              <a:rPr lang="en-US" dirty="0"/>
              <a:t>Remember that you are far better off being the pioneer in a new research area that everyone is working in than a new research area that no one is working in.</a:t>
            </a:r>
          </a:p>
          <a:p>
            <a:pPr lvl="1"/>
            <a:r>
              <a:rPr lang="en-US" dirty="0"/>
              <a:t>“A candle loses nothing by lighting another candle.” James Keller</a:t>
            </a:r>
          </a:p>
          <a:p>
            <a:r>
              <a:rPr lang="en-US" dirty="0">
                <a:solidFill>
                  <a:schemeClr val="bg1">
                    <a:lumMod val="65000"/>
                  </a:schemeClr>
                </a:solidFill>
              </a:rPr>
              <a:t>Make the project citable (3e, page 10).</a:t>
            </a:r>
          </a:p>
          <a:p>
            <a:endParaRPr lang="en-US" dirty="0"/>
          </a:p>
        </p:txBody>
      </p:sp>
    </p:spTree>
    <p:extLst>
      <p:ext uri="{BB962C8B-B14F-4D97-AF65-F5344CB8AC3E}">
        <p14:creationId xmlns:p14="http://schemas.microsoft.com/office/powerpoint/2010/main" val="2372403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0E02-7C63-4EBE-8525-59E2DF2AEE09}"/>
              </a:ext>
            </a:extLst>
          </p:cNvPr>
          <p:cNvSpPr>
            <a:spLocks noGrp="1"/>
          </p:cNvSpPr>
          <p:nvPr>
            <p:ph type="title"/>
          </p:nvPr>
        </p:nvSpPr>
        <p:spPr/>
        <p:txBody>
          <a:bodyPr/>
          <a:lstStyle/>
          <a:p>
            <a:r>
              <a:rPr lang="en-US" dirty="0"/>
              <a:t>3. Collaboration</a:t>
            </a:r>
          </a:p>
        </p:txBody>
      </p:sp>
      <p:sp>
        <p:nvSpPr>
          <p:cNvPr id="3" name="Content Placeholder 2">
            <a:extLst>
              <a:ext uri="{FF2B5EF4-FFF2-40B4-BE49-F238E27FC236}">
                <a16:creationId xmlns:a16="http://schemas.microsoft.com/office/drawing/2014/main" id="{F3648A06-6DC7-4168-8EA3-A694DBB00250}"/>
              </a:ext>
            </a:extLst>
          </p:cNvPr>
          <p:cNvSpPr>
            <a:spLocks noGrp="1"/>
          </p:cNvSpPr>
          <p:nvPr>
            <p:ph idx="1"/>
          </p:nvPr>
        </p:nvSpPr>
        <p:spPr/>
        <p:txBody>
          <a:bodyPr>
            <a:normAutofit lnSpcReduction="10000"/>
          </a:bodyPr>
          <a:lstStyle/>
          <a:p>
            <a:r>
              <a:rPr lang="en-US" dirty="0">
                <a:solidFill>
                  <a:schemeClr val="bg1">
                    <a:lumMod val="65000"/>
                  </a:schemeClr>
                </a:solidFill>
              </a:rPr>
              <a:t>Create an overview of your project (3a, page 8).</a:t>
            </a:r>
          </a:p>
          <a:p>
            <a:r>
              <a:rPr lang="en-US" dirty="0">
                <a:solidFill>
                  <a:schemeClr val="bg1">
                    <a:lumMod val="65000"/>
                  </a:schemeClr>
                </a:solidFill>
              </a:rPr>
              <a:t>Create a shared to-do list (3b, page 8).</a:t>
            </a:r>
          </a:p>
          <a:p>
            <a:r>
              <a:rPr lang="en-US" dirty="0">
                <a:solidFill>
                  <a:schemeClr val="bg1">
                    <a:lumMod val="65000"/>
                  </a:schemeClr>
                </a:solidFill>
              </a:rPr>
              <a:t>Decide on communication strategies (3c, page 8).</a:t>
            </a:r>
          </a:p>
          <a:p>
            <a:r>
              <a:rPr lang="en-US" dirty="0">
                <a:solidFill>
                  <a:schemeClr val="bg1">
                    <a:lumMod val="65000"/>
                  </a:schemeClr>
                </a:solidFill>
              </a:rPr>
              <a:t>Make the license explicit (3d, page 9).</a:t>
            </a:r>
          </a:p>
          <a:p>
            <a:r>
              <a:rPr lang="en-US" dirty="0"/>
              <a:t>Make the project citable (3e, page 10).</a:t>
            </a:r>
          </a:p>
          <a:p>
            <a:pPr lvl="1"/>
            <a:r>
              <a:rPr lang="en-US" dirty="0"/>
              <a:t>Include a suggested citation for your work in a CITATION file.</a:t>
            </a:r>
          </a:p>
          <a:p>
            <a:pPr lvl="1"/>
            <a:r>
              <a:rPr lang="en-US" dirty="0"/>
              <a:t>Put a footer at the end of every text document like </a:t>
            </a:r>
          </a:p>
          <a:p>
            <a:pPr lvl="2"/>
            <a:r>
              <a:rPr lang="en-US" dirty="0"/>
              <a:t>“This text is licensed under the CC BY 4.0 license (creativecommons.org/licenses/by/4.0/). Feel free to use or modify anything in this file, but please give appropriate credit when you do. An example of appropriate credit would be ‘thanks to Steve Simon (blog.pmean.com) for sharing this material.’”</a:t>
            </a:r>
          </a:p>
        </p:txBody>
      </p:sp>
    </p:spTree>
    <p:extLst>
      <p:ext uri="{BB962C8B-B14F-4D97-AF65-F5344CB8AC3E}">
        <p14:creationId xmlns:p14="http://schemas.microsoft.com/office/powerpoint/2010/main" val="7246020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0E02-7C63-4EBE-8525-59E2DF2AEE09}"/>
              </a:ext>
            </a:extLst>
          </p:cNvPr>
          <p:cNvSpPr>
            <a:spLocks noGrp="1"/>
          </p:cNvSpPr>
          <p:nvPr>
            <p:ph type="title"/>
          </p:nvPr>
        </p:nvSpPr>
        <p:spPr/>
        <p:txBody>
          <a:bodyPr/>
          <a:lstStyle/>
          <a:p>
            <a:r>
              <a:rPr lang="en-US" dirty="0"/>
              <a:t>3. Collaboration. </a:t>
            </a:r>
            <a:r>
              <a:rPr lang="en-US" b="1" dirty="0">
                <a:solidFill>
                  <a:srgbClr val="FF0000"/>
                </a:solidFill>
              </a:rPr>
              <a:t>What do you think?</a:t>
            </a:r>
            <a:endParaRPr lang="en-US" dirty="0"/>
          </a:p>
        </p:txBody>
      </p:sp>
      <p:sp>
        <p:nvSpPr>
          <p:cNvPr id="3" name="Content Placeholder 2">
            <a:extLst>
              <a:ext uri="{FF2B5EF4-FFF2-40B4-BE49-F238E27FC236}">
                <a16:creationId xmlns:a16="http://schemas.microsoft.com/office/drawing/2014/main" id="{F3648A06-6DC7-4168-8EA3-A694DBB00250}"/>
              </a:ext>
            </a:extLst>
          </p:cNvPr>
          <p:cNvSpPr>
            <a:spLocks noGrp="1"/>
          </p:cNvSpPr>
          <p:nvPr>
            <p:ph idx="1"/>
          </p:nvPr>
        </p:nvSpPr>
        <p:spPr/>
        <p:txBody>
          <a:bodyPr>
            <a:normAutofit/>
          </a:bodyPr>
          <a:lstStyle/>
          <a:p>
            <a:r>
              <a:rPr lang="en-US" dirty="0"/>
              <a:t>Create an overview of your project (3a, page 8).</a:t>
            </a:r>
          </a:p>
          <a:p>
            <a:r>
              <a:rPr lang="en-US" dirty="0"/>
              <a:t>Create a shared to-do list (3b, page 8).</a:t>
            </a:r>
          </a:p>
          <a:p>
            <a:r>
              <a:rPr lang="en-US" dirty="0"/>
              <a:t>Decide on communication strategies (3c, page 8).</a:t>
            </a:r>
          </a:p>
          <a:p>
            <a:r>
              <a:rPr lang="en-US" dirty="0"/>
              <a:t>Make the license explicit (3d, page 9).</a:t>
            </a:r>
          </a:p>
          <a:p>
            <a:r>
              <a:rPr lang="en-US" dirty="0"/>
              <a:t>Make the project citable (3e, page 10).</a:t>
            </a:r>
          </a:p>
        </p:txBody>
      </p:sp>
    </p:spTree>
    <p:extLst>
      <p:ext uri="{BB962C8B-B14F-4D97-AF65-F5344CB8AC3E}">
        <p14:creationId xmlns:p14="http://schemas.microsoft.com/office/powerpoint/2010/main" val="671892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8C915B-F06E-426E-ACC3-599F757FEAD2}"/>
              </a:ext>
            </a:extLst>
          </p:cNvPr>
          <p:cNvPicPr>
            <a:picLocks noChangeAspect="1"/>
          </p:cNvPicPr>
          <p:nvPr/>
        </p:nvPicPr>
        <p:blipFill>
          <a:blip r:embed="rId2"/>
          <a:stretch>
            <a:fillRect/>
          </a:stretch>
        </p:blipFill>
        <p:spPr>
          <a:xfrm>
            <a:off x="581025" y="642937"/>
            <a:ext cx="11029950" cy="5572125"/>
          </a:xfrm>
          <a:prstGeom prst="rect">
            <a:avLst/>
          </a:prstGeom>
        </p:spPr>
      </p:pic>
    </p:spTree>
    <p:extLst>
      <p:ext uri="{BB962C8B-B14F-4D97-AF65-F5344CB8AC3E}">
        <p14:creationId xmlns:p14="http://schemas.microsoft.com/office/powerpoint/2010/main" val="352369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E402-9BB9-4EC6-85D3-4898599F0B4C}"/>
              </a:ext>
            </a:extLst>
          </p:cNvPr>
          <p:cNvSpPr>
            <a:spLocks noGrp="1"/>
          </p:cNvSpPr>
          <p:nvPr>
            <p:ph type="title"/>
          </p:nvPr>
        </p:nvSpPr>
        <p:spPr/>
        <p:txBody>
          <a:bodyPr/>
          <a:lstStyle/>
          <a:p>
            <a:r>
              <a:rPr lang="en-US" dirty="0"/>
              <a:t>Recommendations in six areas</a:t>
            </a:r>
          </a:p>
        </p:txBody>
      </p:sp>
      <p:sp>
        <p:nvSpPr>
          <p:cNvPr id="3" name="Content Placeholder 2">
            <a:extLst>
              <a:ext uri="{FF2B5EF4-FFF2-40B4-BE49-F238E27FC236}">
                <a16:creationId xmlns:a16="http://schemas.microsoft.com/office/drawing/2014/main" id="{0DB5C1EF-7CC9-4912-863D-A7F05C66B4C6}"/>
              </a:ext>
            </a:extLst>
          </p:cNvPr>
          <p:cNvSpPr>
            <a:spLocks noGrp="1"/>
          </p:cNvSpPr>
          <p:nvPr>
            <p:ph idx="1"/>
          </p:nvPr>
        </p:nvSpPr>
        <p:spPr/>
        <p:txBody>
          <a:bodyPr>
            <a:normAutofit/>
          </a:bodyPr>
          <a:lstStyle/>
          <a:p>
            <a:pPr marL="0" indent="0">
              <a:buNone/>
            </a:pPr>
            <a:r>
              <a:rPr lang="en-US" dirty="0">
                <a:solidFill>
                  <a:schemeClr val="bg1">
                    <a:lumMod val="65000"/>
                  </a:schemeClr>
                </a:solidFill>
              </a:rPr>
              <a:t>1. Data management.</a:t>
            </a:r>
          </a:p>
          <a:p>
            <a:pPr marL="0" indent="0">
              <a:buNone/>
            </a:pPr>
            <a:r>
              <a:rPr lang="en-US" dirty="0">
                <a:solidFill>
                  <a:schemeClr val="bg1">
                    <a:lumMod val="65000"/>
                  </a:schemeClr>
                </a:solidFill>
              </a:rPr>
              <a:t>2. Software.</a:t>
            </a:r>
          </a:p>
          <a:p>
            <a:pPr marL="0" indent="0">
              <a:buNone/>
            </a:pPr>
            <a:r>
              <a:rPr lang="en-US" dirty="0">
                <a:solidFill>
                  <a:schemeClr val="bg1">
                    <a:lumMod val="65000"/>
                  </a:schemeClr>
                </a:solidFill>
              </a:rPr>
              <a:t>3. Collaboration.</a:t>
            </a:r>
          </a:p>
          <a:p>
            <a:pPr marL="0" indent="0">
              <a:buNone/>
            </a:pPr>
            <a:r>
              <a:rPr lang="en-US" dirty="0"/>
              <a:t>4. Project organization. Standardize where everything goes (data, doc, results, </a:t>
            </a:r>
            <a:r>
              <a:rPr lang="en-US" dirty="0" err="1"/>
              <a:t>src</a:t>
            </a:r>
            <a:r>
              <a:rPr lang="en-US" dirty="0"/>
              <a:t>, and bin subdirectories), so you don’t lose it and others will know where to look.</a:t>
            </a:r>
          </a:p>
          <a:p>
            <a:pPr marL="0" indent="0">
              <a:buNone/>
            </a:pPr>
            <a:r>
              <a:rPr lang="en-US" dirty="0">
                <a:solidFill>
                  <a:schemeClr val="bg1">
                    <a:lumMod val="65000"/>
                  </a:schemeClr>
                </a:solidFill>
              </a:rPr>
              <a:t>5. Keeping track of changes. </a:t>
            </a:r>
          </a:p>
          <a:p>
            <a:pPr marL="0" indent="0">
              <a:buNone/>
            </a:pPr>
            <a:r>
              <a:rPr lang="en-US" dirty="0">
                <a:solidFill>
                  <a:schemeClr val="bg1">
                    <a:lumMod val="65000"/>
                  </a:schemeClr>
                </a:solidFill>
              </a:rPr>
              <a:t>6. Manuscripts.</a:t>
            </a:r>
          </a:p>
          <a:p>
            <a:pPr marL="514350" indent="-514350">
              <a:buAutoNum type="arabicPeriod" startAt="5"/>
            </a:pPr>
            <a:endParaRPr lang="en-US" dirty="0"/>
          </a:p>
        </p:txBody>
      </p:sp>
    </p:spTree>
    <p:extLst>
      <p:ext uri="{BB962C8B-B14F-4D97-AF65-F5344CB8AC3E}">
        <p14:creationId xmlns:p14="http://schemas.microsoft.com/office/powerpoint/2010/main" val="2538469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D7C9-144F-4BAC-ADF9-EB8FCF58F976}"/>
              </a:ext>
            </a:extLst>
          </p:cNvPr>
          <p:cNvSpPr>
            <a:spLocks noGrp="1"/>
          </p:cNvSpPr>
          <p:nvPr>
            <p:ph type="title"/>
          </p:nvPr>
        </p:nvSpPr>
        <p:spPr/>
        <p:txBody>
          <a:bodyPr/>
          <a:lstStyle/>
          <a:p>
            <a:r>
              <a:rPr lang="en-US" dirty="0"/>
              <a:t>4. Project organization</a:t>
            </a:r>
          </a:p>
        </p:txBody>
      </p:sp>
      <p:sp>
        <p:nvSpPr>
          <p:cNvPr id="3" name="Content Placeholder 2">
            <a:extLst>
              <a:ext uri="{FF2B5EF4-FFF2-40B4-BE49-F238E27FC236}">
                <a16:creationId xmlns:a16="http://schemas.microsoft.com/office/drawing/2014/main" id="{CFC87821-40C1-4AB9-9210-40231438FA88}"/>
              </a:ext>
            </a:extLst>
          </p:cNvPr>
          <p:cNvSpPr>
            <a:spLocks noGrp="1"/>
          </p:cNvSpPr>
          <p:nvPr>
            <p:ph idx="1"/>
          </p:nvPr>
        </p:nvSpPr>
        <p:spPr/>
        <p:txBody>
          <a:bodyPr>
            <a:normAutofit/>
          </a:bodyPr>
          <a:lstStyle/>
          <a:p>
            <a:r>
              <a:rPr lang="en-US" dirty="0"/>
              <a:t>Put each project in its own directory, which is named for the project (4a, page 9).</a:t>
            </a:r>
          </a:p>
          <a:p>
            <a:pPr lvl="1"/>
            <a:r>
              <a:rPr lang="en-US" dirty="0"/>
              <a:t>If two projects share more than 50% of the code or data, then they can be safely combined into one project.</a:t>
            </a:r>
          </a:p>
          <a:p>
            <a:pPr lvl="1"/>
            <a:r>
              <a:rPr lang="en-US" dirty="0"/>
              <a:t>Two projects that share no code or data belong in separate directories.</a:t>
            </a:r>
          </a:p>
          <a:p>
            <a:r>
              <a:rPr lang="en-US" dirty="0">
                <a:solidFill>
                  <a:schemeClr val="bg1">
                    <a:lumMod val="65000"/>
                  </a:schemeClr>
                </a:solidFill>
              </a:rPr>
              <a:t>Use standard names for subdirectories.</a:t>
            </a:r>
          </a:p>
          <a:p>
            <a:r>
              <a:rPr lang="en-US" dirty="0">
                <a:solidFill>
                  <a:schemeClr val="bg1">
                    <a:lumMod val="65000"/>
                  </a:schemeClr>
                </a:solidFill>
              </a:rPr>
              <a:t>Name all files to reflect their content or function (4f, page 11).</a:t>
            </a:r>
          </a:p>
          <a:p>
            <a:endParaRPr lang="en-US" dirty="0"/>
          </a:p>
          <a:p>
            <a:endParaRPr lang="en-US" dirty="0"/>
          </a:p>
        </p:txBody>
      </p:sp>
    </p:spTree>
    <p:extLst>
      <p:ext uri="{BB962C8B-B14F-4D97-AF65-F5344CB8AC3E}">
        <p14:creationId xmlns:p14="http://schemas.microsoft.com/office/powerpoint/2010/main" val="1841026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D7C9-144F-4BAC-ADF9-EB8FCF58F976}"/>
              </a:ext>
            </a:extLst>
          </p:cNvPr>
          <p:cNvSpPr>
            <a:spLocks noGrp="1"/>
          </p:cNvSpPr>
          <p:nvPr>
            <p:ph type="title"/>
          </p:nvPr>
        </p:nvSpPr>
        <p:spPr/>
        <p:txBody>
          <a:bodyPr/>
          <a:lstStyle/>
          <a:p>
            <a:r>
              <a:rPr lang="en-US" dirty="0"/>
              <a:t>4. Project organization</a:t>
            </a:r>
          </a:p>
        </p:txBody>
      </p:sp>
      <p:sp>
        <p:nvSpPr>
          <p:cNvPr id="3" name="Content Placeholder 2">
            <a:extLst>
              <a:ext uri="{FF2B5EF4-FFF2-40B4-BE49-F238E27FC236}">
                <a16:creationId xmlns:a16="http://schemas.microsoft.com/office/drawing/2014/main" id="{CFC87821-40C1-4AB9-9210-40231438FA88}"/>
              </a:ext>
            </a:extLst>
          </p:cNvPr>
          <p:cNvSpPr>
            <a:spLocks noGrp="1"/>
          </p:cNvSpPr>
          <p:nvPr>
            <p:ph idx="1"/>
          </p:nvPr>
        </p:nvSpPr>
        <p:spPr/>
        <p:txBody>
          <a:bodyPr>
            <a:normAutofit/>
          </a:bodyPr>
          <a:lstStyle/>
          <a:p>
            <a:r>
              <a:rPr lang="en-US" dirty="0">
                <a:solidFill>
                  <a:schemeClr val="bg1">
                    <a:lumMod val="65000"/>
                  </a:schemeClr>
                </a:solidFill>
              </a:rPr>
              <a:t>Put each project in its own directory, which is named for the project (4a, page 9).</a:t>
            </a:r>
          </a:p>
          <a:p>
            <a:r>
              <a:rPr lang="en-US" dirty="0"/>
              <a:t>Use standard names for subdirectories.</a:t>
            </a:r>
          </a:p>
          <a:p>
            <a:pPr lvl="1"/>
            <a:r>
              <a:rPr lang="en-US" dirty="0"/>
              <a:t>README, LICENSE, CITATION, REQUIREMENTS go in root directory.</a:t>
            </a:r>
          </a:p>
          <a:p>
            <a:pPr lvl="1"/>
            <a:r>
              <a:rPr lang="en-US" dirty="0"/>
              <a:t>DOC for most other documentation (4b, page 10).</a:t>
            </a:r>
          </a:p>
          <a:p>
            <a:pPr lvl="1"/>
            <a:r>
              <a:rPr lang="en-US" dirty="0"/>
              <a:t>DATA for raw data (4c, page 10).</a:t>
            </a:r>
          </a:p>
          <a:p>
            <a:pPr lvl="1"/>
            <a:r>
              <a:rPr lang="en-US" dirty="0"/>
              <a:t>RESULTS for intermediate data sets and program output (also 4c, page 10).</a:t>
            </a:r>
          </a:p>
          <a:p>
            <a:pPr lvl="1"/>
            <a:r>
              <a:rPr lang="en-US" dirty="0"/>
              <a:t>SRC for source code (4d, page 10).</a:t>
            </a:r>
          </a:p>
          <a:p>
            <a:pPr lvl="1"/>
            <a:r>
              <a:rPr lang="en-US" dirty="0"/>
              <a:t>BIN for compiled programs (4e, page 10).</a:t>
            </a:r>
          </a:p>
          <a:p>
            <a:r>
              <a:rPr lang="en-US" dirty="0">
                <a:solidFill>
                  <a:schemeClr val="bg1">
                    <a:lumMod val="65000"/>
                  </a:schemeClr>
                </a:solidFill>
              </a:rPr>
              <a:t>Name all files to reflect their content or function (4f, page 11).</a:t>
            </a:r>
          </a:p>
          <a:p>
            <a:endParaRPr lang="en-US" dirty="0"/>
          </a:p>
          <a:p>
            <a:endParaRPr lang="en-US" dirty="0"/>
          </a:p>
        </p:txBody>
      </p:sp>
    </p:spTree>
    <p:extLst>
      <p:ext uri="{BB962C8B-B14F-4D97-AF65-F5344CB8AC3E}">
        <p14:creationId xmlns:p14="http://schemas.microsoft.com/office/powerpoint/2010/main" val="4269745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F9F818E-B85D-448C-9BA6-815187EE37E0}"/>
              </a:ext>
            </a:extLst>
          </p:cNvPr>
          <p:cNvPicPr>
            <a:picLocks noGrp="1" noChangeAspect="1"/>
          </p:cNvPicPr>
          <p:nvPr>
            <p:ph idx="4294967295"/>
          </p:nvPr>
        </p:nvPicPr>
        <p:blipFill>
          <a:blip r:embed="rId2"/>
          <a:stretch>
            <a:fillRect/>
          </a:stretch>
        </p:blipFill>
        <p:spPr>
          <a:xfrm>
            <a:off x="3087149" y="231719"/>
            <a:ext cx="5534025" cy="6499042"/>
          </a:xfrm>
          <a:prstGeom prst="rect">
            <a:avLst/>
          </a:prstGeom>
        </p:spPr>
      </p:pic>
    </p:spTree>
    <p:extLst>
      <p:ext uri="{BB962C8B-B14F-4D97-AF65-F5344CB8AC3E}">
        <p14:creationId xmlns:p14="http://schemas.microsoft.com/office/powerpoint/2010/main" val="992018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D7C9-144F-4BAC-ADF9-EB8FCF58F976}"/>
              </a:ext>
            </a:extLst>
          </p:cNvPr>
          <p:cNvSpPr>
            <a:spLocks noGrp="1"/>
          </p:cNvSpPr>
          <p:nvPr>
            <p:ph type="title"/>
          </p:nvPr>
        </p:nvSpPr>
        <p:spPr/>
        <p:txBody>
          <a:bodyPr/>
          <a:lstStyle/>
          <a:p>
            <a:r>
              <a:rPr lang="en-US" dirty="0"/>
              <a:t>4. Project organization</a:t>
            </a:r>
          </a:p>
        </p:txBody>
      </p:sp>
      <p:sp>
        <p:nvSpPr>
          <p:cNvPr id="3" name="Content Placeholder 2">
            <a:extLst>
              <a:ext uri="{FF2B5EF4-FFF2-40B4-BE49-F238E27FC236}">
                <a16:creationId xmlns:a16="http://schemas.microsoft.com/office/drawing/2014/main" id="{CFC87821-40C1-4AB9-9210-40231438FA88}"/>
              </a:ext>
            </a:extLst>
          </p:cNvPr>
          <p:cNvSpPr>
            <a:spLocks noGrp="1"/>
          </p:cNvSpPr>
          <p:nvPr>
            <p:ph idx="1"/>
          </p:nvPr>
        </p:nvSpPr>
        <p:spPr/>
        <p:txBody>
          <a:bodyPr>
            <a:normAutofit/>
          </a:bodyPr>
          <a:lstStyle/>
          <a:p>
            <a:r>
              <a:rPr lang="en-US" dirty="0">
                <a:solidFill>
                  <a:schemeClr val="bg1">
                    <a:lumMod val="65000"/>
                  </a:schemeClr>
                </a:solidFill>
              </a:rPr>
              <a:t>Put each project in its own directory, which is named for the project (4a, page 9).</a:t>
            </a:r>
          </a:p>
          <a:p>
            <a:r>
              <a:rPr lang="en-US" dirty="0">
                <a:solidFill>
                  <a:schemeClr val="bg1">
                    <a:lumMod val="65000"/>
                  </a:schemeClr>
                </a:solidFill>
              </a:rPr>
              <a:t>Use standard names for subdirectories.</a:t>
            </a:r>
          </a:p>
          <a:p>
            <a:r>
              <a:rPr lang="en-US" dirty="0"/>
              <a:t>Name all files to reflect their content or function (4f, page 11).</a:t>
            </a:r>
          </a:p>
          <a:p>
            <a:pPr lvl="1"/>
            <a:r>
              <a:rPr lang="en-US" dirty="0"/>
              <a:t>Avoid sequence names like logistic_model1, logistic_model2, … as these are not descriptive and subject to frequent renumbering. Better would be </a:t>
            </a:r>
            <a:r>
              <a:rPr lang="en-US" dirty="0" err="1"/>
              <a:t>simple_logistic_model</a:t>
            </a:r>
            <a:r>
              <a:rPr lang="en-US" dirty="0"/>
              <a:t>, </a:t>
            </a:r>
            <a:r>
              <a:rPr lang="en-US" dirty="0" err="1"/>
              <a:t>cubic_spline_logistic_model</a:t>
            </a:r>
            <a:r>
              <a:rPr lang="en-US" dirty="0"/>
              <a:t>, …</a:t>
            </a:r>
          </a:p>
          <a:p>
            <a:endParaRPr lang="en-US" dirty="0"/>
          </a:p>
          <a:p>
            <a:endParaRPr lang="en-US" dirty="0"/>
          </a:p>
        </p:txBody>
      </p:sp>
    </p:spTree>
    <p:extLst>
      <p:ext uri="{BB962C8B-B14F-4D97-AF65-F5344CB8AC3E}">
        <p14:creationId xmlns:p14="http://schemas.microsoft.com/office/powerpoint/2010/main" val="13067411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D7C9-144F-4BAC-ADF9-EB8FCF58F976}"/>
              </a:ext>
            </a:extLst>
          </p:cNvPr>
          <p:cNvSpPr>
            <a:spLocks noGrp="1"/>
          </p:cNvSpPr>
          <p:nvPr>
            <p:ph type="title"/>
          </p:nvPr>
        </p:nvSpPr>
        <p:spPr/>
        <p:txBody>
          <a:bodyPr/>
          <a:lstStyle/>
          <a:p>
            <a:r>
              <a:rPr lang="en-US" dirty="0"/>
              <a:t>4. Project organization. </a:t>
            </a:r>
            <a:r>
              <a:rPr lang="en-US" b="1" dirty="0">
                <a:solidFill>
                  <a:srgbClr val="FF0000"/>
                </a:solidFill>
              </a:rPr>
              <a:t>What do you think?</a:t>
            </a:r>
            <a:endParaRPr lang="en-US" dirty="0"/>
          </a:p>
        </p:txBody>
      </p:sp>
      <p:sp>
        <p:nvSpPr>
          <p:cNvPr id="3" name="Content Placeholder 2">
            <a:extLst>
              <a:ext uri="{FF2B5EF4-FFF2-40B4-BE49-F238E27FC236}">
                <a16:creationId xmlns:a16="http://schemas.microsoft.com/office/drawing/2014/main" id="{CFC87821-40C1-4AB9-9210-40231438FA88}"/>
              </a:ext>
            </a:extLst>
          </p:cNvPr>
          <p:cNvSpPr>
            <a:spLocks noGrp="1"/>
          </p:cNvSpPr>
          <p:nvPr>
            <p:ph idx="1"/>
          </p:nvPr>
        </p:nvSpPr>
        <p:spPr/>
        <p:txBody>
          <a:bodyPr>
            <a:normAutofit/>
          </a:bodyPr>
          <a:lstStyle/>
          <a:p>
            <a:r>
              <a:rPr lang="en-US" dirty="0"/>
              <a:t>Put each project in its own directory, which is named for the project (4a, page 9).</a:t>
            </a:r>
          </a:p>
          <a:p>
            <a:r>
              <a:rPr lang="en-US" dirty="0"/>
              <a:t>Use standard names for subdirectories.</a:t>
            </a:r>
          </a:p>
          <a:p>
            <a:r>
              <a:rPr lang="en-US" dirty="0"/>
              <a:t>Name all files to reflect their content or function (4f, page 11).</a:t>
            </a:r>
          </a:p>
          <a:p>
            <a:pPr marL="0" indent="0">
              <a:buNone/>
            </a:pPr>
            <a:endParaRPr lang="en-US" dirty="0"/>
          </a:p>
        </p:txBody>
      </p:sp>
    </p:spTree>
    <p:extLst>
      <p:ext uri="{BB962C8B-B14F-4D97-AF65-F5344CB8AC3E}">
        <p14:creationId xmlns:p14="http://schemas.microsoft.com/office/powerpoint/2010/main" val="13259263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E402-9BB9-4EC6-85D3-4898599F0B4C}"/>
              </a:ext>
            </a:extLst>
          </p:cNvPr>
          <p:cNvSpPr>
            <a:spLocks noGrp="1"/>
          </p:cNvSpPr>
          <p:nvPr>
            <p:ph type="title"/>
          </p:nvPr>
        </p:nvSpPr>
        <p:spPr/>
        <p:txBody>
          <a:bodyPr/>
          <a:lstStyle/>
          <a:p>
            <a:r>
              <a:rPr lang="en-US" dirty="0"/>
              <a:t>Recommendations in six areas</a:t>
            </a:r>
          </a:p>
        </p:txBody>
      </p:sp>
      <p:sp>
        <p:nvSpPr>
          <p:cNvPr id="3" name="Content Placeholder 2">
            <a:extLst>
              <a:ext uri="{FF2B5EF4-FFF2-40B4-BE49-F238E27FC236}">
                <a16:creationId xmlns:a16="http://schemas.microsoft.com/office/drawing/2014/main" id="{0DB5C1EF-7CC9-4912-863D-A7F05C66B4C6}"/>
              </a:ext>
            </a:extLst>
          </p:cNvPr>
          <p:cNvSpPr>
            <a:spLocks noGrp="1"/>
          </p:cNvSpPr>
          <p:nvPr>
            <p:ph idx="1"/>
          </p:nvPr>
        </p:nvSpPr>
        <p:spPr/>
        <p:txBody>
          <a:bodyPr>
            <a:normAutofit lnSpcReduction="10000"/>
          </a:bodyPr>
          <a:lstStyle/>
          <a:p>
            <a:pPr marL="0" indent="0">
              <a:buNone/>
            </a:pPr>
            <a:r>
              <a:rPr lang="en-US" dirty="0">
                <a:solidFill>
                  <a:schemeClr val="bg1">
                    <a:lumMod val="65000"/>
                  </a:schemeClr>
                </a:solidFill>
              </a:rPr>
              <a:t>1. Data management.</a:t>
            </a:r>
          </a:p>
          <a:p>
            <a:pPr marL="0" indent="0">
              <a:buNone/>
            </a:pPr>
            <a:r>
              <a:rPr lang="en-US" dirty="0">
                <a:solidFill>
                  <a:schemeClr val="bg1">
                    <a:lumMod val="65000"/>
                  </a:schemeClr>
                </a:solidFill>
              </a:rPr>
              <a:t>2. Software.</a:t>
            </a:r>
          </a:p>
          <a:p>
            <a:pPr marL="0" indent="0">
              <a:buNone/>
            </a:pPr>
            <a:r>
              <a:rPr lang="en-US" dirty="0">
                <a:solidFill>
                  <a:schemeClr val="bg1">
                    <a:lumMod val="65000"/>
                  </a:schemeClr>
                </a:solidFill>
              </a:rPr>
              <a:t>3. Collaboration.</a:t>
            </a:r>
          </a:p>
          <a:p>
            <a:pPr marL="0" indent="0">
              <a:buNone/>
            </a:pPr>
            <a:r>
              <a:rPr lang="en-US" dirty="0">
                <a:solidFill>
                  <a:schemeClr val="bg1">
                    <a:lumMod val="65000"/>
                  </a:schemeClr>
                </a:solidFill>
              </a:rPr>
              <a:t>4. Project organization. </a:t>
            </a:r>
          </a:p>
          <a:p>
            <a:pPr marL="0" indent="0">
              <a:buNone/>
            </a:pPr>
            <a:r>
              <a:rPr lang="en-US" dirty="0"/>
              <a:t>5. Keeping track of changes. Adopt a formal system to track changes. It keeps everyone on your team “on the same page” and allows to back out gracefully from a disastrous change. There are manual approaches (using a shared file, CHANGELOG.txt) and automated software (git or subversion) for tracking changes. </a:t>
            </a:r>
          </a:p>
          <a:p>
            <a:pPr marL="0" indent="0">
              <a:buNone/>
            </a:pPr>
            <a:r>
              <a:rPr lang="en-US" dirty="0">
                <a:solidFill>
                  <a:schemeClr val="bg1">
                    <a:lumMod val="65000"/>
                  </a:schemeClr>
                </a:solidFill>
              </a:rPr>
              <a:t>6. Manuscripts.</a:t>
            </a:r>
          </a:p>
        </p:txBody>
      </p:sp>
    </p:spTree>
    <p:extLst>
      <p:ext uri="{BB962C8B-B14F-4D97-AF65-F5344CB8AC3E}">
        <p14:creationId xmlns:p14="http://schemas.microsoft.com/office/powerpoint/2010/main" val="497161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522D-BF61-4448-B4D1-A662BEBD8D1A}"/>
              </a:ext>
            </a:extLst>
          </p:cNvPr>
          <p:cNvSpPr>
            <a:spLocks noGrp="1"/>
          </p:cNvSpPr>
          <p:nvPr>
            <p:ph type="title"/>
          </p:nvPr>
        </p:nvSpPr>
        <p:spPr/>
        <p:txBody>
          <a:bodyPr/>
          <a:lstStyle/>
          <a:p>
            <a:r>
              <a:rPr lang="en-US" dirty="0"/>
              <a:t>5. Keeping track of changes (manual or automated)</a:t>
            </a:r>
          </a:p>
        </p:txBody>
      </p:sp>
      <p:sp>
        <p:nvSpPr>
          <p:cNvPr id="3" name="Content Placeholder 2">
            <a:extLst>
              <a:ext uri="{FF2B5EF4-FFF2-40B4-BE49-F238E27FC236}">
                <a16:creationId xmlns:a16="http://schemas.microsoft.com/office/drawing/2014/main" id="{B4C56D52-94B7-41A6-B972-D789FBEE47B0}"/>
              </a:ext>
            </a:extLst>
          </p:cNvPr>
          <p:cNvSpPr>
            <a:spLocks noGrp="1"/>
          </p:cNvSpPr>
          <p:nvPr>
            <p:ph idx="1"/>
          </p:nvPr>
        </p:nvSpPr>
        <p:spPr/>
        <p:txBody>
          <a:bodyPr>
            <a:normAutofit/>
          </a:bodyPr>
          <a:lstStyle/>
          <a:p>
            <a:r>
              <a:rPr lang="en-US" dirty="0"/>
              <a:t>Back up (almost) everything created by a human being as soon as it is created. (5a, page 12).</a:t>
            </a:r>
          </a:p>
          <a:p>
            <a:pPr lvl="1"/>
            <a:r>
              <a:rPr lang="en-US" dirty="0"/>
              <a:t>This is easily automated by programs like </a:t>
            </a:r>
            <a:r>
              <a:rPr lang="en-US" dirty="0" err="1"/>
              <a:t>dropbox</a:t>
            </a:r>
            <a:r>
              <a:rPr lang="en-US" dirty="0"/>
              <a:t>.</a:t>
            </a:r>
          </a:p>
          <a:p>
            <a:pPr lvl="1"/>
            <a:r>
              <a:rPr lang="en-US" dirty="0"/>
              <a:t>If your team is all within the same organization, a shared network folder works well.</a:t>
            </a:r>
          </a:p>
          <a:p>
            <a:r>
              <a:rPr lang="en-US" dirty="0">
                <a:solidFill>
                  <a:schemeClr val="bg1">
                    <a:lumMod val="65000"/>
                  </a:schemeClr>
                </a:solidFill>
              </a:rPr>
              <a:t>Keep changes small (5b, page 12).</a:t>
            </a:r>
          </a:p>
          <a:p>
            <a:r>
              <a:rPr lang="en-US" dirty="0">
                <a:solidFill>
                  <a:schemeClr val="bg1">
                    <a:lumMod val="65000"/>
                  </a:schemeClr>
                </a:solidFill>
              </a:rPr>
              <a:t>Share changes frequently (5c, page 12).</a:t>
            </a:r>
          </a:p>
          <a:p>
            <a:endParaRPr lang="en-US" dirty="0"/>
          </a:p>
        </p:txBody>
      </p:sp>
    </p:spTree>
    <p:extLst>
      <p:ext uri="{BB962C8B-B14F-4D97-AF65-F5344CB8AC3E}">
        <p14:creationId xmlns:p14="http://schemas.microsoft.com/office/powerpoint/2010/main" val="40373568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522D-BF61-4448-B4D1-A662BEBD8D1A}"/>
              </a:ext>
            </a:extLst>
          </p:cNvPr>
          <p:cNvSpPr>
            <a:spLocks noGrp="1"/>
          </p:cNvSpPr>
          <p:nvPr>
            <p:ph type="title"/>
          </p:nvPr>
        </p:nvSpPr>
        <p:spPr/>
        <p:txBody>
          <a:bodyPr/>
          <a:lstStyle/>
          <a:p>
            <a:r>
              <a:rPr lang="en-US" dirty="0"/>
              <a:t>5. Keeping track of changes  (manual or automated)</a:t>
            </a:r>
          </a:p>
        </p:txBody>
      </p:sp>
      <p:sp>
        <p:nvSpPr>
          <p:cNvPr id="3" name="Content Placeholder 2">
            <a:extLst>
              <a:ext uri="{FF2B5EF4-FFF2-40B4-BE49-F238E27FC236}">
                <a16:creationId xmlns:a16="http://schemas.microsoft.com/office/drawing/2014/main" id="{B4C56D52-94B7-41A6-B972-D789FBEE47B0}"/>
              </a:ext>
            </a:extLst>
          </p:cNvPr>
          <p:cNvSpPr>
            <a:spLocks noGrp="1"/>
          </p:cNvSpPr>
          <p:nvPr>
            <p:ph idx="1"/>
          </p:nvPr>
        </p:nvSpPr>
        <p:spPr/>
        <p:txBody>
          <a:bodyPr>
            <a:normAutofit/>
          </a:bodyPr>
          <a:lstStyle/>
          <a:p>
            <a:r>
              <a:rPr lang="en-US" dirty="0">
                <a:solidFill>
                  <a:schemeClr val="bg1">
                    <a:lumMod val="65000"/>
                  </a:schemeClr>
                </a:solidFill>
              </a:rPr>
              <a:t>Back up (almost) everything created by a human being as soon as it is created. (5a, page 12).</a:t>
            </a:r>
          </a:p>
          <a:p>
            <a:r>
              <a:rPr lang="en-US" dirty="0"/>
              <a:t>Keep changes small (5b, page 12).</a:t>
            </a:r>
          </a:p>
          <a:p>
            <a:pPr lvl="1"/>
            <a:r>
              <a:rPr lang="en-US" dirty="0"/>
              <a:t>Any group of edits that you might think about undoing as a batch should be considered a single change.</a:t>
            </a:r>
          </a:p>
          <a:p>
            <a:r>
              <a:rPr lang="en-US" dirty="0">
                <a:solidFill>
                  <a:schemeClr val="bg1">
                    <a:lumMod val="65000"/>
                  </a:schemeClr>
                </a:solidFill>
              </a:rPr>
              <a:t>Share changes frequently (5c, page 12).</a:t>
            </a:r>
          </a:p>
        </p:txBody>
      </p:sp>
    </p:spTree>
    <p:extLst>
      <p:ext uri="{BB962C8B-B14F-4D97-AF65-F5344CB8AC3E}">
        <p14:creationId xmlns:p14="http://schemas.microsoft.com/office/powerpoint/2010/main" val="39740954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522D-BF61-4448-B4D1-A662BEBD8D1A}"/>
              </a:ext>
            </a:extLst>
          </p:cNvPr>
          <p:cNvSpPr>
            <a:spLocks noGrp="1"/>
          </p:cNvSpPr>
          <p:nvPr>
            <p:ph type="title"/>
          </p:nvPr>
        </p:nvSpPr>
        <p:spPr/>
        <p:txBody>
          <a:bodyPr/>
          <a:lstStyle/>
          <a:p>
            <a:r>
              <a:rPr lang="en-US" dirty="0"/>
              <a:t>5. Keeping track of changes  (manual or automated)</a:t>
            </a:r>
          </a:p>
        </p:txBody>
      </p:sp>
      <p:sp>
        <p:nvSpPr>
          <p:cNvPr id="3" name="Content Placeholder 2">
            <a:extLst>
              <a:ext uri="{FF2B5EF4-FFF2-40B4-BE49-F238E27FC236}">
                <a16:creationId xmlns:a16="http://schemas.microsoft.com/office/drawing/2014/main" id="{B4C56D52-94B7-41A6-B972-D789FBEE47B0}"/>
              </a:ext>
            </a:extLst>
          </p:cNvPr>
          <p:cNvSpPr>
            <a:spLocks noGrp="1"/>
          </p:cNvSpPr>
          <p:nvPr>
            <p:ph idx="1"/>
          </p:nvPr>
        </p:nvSpPr>
        <p:spPr/>
        <p:txBody>
          <a:bodyPr>
            <a:normAutofit/>
          </a:bodyPr>
          <a:lstStyle/>
          <a:p>
            <a:r>
              <a:rPr lang="en-US" dirty="0">
                <a:solidFill>
                  <a:schemeClr val="bg1">
                    <a:lumMod val="65000"/>
                  </a:schemeClr>
                </a:solidFill>
              </a:rPr>
              <a:t>Back up (almost) everything created by a human being as soon as it is created. (5a, page 12).</a:t>
            </a:r>
          </a:p>
          <a:p>
            <a:r>
              <a:rPr lang="en-US" dirty="0">
                <a:solidFill>
                  <a:schemeClr val="bg1">
                    <a:lumMod val="65000"/>
                  </a:schemeClr>
                </a:solidFill>
              </a:rPr>
              <a:t>Keep changes small (5b, page 12).</a:t>
            </a:r>
          </a:p>
          <a:p>
            <a:r>
              <a:rPr lang="en-US" dirty="0"/>
              <a:t>Share changes frequently (5c, page 12).</a:t>
            </a:r>
          </a:p>
          <a:p>
            <a:pPr lvl="1"/>
            <a:r>
              <a:rPr lang="en-US" dirty="0"/>
              <a:t>Do not allow different investigator versions to drift apart.</a:t>
            </a:r>
          </a:p>
          <a:p>
            <a:pPr lvl="1"/>
            <a:r>
              <a:rPr lang="en-US" dirty="0"/>
              <a:t>This is even a problem if you run analyses on both a work and home computer.</a:t>
            </a:r>
          </a:p>
        </p:txBody>
      </p:sp>
    </p:spTree>
    <p:extLst>
      <p:ext uri="{BB962C8B-B14F-4D97-AF65-F5344CB8AC3E}">
        <p14:creationId xmlns:p14="http://schemas.microsoft.com/office/powerpoint/2010/main" val="39500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858D-579E-429F-990D-58856B860643}"/>
              </a:ext>
            </a:extLst>
          </p:cNvPr>
          <p:cNvSpPr>
            <a:spLocks noGrp="1"/>
          </p:cNvSpPr>
          <p:nvPr>
            <p:ph type="title"/>
          </p:nvPr>
        </p:nvSpPr>
        <p:spPr/>
        <p:txBody>
          <a:bodyPr/>
          <a:lstStyle/>
          <a:p>
            <a:r>
              <a:rPr lang="en-US" dirty="0"/>
              <a:t>Why should you adopt “good enough programming practices”?</a:t>
            </a:r>
          </a:p>
        </p:txBody>
      </p:sp>
      <p:sp>
        <p:nvSpPr>
          <p:cNvPr id="3" name="Content Placeholder 2">
            <a:extLst>
              <a:ext uri="{FF2B5EF4-FFF2-40B4-BE49-F238E27FC236}">
                <a16:creationId xmlns:a16="http://schemas.microsoft.com/office/drawing/2014/main" id="{C106B079-4BBF-44C2-A4D3-5CC26C89DEC4}"/>
              </a:ext>
            </a:extLst>
          </p:cNvPr>
          <p:cNvSpPr>
            <a:spLocks noGrp="1"/>
          </p:cNvSpPr>
          <p:nvPr>
            <p:ph idx="1"/>
          </p:nvPr>
        </p:nvSpPr>
        <p:spPr/>
        <p:txBody>
          <a:bodyPr>
            <a:normAutofit/>
          </a:bodyPr>
          <a:lstStyle/>
          <a:p>
            <a:r>
              <a:rPr lang="en-US" dirty="0"/>
              <a:t>If you adopt good programming practices, you will…</a:t>
            </a:r>
          </a:p>
          <a:p>
            <a:pPr lvl="1"/>
            <a:r>
              <a:rPr lang="en-US" dirty="0"/>
              <a:t>make your job easier today.</a:t>
            </a:r>
            <a:r>
              <a:rPr lang="en-US" b="1" dirty="0">
                <a:solidFill>
                  <a:srgbClr val="FF0000"/>
                </a:solidFill>
              </a:rPr>
              <a:t> (only partially true!)</a:t>
            </a:r>
          </a:p>
          <a:p>
            <a:pPr lvl="1"/>
            <a:r>
              <a:rPr lang="en-US" dirty="0"/>
              <a:t>make your job easier six months down the road when you have to dust off your work and dig in again.</a:t>
            </a:r>
          </a:p>
          <a:p>
            <a:pPr lvl="1"/>
            <a:r>
              <a:rPr lang="en-US" dirty="0"/>
              <a:t>help everyone who is currently working with you.</a:t>
            </a:r>
          </a:p>
          <a:p>
            <a:pPr lvl="1"/>
            <a:r>
              <a:rPr lang="en-US" dirty="0"/>
              <a:t>encourage future collaborators to work with you.</a:t>
            </a:r>
          </a:p>
          <a:p>
            <a:pPr lvl="1"/>
            <a:r>
              <a:rPr lang="en-US" dirty="0"/>
              <a:t>make your research more reproducible.</a:t>
            </a:r>
          </a:p>
          <a:p>
            <a:pPr lvl="1"/>
            <a:r>
              <a:rPr lang="en-US" dirty="0"/>
              <a:t>enhance the quality of your publications.</a:t>
            </a:r>
          </a:p>
          <a:p>
            <a:r>
              <a:rPr lang="en-US" dirty="0"/>
              <a:t>But, it requires time and energy and the breaking of many old habits.</a:t>
            </a:r>
          </a:p>
        </p:txBody>
      </p:sp>
    </p:spTree>
    <p:extLst>
      <p:ext uri="{BB962C8B-B14F-4D97-AF65-F5344CB8AC3E}">
        <p14:creationId xmlns:p14="http://schemas.microsoft.com/office/powerpoint/2010/main" val="2415999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522D-BF61-4448-B4D1-A662BEBD8D1A}"/>
              </a:ext>
            </a:extLst>
          </p:cNvPr>
          <p:cNvSpPr>
            <a:spLocks noGrp="1"/>
          </p:cNvSpPr>
          <p:nvPr>
            <p:ph type="title"/>
          </p:nvPr>
        </p:nvSpPr>
        <p:spPr/>
        <p:txBody>
          <a:bodyPr/>
          <a:lstStyle/>
          <a:p>
            <a:r>
              <a:rPr lang="en-US" dirty="0"/>
              <a:t>5. Keeping track of changes (manual or automated). </a:t>
            </a:r>
            <a:r>
              <a:rPr lang="en-US" b="1" dirty="0">
                <a:solidFill>
                  <a:srgbClr val="FF0000"/>
                </a:solidFill>
              </a:rPr>
              <a:t>What do you think?</a:t>
            </a:r>
            <a:endParaRPr lang="en-US" dirty="0"/>
          </a:p>
        </p:txBody>
      </p:sp>
      <p:sp>
        <p:nvSpPr>
          <p:cNvPr id="3" name="Content Placeholder 2">
            <a:extLst>
              <a:ext uri="{FF2B5EF4-FFF2-40B4-BE49-F238E27FC236}">
                <a16:creationId xmlns:a16="http://schemas.microsoft.com/office/drawing/2014/main" id="{B4C56D52-94B7-41A6-B972-D789FBEE47B0}"/>
              </a:ext>
            </a:extLst>
          </p:cNvPr>
          <p:cNvSpPr>
            <a:spLocks noGrp="1"/>
          </p:cNvSpPr>
          <p:nvPr>
            <p:ph idx="1"/>
          </p:nvPr>
        </p:nvSpPr>
        <p:spPr/>
        <p:txBody>
          <a:bodyPr>
            <a:normAutofit/>
          </a:bodyPr>
          <a:lstStyle/>
          <a:p>
            <a:r>
              <a:rPr lang="en-US" dirty="0"/>
              <a:t>Back up (almost) everything created by a human being as soon as it is created. (5a, page 12).</a:t>
            </a:r>
          </a:p>
          <a:p>
            <a:r>
              <a:rPr lang="en-US" dirty="0"/>
              <a:t>Keep changes small (5b, page 12).</a:t>
            </a:r>
          </a:p>
          <a:p>
            <a:r>
              <a:rPr lang="en-US" dirty="0"/>
              <a:t>Share changes frequently (5c, page 12).</a:t>
            </a:r>
          </a:p>
          <a:p>
            <a:endParaRPr lang="en-US" dirty="0"/>
          </a:p>
          <a:p>
            <a:endParaRPr lang="en-US" dirty="0"/>
          </a:p>
        </p:txBody>
      </p:sp>
    </p:spTree>
    <p:extLst>
      <p:ext uri="{BB962C8B-B14F-4D97-AF65-F5344CB8AC3E}">
        <p14:creationId xmlns:p14="http://schemas.microsoft.com/office/powerpoint/2010/main" val="1372747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DF01-AC9C-42C7-BE4F-0C6C528F7E1A}"/>
              </a:ext>
            </a:extLst>
          </p:cNvPr>
          <p:cNvSpPr>
            <a:spLocks noGrp="1"/>
          </p:cNvSpPr>
          <p:nvPr>
            <p:ph type="title"/>
          </p:nvPr>
        </p:nvSpPr>
        <p:spPr/>
        <p:txBody>
          <a:bodyPr/>
          <a:lstStyle/>
          <a:p>
            <a:r>
              <a:rPr lang="en-US" dirty="0"/>
              <a:t>5. Keeping track of changes (manually)</a:t>
            </a:r>
          </a:p>
        </p:txBody>
      </p:sp>
      <p:sp>
        <p:nvSpPr>
          <p:cNvPr id="3" name="Content Placeholder 2">
            <a:extLst>
              <a:ext uri="{FF2B5EF4-FFF2-40B4-BE49-F238E27FC236}">
                <a16:creationId xmlns:a16="http://schemas.microsoft.com/office/drawing/2014/main" id="{A8FB65AF-36BA-4608-8AB9-29E27EA0B906}"/>
              </a:ext>
            </a:extLst>
          </p:cNvPr>
          <p:cNvSpPr>
            <a:spLocks noGrp="1"/>
          </p:cNvSpPr>
          <p:nvPr>
            <p:ph idx="1"/>
          </p:nvPr>
        </p:nvSpPr>
        <p:spPr/>
        <p:txBody>
          <a:bodyPr/>
          <a:lstStyle/>
          <a:p>
            <a:r>
              <a:rPr lang="en-US" dirty="0"/>
              <a:t>Create, maintain, and use a checklist for saving and sharing changes to the project (5d, page 12).</a:t>
            </a:r>
          </a:p>
          <a:p>
            <a:pPr lvl="1"/>
            <a:r>
              <a:rPr lang="en-US" dirty="0"/>
              <a:t>This is stored as TODO.txt.</a:t>
            </a:r>
          </a:p>
          <a:p>
            <a:r>
              <a:rPr lang="en-US" dirty="0">
                <a:solidFill>
                  <a:schemeClr val="bg1">
                    <a:lumMod val="65000"/>
                  </a:schemeClr>
                </a:solidFill>
              </a:rPr>
              <a:t>Store each project in a folder that is mirrored off the researcher’s working machine (5e, page 12).</a:t>
            </a:r>
          </a:p>
          <a:p>
            <a:r>
              <a:rPr lang="en-US" dirty="0">
                <a:solidFill>
                  <a:schemeClr val="bg1">
                    <a:lumMod val="65000"/>
                  </a:schemeClr>
                </a:solidFill>
              </a:rPr>
              <a:t>Add a file called CHANGELOG.txt to the project’s DOC subfolder (5f, page 13).</a:t>
            </a:r>
          </a:p>
          <a:p>
            <a:r>
              <a:rPr lang="en-US" dirty="0">
                <a:solidFill>
                  <a:schemeClr val="bg1">
                    <a:lumMod val="65000"/>
                  </a:schemeClr>
                </a:solidFill>
              </a:rPr>
              <a:t>Copy the entire project whenever a significant change has been made. (5g, page 13).</a:t>
            </a:r>
          </a:p>
        </p:txBody>
      </p:sp>
    </p:spTree>
    <p:extLst>
      <p:ext uri="{BB962C8B-B14F-4D97-AF65-F5344CB8AC3E}">
        <p14:creationId xmlns:p14="http://schemas.microsoft.com/office/powerpoint/2010/main" val="3877487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DF01-AC9C-42C7-BE4F-0C6C528F7E1A}"/>
              </a:ext>
            </a:extLst>
          </p:cNvPr>
          <p:cNvSpPr>
            <a:spLocks noGrp="1"/>
          </p:cNvSpPr>
          <p:nvPr>
            <p:ph type="title"/>
          </p:nvPr>
        </p:nvSpPr>
        <p:spPr/>
        <p:txBody>
          <a:bodyPr/>
          <a:lstStyle/>
          <a:p>
            <a:r>
              <a:rPr lang="en-US" dirty="0"/>
              <a:t>5. Keeping track of changes (manually)</a:t>
            </a:r>
          </a:p>
        </p:txBody>
      </p:sp>
      <p:sp>
        <p:nvSpPr>
          <p:cNvPr id="3" name="Content Placeholder 2">
            <a:extLst>
              <a:ext uri="{FF2B5EF4-FFF2-40B4-BE49-F238E27FC236}">
                <a16:creationId xmlns:a16="http://schemas.microsoft.com/office/drawing/2014/main" id="{A8FB65AF-36BA-4608-8AB9-29E27EA0B906}"/>
              </a:ext>
            </a:extLst>
          </p:cNvPr>
          <p:cNvSpPr>
            <a:spLocks noGrp="1"/>
          </p:cNvSpPr>
          <p:nvPr>
            <p:ph idx="1"/>
          </p:nvPr>
        </p:nvSpPr>
        <p:spPr/>
        <p:txBody>
          <a:bodyPr/>
          <a:lstStyle/>
          <a:p>
            <a:r>
              <a:rPr lang="en-US" dirty="0">
                <a:solidFill>
                  <a:schemeClr val="bg1">
                    <a:lumMod val="65000"/>
                  </a:schemeClr>
                </a:solidFill>
              </a:rPr>
              <a:t>Create, maintain, and use a checklist for saving and sharing changes to the project (5d, page 12).</a:t>
            </a:r>
          </a:p>
          <a:p>
            <a:r>
              <a:rPr lang="en-US" dirty="0"/>
              <a:t>Store each project in a folder that is mirrored off the researcher’s working machine (5e, page 12).</a:t>
            </a:r>
          </a:p>
          <a:p>
            <a:pPr lvl="1"/>
            <a:r>
              <a:rPr lang="en-US" dirty="0"/>
              <a:t>Dropbox can automate this process.</a:t>
            </a:r>
          </a:p>
          <a:p>
            <a:r>
              <a:rPr lang="en-US" dirty="0">
                <a:solidFill>
                  <a:schemeClr val="bg1">
                    <a:lumMod val="65000"/>
                  </a:schemeClr>
                </a:solidFill>
              </a:rPr>
              <a:t>Add a file called CHANGELOG.txt to the project’s DOC subfolder (5f, page 13).</a:t>
            </a:r>
          </a:p>
          <a:p>
            <a:r>
              <a:rPr lang="en-US" dirty="0">
                <a:solidFill>
                  <a:schemeClr val="bg1">
                    <a:lumMod val="65000"/>
                  </a:schemeClr>
                </a:solidFill>
              </a:rPr>
              <a:t>Copy the entire project whenever a significant change has been made. (5g, page 13).</a:t>
            </a:r>
          </a:p>
        </p:txBody>
      </p:sp>
    </p:spTree>
    <p:extLst>
      <p:ext uri="{BB962C8B-B14F-4D97-AF65-F5344CB8AC3E}">
        <p14:creationId xmlns:p14="http://schemas.microsoft.com/office/powerpoint/2010/main" val="31147361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DF01-AC9C-42C7-BE4F-0C6C528F7E1A}"/>
              </a:ext>
            </a:extLst>
          </p:cNvPr>
          <p:cNvSpPr>
            <a:spLocks noGrp="1"/>
          </p:cNvSpPr>
          <p:nvPr>
            <p:ph type="title"/>
          </p:nvPr>
        </p:nvSpPr>
        <p:spPr/>
        <p:txBody>
          <a:bodyPr/>
          <a:lstStyle/>
          <a:p>
            <a:r>
              <a:rPr lang="en-US" dirty="0"/>
              <a:t>5. Keeping track of changes (manually)</a:t>
            </a:r>
          </a:p>
        </p:txBody>
      </p:sp>
      <p:sp>
        <p:nvSpPr>
          <p:cNvPr id="3" name="Content Placeholder 2">
            <a:extLst>
              <a:ext uri="{FF2B5EF4-FFF2-40B4-BE49-F238E27FC236}">
                <a16:creationId xmlns:a16="http://schemas.microsoft.com/office/drawing/2014/main" id="{A8FB65AF-36BA-4608-8AB9-29E27EA0B906}"/>
              </a:ext>
            </a:extLst>
          </p:cNvPr>
          <p:cNvSpPr>
            <a:spLocks noGrp="1"/>
          </p:cNvSpPr>
          <p:nvPr>
            <p:ph idx="1"/>
          </p:nvPr>
        </p:nvSpPr>
        <p:spPr/>
        <p:txBody>
          <a:bodyPr/>
          <a:lstStyle/>
          <a:p>
            <a:r>
              <a:rPr lang="en-US" dirty="0">
                <a:solidFill>
                  <a:schemeClr val="bg1">
                    <a:lumMod val="65000"/>
                  </a:schemeClr>
                </a:solidFill>
              </a:rPr>
              <a:t>Create, maintain, and use a checklist for saving and sharing changes to the project (5d, page 12).</a:t>
            </a:r>
          </a:p>
          <a:p>
            <a:r>
              <a:rPr lang="en-US" dirty="0">
                <a:solidFill>
                  <a:schemeClr val="bg1">
                    <a:lumMod val="65000"/>
                  </a:schemeClr>
                </a:solidFill>
              </a:rPr>
              <a:t>Store each project in a folder that is mirrored off the researcher’s working machine (5e, page 12).</a:t>
            </a:r>
          </a:p>
          <a:p>
            <a:r>
              <a:rPr lang="en-US" dirty="0"/>
              <a:t>Add a file called CHANGELOG.txt to the project’s DOC subfolder (5f, page 13).</a:t>
            </a:r>
          </a:p>
          <a:p>
            <a:pPr lvl="1"/>
            <a:r>
              <a:rPr lang="en-US" dirty="0"/>
              <a:t>Date entries and put most recent changes as the top.</a:t>
            </a:r>
          </a:p>
          <a:p>
            <a:r>
              <a:rPr lang="en-US" dirty="0">
                <a:solidFill>
                  <a:schemeClr val="bg1">
                    <a:lumMod val="65000"/>
                  </a:schemeClr>
                </a:solidFill>
              </a:rPr>
              <a:t>Copy the entire project whenever a significant change has been made. (5g, page 13).</a:t>
            </a:r>
          </a:p>
        </p:txBody>
      </p:sp>
    </p:spTree>
    <p:extLst>
      <p:ext uri="{BB962C8B-B14F-4D97-AF65-F5344CB8AC3E}">
        <p14:creationId xmlns:p14="http://schemas.microsoft.com/office/powerpoint/2010/main" val="3043495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6CBD2F-694C-4E6D-A581-705FF203D83A}"/>
              </a:ext>
            </a:extLst>
          </p:cNvPr>
          <p:cNvPicPr>
            <a:picLocks noChangeAspect="1"/>
          </p:cNvPicPr>
          <p:nvPr/>
        </p:nvPicPr>
        <p:blipFill>
          <a:blip r:embed="rId2"/>
          <a:stretch>
            <a:fillRect/>
          </a:stretch>
        </p:blipFill>
        <p:spPr>
          <a:xfrm>
            <a:off x="47871" y="1879134"/>
            <a:ext cx="12079895" cy="3095538"/>
          </a:xfrm>
          <a:prstGeom prst="rect">
            <a:avLst/>
          </a:prstGeom>
        </p:spPr>
      </p:pic>
    </p:spTree>
    <p:extLst>
      <p:ext uri="{BB962C8B-B14F-4D97-AF65-F5344CB8AC3E}">
        <p14:creationId xmlns:p14="http://schemas.microsoft.com/office/powerpoint/2010/main" val="36207776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DF01-AC9C-42C7-BE4F-0C6C528F7E1A}"/>
              </a:ext>
            </a:extLst>
          </p:cNvPr>
          <p:cNvSpPr>
            <a:spLocks noGrp="1"/>
          </p:cNvSpPr>
          <p:nvPr>
            <p:ph type="title"/>
          </p:nvPr>
        </p:nvSpPr>
        <p:spPr/>
        <p:txBody>
          <a:bodyPr/>
          <a:lstStyle/>
          <a:p>
            <a:r>
              <a:rPr lang="en-US" dirty="0"/>
              <a:t>5. Keeping track of changes (manually)</a:t>
            </a:r>
          </a:p>
        </p:txBody>
      </p:sp>
      <p:sp>
        <p:nvSpPr>
          <p:cNvPr id="3" name="Content Placeholder 2">
            <a:extLst>
              <a:ext uri="{FF2B5EF4-FFF2-40B4-BE49-F238E27FC236}">
                <a16:creationId xmlns:a16="http://schemas.microsoft.com/office/drawing/2014/main" id="{A8FB65AF-36BA-4608-8AB9-29E27EA0B906}"/>
              </a:ext>
            </a:extLst>
          </p:cNvPr>
          <p:cNvSpPr>
            <a:spLocks noGrp="1"/>
          </p:cNvSpPr>
          <p:nvPr>
            <p:ph idx="1"/>
          </p:nvPr>
        </p:nvSpPr>
        <p:spPr/>
        <p:txBody>
          <a:bodyPr/>
          <a:lstStyle/>
          <a:p>
            <a:r>
              <a:rPr lang="en-US" dirty="0">
                <a:solidFill>
                  <a:schemeClr val="bg1">
                    <a:lumMod val="65000"/>
                  </a:schemeClr>
                </a:solidFill>
              </a:rPr>
              <a:t>Create, maintain, and use a checklist for saving and sharing changes to the project (5d, page 12).</a:t>
            </a:r>
          </a:p>
          <a:p>
            <a:r>
              <a:rPr lang="en-US" dirty="0">
                <a:solidFill>
                  <a:schemeClr val="bg1">
                    <a:lumMod val="65000"/>
                  </a:schemeClr>
                </a:solidFill>
              </a:rPr>
              <a:t>Store each project in a folder that is mirrored off the researcher’s working machine (5e, page 12).</a:t>
            </a:r>
          </a:p>
          <a:p>
            <a:r>
              <a:rPr lang="en-US" dirty="0">
                <a:solidFill>
                  <a:schemeClr val="bg1">
                    <a:lumMod val="65000"/>
                  </a:schemeClr>
                </a:solidFill>
              </a:rPr>
              <a:t>Add a file called CHANGELOG.txt to the project’s DOC subfolder (5f, page 13).</a:t>
            </a:r>
          </a:p>
          <a:p>
            <a:r>
              <a:rPr lang="en-US" dirty="0"/>
              <a:t>Copy the entire project whenever a significant change has been made. (5g, page 13).</a:t>
            </a:r>
          </a:p>
          <a:p>
            <a:pPr lvl="1"/>
            <a:r>
              <a:rPr lang="en-US" dirty="0"/>
              <a:t>It is better to waste hardware resources than to waste your time.</a:t>
            </a:r>
          </a:p>
        </p:txBody>
      </p:sp>
    </p:spTree>
    <p:extLst>
      <p:ext uri="{BB962C8B-B14F-4D97-AF65-F5344CB8AC3E}">
        <p14:creationId xmlns:p14="http://schemas.microsoft.com/office/powerpoint/2010/main" val="18187669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02A966-5C86-4053-AEB8-25DE7989EE0A}"/>
              </a:ext>
            </a:extLst>
          </p:cNvPr>
          <p:cNvPicPr>
            <a:picLocks noChangeAspect="1"/>
          </p:cNvPicPr>
          <p:nvPr/>
        </p:nvPicPr>
        <p:blipFill>
          <a:blip r:embed="rId2"/>
          <a:stretch>
            <a:fillRect/>
          </a:stretch>
        </p:blipFill>
        <p:spPr>
          <a:xfrm>
            <a:off x="0" y="1397000"/>
            <a:ext cx="12192699" cy="4064233"/>
          </a:xfrm>
          <a:prstGeom prst="rect">
            <a:avLst/>
          </a:prstGeom>
        </p:spPr>
      </p:pic>
    </p:spTree>
    <p:extLst>
      <p:ext uri="{BB962C8B-B14F-4D97-AF65-F5344CB8AC3E}">
        <p14:creationId xmlns:p14="http://schemas.microsoft.com/office/powerpoint/2010/main" val="34087841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522D-BF61-4448-B4D1-A662BEBD8D1A}"/>
              </a:ext>
            </a:extLst>
          </p:cNvPr>
          <p:cNvSpPr>
            <a:spLocks noGrp="1"/>
          </p:cNvSpPr>
          <p:nvPr>
            <p:ph type="title"/>
          </p:nvPr>
        </p:nvSpPr>
        <p:spPr/>
        <p:txBody>
          <a:bodyPr/>
          <a:lstStyle/>
          <a:p>
            <a:r>
              <a:rPr lang="en-US" dirty="0"/>
              <a:t>5. Keeping track of changes (manually). </a:t>
            </a:r>
            <a:r>
              <a:rPr lang="en-US" b="1" dirty="0">
                <a:solidFill>
                  <a:srgbClr val="FF0000"/>
                </a:solidFill>
              </a:rPr>
              <a:t>What do you think?</a:t>
            </a:r>
            <a:endParaRPr lang="en-US" dirty="0"/>
          </a:p>
        </p:txBody>
      </p:sp>
      <p:sp>
        <p:nvSpPr>
          <p:cNvPr id="3" name="Content Placeholder 2">
            <a:extLst>
              <a:ext uri="{FF2B5EF4-FFF2-40B4-BE49-F238E27FC236}">
                <a16:creationId xmlns:a16="http://schemas.microsoft.com/office/drawing/2014/main" id="{B4C56D52-94B7-41A6-B972-D789FBEE47B0}"/>
              </a:ext>
            </a:extLst>
          </p:cNvPr>
          <p:cNvSpPr>
            <a:spLocks noGrp="1"/>
          </p:cNvSpPr>
          <p:nvPr>
            <p:ph idx="1"/>
          </p:nvPr>
        </p:nvSpPr>
        <p:spPr/>
        <p:txBody>
          <a:bodyPr>
            <a:normAutofit/>
          </a:bodyPr>
          <a:lstStyle/>
          <a:p>
            <a:r>
              <a:rPr lang="en-US" dirty="0"/>
              <a:t>Create, maintain, and use a checklist for saving and sharing changes to the project (5d, page 12).</a:t>
            </a:r>
          </a:p>
          <a:p>
            <a:r>
              <a:rPr lang="en-US" dirty="0"/>
              <a:t>Store each project in a folder that is mirrored off the researcher’s working machine (5e, page 12).</a:t>
            </a:r>
          </a:p>
          <a:p>
            <a:r>
              <a:rPr lang="en-US" dirty="0"/>
              <a:t>Add a file called CHANGELOG.txt to the project’s DOC subfolder (5f, page 13).</a:t>
            </a:r>
          </a:p>
          <a:p>
            <a:r>
              <a:rPr lang="en-US" dirty="0"/>
              <a:t>Copy the entire project whenever a significant change has been made. (5g, page 13).</a:t>
            </a:r>
          </a:p>
          <a:p>
            <a:endParaRPr lang="en-US" dirty="0"/>
          </a:p>
        </p:txBody>
      </p:sp>
    </p:spTree>
    <p:extLst>
      <p:ext uri="{BB962C8B-B14F-4D97-AF65-F5344CB8AC3E}">
        <p14:creationId xmlns:p14="http://schemas.microsoft.com/office/powerpoint/2010/main" val="26835488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ED8B-48AE-4C1C-90F8-5E77E5A63B7C}"/>
              </a:ext>
            </a:extLst>
          </p:cNvPr>
          <p:cNvSpPr>
            <a:spLocks noGrp="1"/>
          </p:cNvSpPr>
          <p:nvPr>
            <p:ph type="title"/>
          </p:nvPr>
        </p:nvSpPr>
        <p:spPr/>
        <p:txBody>
          <a:bodyPr/>
          <a:lstStyle/>
          <a:p>
            <a:r>
              <a:rPr lang="en-US" dirty="0"/>
              <a:t>5. Keeping track of changes (automated)</a:t>
            </a:r>
          </a:p>
        </p:txBody>
      </p:sp>
      <p:sp>
        <p:nvSpPr>
          <p:cNvPr id="3" name="Content Placeholder 2">
            <a:extLst>
              <a:ext uri="{FF2B5EF4-FFF2-40B4-BE49-F238E27FC236}">
                <a16:creationId xmlns:a16="http://schemas.microsoft.com/office/drawing/2014/main" id="{7B49DC09-F7F4-4918-8607-857868BE21B8}"/>
              </a:ext>
            </a:extLst>
          </p:cNvPr>
          <p:cNvSpPr>
            <a:spLocks noGrp="1"/>
          </p:cNvSpPr>
          <p:nvPr>
            <p:ph idx="1"/>
          </p:nvPr>
        </p:nvSpPr>
        <p:spPr/>
        <p:txBody>
          <a:bodyPr>
            <a:normAutofit lnSpcReduction="10000"/>
          </a:bodyPr>
          <a:lstStyle/>
          <a:p>
            <a:r>
              <a:rPr lang="en-US" dirty="0"/>
              <a:t>Use a version control system to manage changes to a project (5h, page 14).</a:t>
            </a:r>
          </a:p>
          <a:p>
            <a:pPr lvl="1"/>
            <a:r>
              <a:rPr lang="en-US" dirty="0"/>
              <a:t>Version control tracks the actual changes rather than what you think the changes were.</a:t>
            </a:r>
          </a:p>
          <a:p>
            <a:pPr lvl="1"/>
            <a:r>
              <a:rPr lang="en-US" dirty="0"/>
              <a:t>Version control handles dating automatically.</a:t>
            </a:r>
          </a:p>
          <a:p>
            <a:pPr lvl="1"/>
            <a:r>
              <a:rPr lang="en-US" dirty="0"/>
              <a:t>Version control can rollback changes that you end up regretting. </a:t>
            </a:r>
          </a:p>
          <a:p>
            <a:r>
              <a:rPr lang="en-US" dirty="0"/>
              <a:t>But…</a:t>
            </a:r>
          </a:p>
          <a:p>
            <a:pPr lvl="1"/>
            <a:r>
              <a:rPr lang="en-US" dirty="0"/>
              <a:t>Do not put large binary files in your version control system.</a:t>
            </a:r>
          </a:p>
          <a:p>
            <a:pPr lvl="1"/>
            <a:r>
              <a:rPr lang="en-US" dirty="0"/>
              <a:t>Avoid putting confidential or proprietary information on a public version control system.</a:t>
            </a:r>
          </a:p>
          <a:p>
            <a:pPr lvl="1"/>
            <a:r>
              <a:rPr lang="en-US" dirty="0"/>
              <a:t>Don’t store passwords for database access on a public version control system.</a:t>
            </a:r>
          </a:p>
        </p:txBody>
      </p:sp>
    </p:spTree>
    <p:extLst>
      <p:ext uri="{BB962C8B-B14F-4D97-AF65-F5344CB8AC3E}">
        <p14:creationId xmlns:p14="http://schemas.microsoft.com/office/powerpoint/2010/main" val="3332897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D251D7-D321-4123-B23B-14EA98CF3413}"/>
              </a:ext>
            </a:extLst>
          </p:cNvPr>
          <p:cNvPicPr>
            <a:picLocks noChangeAspect="1"/>
          </p:cNvPicPr>
          <p:nvPr/>
        </p:nvPicPr>
        <p:blipFill>
          <a:blip r:embed="rId2"/>
          <a:stretch>
            <a:fillRect/>
          </a:stretch>
        </p:blipFill>
        <p:spPr>
          <a:xfrm>
            <a:off x="480028" y="0"/>
            <a:ext cx="11231944" cy="6858000"/>
          </a:xfrm>
          <a:prstGeom prst="rect">
            <a:avLst/>
          </a:prstGeom>
        </p:spPr>
      </p:pic>
      <p:pic>
        <p:nvPicPr>
          <p:cNvPr id="5" name="Picture 4">
            <a:extLst>
              <a:ext uri="{FF2B5EF4-FFF2-40B4-BE49-F238E27FC236}">
                <a16:creationId xmlns:a16="http://schemas.microsoft.com/office/drawing/2014/main" id="{381297DA-D598-4990-A48B-D125838C4BE2}"/>
              </a:ext>
            </a:extLst>
          </p:cNvPr>
          <p:cNvPicPr>
            <a:picLocks noChangeAspect="1"/>
          </p:cNvPicPr>
          <p:nvPr/>
        </p:nvPicPr>
        <p:blipFill>
          <a:blip r:embed="rId3"/>
          <a:stretch>
            <a:fillRect/>
          </a:stretch>
        </p:blipFill>
        <p:spPr>
          <a:xfrm>
            <a:off x="1716833" y="121299"/>
            <a:ext cx="4379167" cy="671804"/>
          </a:xfrm>
          <a:prstGeom prst="rect">
            <a:avLst/>
          </a:prstGeom>
        </p:spPr>
      </p:pic>
    </p:spTree>
    <p:extLst>
      <p:ext uri="{BB962C8B-B14F-4D97-AF65-F5344CB8AC3E}">
        <p14:creationId xmlns:p14="http://schemas.microsoft.com/office/powerpoint/2010/main" val="164500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B6A0-3115-4A58-A656-116468C35468}"/>
              </a:ext>
            </a:extLst>
          </p:cNvPr>
          <p:cNvSpPr>
            <a:spLocks noGrp="1"/>
          </p:cNvSpPr>
          <p:nvPr>
            <p:ph type="title"/>
          </p:nvPr>
        </p:nvSpPr>
        <p:spPr/>
        <p:txBody>
          <a:bodyPr/>
          <a:lstStyle/>
          <a:p>
            <a:r>
              <a:rPr lang="en-US" dirty="0"/>
              <a:t>Recommendations in six areas</a:t>
            </a:r>
          </a:p>
        </p:txBody>
      </p:sp>
      <p:sp>
        <p:nvSpPr>
          <p:cNvPr id="3" name="Content Placeholder 2">
            <a:extLst>
              <a:ext uri="{FF2B5EF4-FFF2-40B4-BE49-F238E27FC236}">
                <a16:creationId xmlns:a16="http://schemas.microsoft.com/office/drawing/2014/main" id="{7C737ED3-D456-44E4-80BE-0DF275C2BD9D}"/>
              </a:ext>
            </a:extLst>
          </p:cNvPr>
          <p:cNvSpPr>
            <a:spLocks noGrp="1"/>
          </p:cNvSpPr>
          <p:nvPr>
            <p:ph idx="1"/>
          </p:nvPr>
        </p:nvSpPr>
        <p:spPr/>
        <p:txBody>
          <a:bodyPr>
            <a:normAutofit lnSpcReduction="10000"/>
          </a:bodyPr>
          <a:lstStyle/>
          <a:p>
            <a:pPr marL="0" indent="0">
              <a:buNone/>
            </a:pPr>
            <a:r>
              <a:rPr lang="en-US" dirty="0"/>
              <a:t>1. Data management. Work incrementally, backup your efforts, and document everything. This allows you to reverse course easily if you’ve gone down a blind alley. It saves you time if you are presented later with “the correct” data. Finally, good data management makes it easier for someone else to replicate your work.</a:t>
            </a:r>
          </a:p>
          <a:p>
            <a:pPr marL="0" indent="0">
              <a:buNone/>
            </a:pPr>
            <a:r>
              <a:rPr lang="en-US" dirty="0">
                <a:solidFill>
                  <a:schemeClr val="bg1">
                    <a:lumMod val="65000"/>
                  </a:schemeClr>
                </a:solidFill>
              </a:rPr>
              <a:t>2. Software. </a:t>
            </a:r>
          </a:p>
          <a:p>
            <a:pPr marL="0" indent="0">
              <a:buNone/>
            </a:pPr>
            <a:r>
              <a:rPr lang="en-US" dirty="0">
                <a:solidFill>
                  <a:schemeClr val="bg1">
                    <a:lumMod val="65000"/>
                  </a:schemeClr>
                </a:solidFill>
              </a:rPr>
              <a:t>3. Collaboration.</a:t>
            </a:r>
          </a:p>
          <a:p>
            <a:pPr marL="0" indent="0">
              <a:buNone/>
            </a:pPr>
            <a:r>
              <a:rPr lang="en-US" dirty="0">
                <a:solidFill>
                  <a:schemeClr val="bg1">
                    <a:lumMod val="65000"/>
                  </a:schemeClr>
                </a:solidFill>
              </a:rPr>
              <a:t>4. Project organization.</a:t>
            </a:r>
          </a:p>
          <a:p>
            <a:pPr marL="0" indent="0">
              <a:buNone/>
            </a:pPr>
            <a:r>
              <a:rPr lang="en-US" dirty="0">
                <a:solidFill>
                  <a:schemeClr val="bg1">
                    <a:lumMod val="65000"/>
                  </a:schemeClr>
                </a:solidFill>
              </a:rPr>
              <a:t>5. Keeping track of changes.</a:t>
            </a:r>
          </a:p>
          <a:p>
            <a:pPr marL="0" indent="0">
              <a:buNone/>
            </a:pPr>
            <a:r>
              <a:rPr lang="en-US" dirty="0">
                <a:solidFill>
                  <a:schemeClr val="bg1">
                    <a:lumMod val="65000"/>
                  </a:schemeClr>
                </a:solidFill>
              </a:rPr>
              <a:t>6. Manuscripts.</a:t>
            </a:r>
          </a:p>
          <a:p>
            <a:pPr marL="514350" indent="-514350">
              <a:buFont typeface="+mj-lt"/>
              <a:buAutoNum type="arabicPeriod"/>
            </a:pPr>
            <a:endParaRPr lang="en-US" dirty="0"/>
          </a:p>
        </p:txBody>
      </p:sp>
    </p:spTree>
    <p:extLst>
      <p:ext uri="{BB962C8B-B14F-4D97-AF65-F5344CB8AC3E}">
        <p14:creationId xmlns:p14="http://schemas.microsoft.com/office/powerpoint/2010/main" val="16427274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717EDB-777B-4973-A330-0E2E5AE6EA3B}"/>
              </a:ext>
            </a:extLst>
          </p:cNvPr>
          <p:cNvPicPr>
            <a:picLocks noChangeAspect="1"/>
          </p:cNvPicPr>
          <p:nvPr/>
        </p:nvPicPr>
        <p:blipFill>
          <a:blip r:embed="rId2"/>
          <a:stretch>
            <a:fillRect/>
          </a:stretch>
        </p:blipFill>
        <p:spPr>
          <a:xfrm>
            <a:off x="241701" y="0"/>
            <a:ext cx="11708598" cy="6858000"/>
          </a:xfrm>
          <a:prstGeom prst="rect">
            <a:avLst/>
          </a:prstGeom>
        </p:spPr>
      </p:pic>
      <p:pic>
        <p:nvPicPr>
          <p:cNvPr id="3" name="Picture 2">
            <a:extLst>
              <a:ext uri="{FF2B5EF4-FFF2-40B4-BE49-F238E27FC236}">
                <a16:creationId xmlns:a16="http://schemas.microsoft.com/office/drawing/2014/main" id="{1E83AE59-4BA6-4A72-A01C-6BA1977A665A}"/>
              </a:ext>
            </a:extLst>
          </p:cNvPr>
          <p:cNvPicPr>
            <a:picLocks noChangeAspect="1"/>
          </p:cNvPicPr>
          <p:nvPr/>
        </p:nvPicPr>
        <p:blipFill>
          <a:blip r:embed="rId3"/>
          <a:stretch>
            <a:fillRect/>
          </a:stretch>
        </p:blipFill>
        <p:spPr>
          <a:xfrm>
            <a:off x="1540911" y="223935"/>
            <a:ext cx="7598909" cy="510851"/>
          </a:xfrm>
          <a:prstGeom prst="rect">
            <a:avLst/>
          </a:prstGeom>
        </p:spPr>
      </p:pic>
    </p:spTree>
    <p:extLst>
      <p:ext uri="{BB962C8B-B14F-4D97-AF65-F5344CB8AC3E}">
        <p14:creationId xmlns:p14="http://schemas.microsoft.com/office/powerpoint/2010/main" val="24026464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4AE80E-68C0-4442-B738-C7440801412F}"/>
              </a:ext>
            </a:extLst>
          </p:cNvPr>
          <p:cNvPicPr>
            <a:picLocks noChangeAspect="1"/>
          </p:cNvPicPr>
          <p:nvPr/>
        </p:nvPicPr>
        <p:blipFill>
          <a:blip r:embed="rId2"/>
          <a:stretch>
            <a:fillRect/>
          </a:stretch>
        </p:blipFill>
        <p:spPr>
          <a:xfrm>
            <a:off x="0" y="1697935"/>
            <a:ext cx="12192000" cy="3462130"/>
          </a:xfrm>
          <a:prstGeom prst="rect">
            <a:avLst/>
          </a:prstGeom>
        </p:spPr>
      </p:pic>
    </p:spTree>
    <p:extLst>
      <p:ext uri="{BB962C8B-B14F-4D97-AF65-F5344CB8AC3E}">
        <p14:creationId xmlns:p14="http://schemas.microsoft.com/office/powerpoint/2010/main" val="29968939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767AC5-4397-4AA8-AC21-96CEA2D3A87E}"/>
              </a:ext>
            </a:extLst>
          </p:cNvPr>
          <p:cNvPicPr>
            <a:picLocks noChangeAspect="1"/>
          </p:cNvPicPr>
          <p:nvPr/>
        </p:nvPicPr>
        <p:blipFill>
          <a:blip r:embed="rId2"/>
          <a:stretch>
            <a:fillRect/>
          </a:stretch>
        </p:blipFill>
        <p:spPr>
          <a:xfrm>
            <a:off x="2403241" y="67112"/>
            <a:ext cx="7380911" cy="6719582"/>
          </a:xfrm>
          <a:prstGeom prst="rect">
            <a:avLst/>
          </a:prstGeom>
        </p:spPr>
      </p:pic>
    </p:spTree>
    <p:extLst>
      <p:ext uri="{BB962C8B-B14F-4D97-AF65-F5344CB8AC3E}">
        <p14:creationId xmlns:p14="http://schemas.microsoft.com/office/powerpoint/2010/main" val="26320649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ED8B-48AE-4C1C-90F8-5E77E5A63B7C}"/>
              </a:ext>
            </a:extLst>
          </p:cNvPr>
          <p:cNvSpPr>
            <a:spLocks noGrp="1"/>
          </p:cNvSpPr>
          <p:nvPr>
            <p:ph type="title"/>
          </p:nvPr>
        </p:nvSpPr>
        <p:spPr/>
        <p:txBody>
          <a:bodyPr/>
          <a:lstStyle/>
          <a:p>
            <a:r>
              <a:rPr lang="en-US" dirty="0"/>
              <a:t>Summary: Keeping track of changes (automated). </a:t>
            </a:r>
            <a:r>
              <a:rPr lang="en-US" b="1" dirty="0">
                <a:solidFill>
                  <a:srgbClr val="FF0000"/>
                </a:solidFill>
              </a:rPr>
              <a:t>What do you think?</a:t>
            </a:r>
            <a:endParaRPr lang="en-US" dirty="0"/>
          </a:p>
        </p:txBody>
      </p:sp>
      <p:sp>
        <p:nvSpPr>
          <p:cNvPr id="3" name="Content Placeholder 2">
            <a:extLst>
              <a:ext uri="{FF2B5EF4-FFF2-40B4-BE49-F238E27FC236}">
                <a16:creationId xmlns:a16="http://schemas.microsoft.com/office/drawing/2014/main" id="{7B49DC09-F7F4-4918-8607-857868BE21B8}"/>
              </a:ext>
            </a:extLst>
          </p:cNvPr>
          <p:cNvSpPr>
            <a:spLocks noGrp="1"/>
          </p:cNvSpPr>
          <p:nvPr>
            <p:ph idx="1"/>
          </p:nvPr>
        </p:nvSpPr>
        <p:spPr/>
        <p:txBody>
          <a:bodyPr/>
          <a:lstStyle/>
          <a:p>
            <a:r>
              <a:rPr lang="en-US" dirty="0"/>
              <a:t>Use a version control system to manage changes to a project (5h, page 14).</a:t>
            </a:r>
          </a:p>
        </p:txBody>
      </p:sp>
    </p:spTree>
    <p:extLst>
      <p:ext uri="{BB962C8B-B14F-4D97-AF65-F5344CB8AC3E}">
        <p14:creationId xmlns:p14="http://schemas.microsoft.com/office/powerpoint/2010/main" val="26268275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E402-9BB9-4EC6-85D3-4898599F0B4C}"/>
              </a:ext>
            </a:extLst>
          </p:cNvPr>
          <p:cNvSpPr>
            <a:spLocks noGrp="1"/>
          </p:cNvSpPr>
          <p:nvPr>
            <p:ph type="title"/>
          </p:nvPr>
        </p:nvSpPr>
        <p:spPr/>
        <p:txBody>
          <a:bodyPr/>
          <a:lstStyle/>
          <a:p>
            <a:r>
              <a:rPr lang="en-US" dirty="0"/>
              <a:t>Recommendations in six areas</a:t>
            </a:r>
          </a:p>
        </p:txBody>
      </p:sp>
      <p:sp>
        <p:nvSpPr>
          <p:cNvPr id="3" name="Content Placeholder 2">
            <a:extLst>
              <a:ext uri="{FF2B5EF4-FFF2-40B4-BE49-F238E27FC236}">
                <a16:creationId xmlns:a16="http://schemas.microsoft.com/office/drawing/2014/main" id="{0DB5C1EF-7CC9-4912-863D-A7F05C66B4C6}"/>
              </a:ext>
            </a:extLst>
          </p:cNvPr>
          <p:cNvSpPr>
            <a:spLocks noGrp="1"/>
          </p:cNvSpPr>
          <p:nvPr>
            <p:ph idx="1"/>
          </p:nvPr>
        </p:nvSpPr>
        <p:spPr/>
        <p:txBody>
          <a:bodyPr>
            <a:normAutofit/>
          </a:bodyPr>
          <a:lstStyle/>
          <a:p>
            <a:pPr marL="0" indent="0">
              <a:buNone/>
            </a:pPr>
            <a:r>
              <a:rPr lang="en-US" dirty="0">
                <a:solidFill>
                  <a:schemeClr val="bg1">
                    <a:lumMod val="65000"/>
                  </a:schemeClr>
                </a:solidFill>
              </a:rPr>
              <a:t>1. Data management.</a:t>
            </a:r>
          </a:p>
          <a:p>
            <a:pPr marL="0" indent="0">
              <a:buNone/>
            </a:pPr>
            <a:r>
              <a:rPr lang="en-US" dirty="0">
                <a:solidFill>
                  <a:schemeClr val="bg1">
                    <a:lumMod val="65000"/>
                  </a:schemeClr>
                </a:solidFill>
              </a:rPr>
              <a:t>2. Software.</a:t>
            </a:r>
          </a:p>
          <a:p>
            <a:pPr marL="0" indent="0">
              <a:buNone/>
            </a:pPr>
            <a:r>
              <a:rPr lang="en-US" dirty="0">
                <a:solidFill>
                  <a:schemeClr val="bg1">
                    <a:lumMod val="65000"/>
                  </a:schemeClr>
                </a:solidFill>
              </a:rPr>
              <a:t>3. Collaboration.</a:t>
            </a:r>
          </a:p>
          <a:p>
            <a:pPr marL="0" indent="0">
              <a:buNone/>
            </a:pPr>
            <a:r>
              <a:rPr lang="en-US" dirty="0">
                <a:solidFill>
                  <a:schemeClr val="bg1">
                    <a:lumMod val="65000"/>
                  </a:schemeClr>
                </a:solidFill>
              </a:rPr>
              <a:t>4. Project organization.</a:t>
            </a:r>
          </a:p>
          <a:p>
            <a:pPr marL="0" indent="0">
              <a:buNone/>
            </a:pPr>
            <a:r>
              <a:rPr lang="en-US" dirty="0">
                <a:solidFill>
                  <a:schemeClr val="bg1">
                    <a:lumMod val="65000"/>
                  </a:schemeClr>
                </a:solidFill>
              </a:rPr>
              <a:t>5. Keeping track of changes.</a:t>
            </a:r>
          </a:p>
          <a:p>
            <a:pPr marL="0" indent="0">
              <a:buNone/>
            </a:pPr>
            <a:r>
              <a:rPr lang="en-US" dirty="0"/>
              <a:t>6. Manuscripts. Prepare your manuscripts using a system that lets everyone collaborate easily. Microsoft Word does not have robust collaboration tools.</a:t>
            </a:r>
          </a:p>
          <a:p>
            <a:pPr marL="514350" indent="-514350">
              <a:buAutoNum type="arabicPeriod" startAt="5"/>
            </a:pPr>
            <a:endParaRPr lang="en-US" dirty="0"/>
          </a:p>
        </p:txBody>
      </p:sp>
    </p:spTree>
    <p:extLst>
      <p:ext uri="{BB962C8B-B14F-4D97-AF65-F5344CB8AC3E}">
        <p14:creationId xmlns:p14="http://schemas.microsoft.com/office/powerpoint/2010/main" val="9024463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C94D-418E-424E-8784-DF5996FFB600}"/>
              </a:ext>
            </a:extLst>
          </p:cNvPr>
          <p:cNvSpPr>
            <a:spLocks noGrp="1"/>
          </p:cNvSpPr>
          <p:nvPr>
            <p:ph type="title"/>
          </p:nvPr>
        </p:nvSpPr>
        <p:spPr/>
        <p:txBody>
          <a:bodyPr/>
          <a:lstStyle/>
          <a:p>
            <a:r>
              <a:rPr lang="en-US" dirty="0"/>
              <a:t>6. Manuscripts</a:t>
            </a:r>
          </a:p>
        </p:txBody>
      </p:sp>
      <p:sp>
        <p:nvSpPr>
          <p:cNvPr id="3" name="Content Placeholder 2">
            <a:extLst>
              <a:ext uri="{FF2B5EF4-FFF2-40B4-BE49-F238E27FC236}">
                <a16:creationId xmlns:a16="http://schemas.microsoft.com/office/drawing/2014/main" id="{7DF4A2D6-9D2A-4787-8A6E-2CB1C0AEDF9A}"/>
              </a:ext>
            </a:extLst>
          </p:cNvPr>
          <p:cNvSpPr>
            <a:spLocks noGrp="1"/>
          </p:cNvSpPr>
          <p:nvPr>
            <p:ph idx="1"/>
          </p:nvPr>
        </p:nvSpPr>
        <p:spPr/>
        <p:txBody>
          <a:bodyPr/>
          <a:lstStyle/>
          <a:p>
            <a:r>
              <a:rPr lang="en-US" dirty="0"/>
              <a:t>Either</a:t>
            </a:r>
          </a:p>
          <a:p>
            <a:pPr lvl="1"/>
            <a:r>
              <a:rPr lang="en-US" dirty="0"/>
              <a:t>Write manuscripts using online tools with rich text formatting, change tracking, and reference management. </a:t>
            </a:r>
          </a:p>
          <a:p>
            <a:pPr lvl="2"/>
            <a:r>
              <a:rPr lang="en-US" dirty="0"/>
              <a:t> Google Docs</a:t>
            </a:r>
          </a:p>
          <a:p>
            <a:pPr lvl="2"/>
            <a:r>
              <a:rPr lang="en-US" dirty="0"/>
              <a:t> </a:t>
            </a:r>
            <a:r>
              <a:rPr lang="en-US" strike="sngStrike" dirty="0"/>
              <a:t>Microsoft Word</a:t>
            </a:r>
          </a:p>
          <a:p>
            <a:r>
              <a:rPr lang="en-US" dirty="0"/>
              <a:t>Or</a:t>
            </a:r>
          </a:p>
          <a:p>
            <a:pPr lvl="1"/>
            <a:r>
              <a:rPr lang="en-US" dirty="0"/>
              <a:t>Write the manuscript in a plain text format that allows version control.</a:t>
            </a:r>
          </a:p>
          <a:p>
            <a:pPr lvl="2"/>
            <a:r>
              <a:rPr lang="en-US" dirty="0" err="1"/>
              <a:t>LaTeX</a:t>
            </a:r>
            <a:r>
              <a:rPr lang="en-US" dirty="0"/>
              <a:t>.</a:t>
            </a:r>
          </a:p>
          <a:p>
            <a:pPr lvl="2"/>
            <a:r>
              <a:rPr lang="en-US" dirty="0"/>
              <a:t>Markdown.</a:t>
            </a:r>
          </a:p>
          <a:p>
            <a:endParaRPr lang="en-US" dirty="0"/>
          </a:p>
        </p:txBody>
      </p:sp>
    </p:spTree>
    <p:extLst>
      <p:ext uri="{BB962C8B-B14F-4D97-AF65-F5344CB8AC3E}">
        <p14:creationId xmlns:p14="http://schemas.microsoft.com/office/powerpoint/2010/main" val="37456175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7E8AC4-A62B-4DB8-8FF1-4106342B0CDA}"/>
              </a:ext>
            </a:extLst>
          </p:cNvPr>
          <p:cNvPicPr>
            <a:picLocks noChangeAspect="1"/>
          </p:cNvPicPr>
          <p:nvPr/>
        </p:nvPicPr>
        <p:blipFill>
          <a:blip r:embed="rId2"/>
          <a:stretch>
            <a:fillRect/>
          </a:stretch>
        </p:blipFill>
        <p:spPr>
          <a:xfrm>
            <a:off x="2287831" y="0"/>
            <a:ext cx="7616337" cy="6858000"/>
          </a:xfrm>
          <a:prstGeom prst="rect">
            <a:avLst/>
          </a:prstGeom>
        </p:spPr>
      </p:pic>
      <p:pic>
        <p:nvPicPr>
          <p:cNvPr id="5" name="Picture 4">
            <a:extLst>
              <a:ext uri="{FF2B5EF4-FFF2-40B4-BE49-F238E27FC236}">
                <a16:creationId xmlns:a16="http://schemas.microsoft.com/office/drawing/2014/main" id="{E6479DB8-F698-4351-93E9-A0049D8E4A1E}"/>
              </a:ext>
            </a:extLst>
          </p:cNvPr>
          <p:cNvPicPr>
            <a:picLocks noChangeAspect="1"/>
          </p:cNvPicPr>
          <p:nvPr/>
        </p:nvPicPr>
        <p:blipFill>
          <a:blip r:embed="rId3"/>
          <a:stretch>
            <a:fillRect/>
          </a:stretch>
        </p:blipFill>
        <p:spPr>
          <a:xfrm>
            <a:off x="2845836" y="233267"/>
            <a:ext cx="5405517" cy="422306"/>
          </a:xfrm>
          <a:prstGeom prst="rect">
            <a:avLst/>
          </a:prstGeom>
        </p:spPr>
      </p:pic>
    </p:spTree>
    <p:extLst>
      <p:ext uri="{BB962C8B-B14F-4D97-AF65-F5344CB8AC3E}">
        <p14:creationId xmlns:p14="http://schemas.microsoft.com/office/powerpoint/2010/main" val="24147084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C7FCF0-DD66-4B9E-B396-EE57F1E30704}"/>
              </a:ext>
            </a:extLst>
          </p:cNvPr>
          <p:cNvPicPr>
            <a:picLocks noChangeAspect="1"/>
          </p:cNvPicPr>
          <p:nvPr/>
        </p:nvPicPr>
        <p:blipFill>
          <a:blip r:embed="rId2"/>
          <a:stretch>
            <a:fillRect/>
          </a:stretch>
        </p:blipFill>
        <p:spPr>
          <a:xfrm>
            <a:off x="835172" y="0"/>
            <a:ext cx="10521656" cy="6858000"/>
          </a:xfrm>
          <a:prstGeom prst="rect">
            <a:avLst/>
          </a:prstGeom>
        </p:spPr>
      </p:pic>
      <p:pic>
        <p:nvPicPr>
          <p:cNvPr id="4" name="Picture 3">
            <a:extLst>
              <a:ext uri="{FF2B5EF4-FFF2-40B4-BE49-F238E27FC236}">
                <a16:creationId xmlns:a16="http://schemas.microsoft.com/office/drawing/2014/main" id="{EAFCADF7-AF52-4E66-A1E7-71AEE3296B4E}"/>
              </a:ext>
            </a:extLst>
          </p:cNvPr>
          <p:cNvPicPr>
            <a:picLocks noChangeAspect="1"/>
          </p:cNvPicPr>
          <p:nvPr/>
        </p:nvPicPr>
        <p:blipFill>
          <a:blip r:embed="rId3"/>
          <a:stretch>
            <a:fillRect/>
          </a:stretch>
        </p:blipFill>
        <p:spPr>
          <a:xfrm>
            <a:off x="1488719" y="207606"/>
            <a:ext cx="4491225" cy="492189"/>
          </a:xfrm>
          <a:prstGeom prst="rect">
            <a:avLst/>
          </a:prstGeom>
        </p:spPr>
      </p:pic>
    </p:spTree>
    <p:extLst>
      <p:ext uri="{BB962C8B-B14F-4D97-AF65-F5344CB8AC3E}">
        <p14:creationId xmlns:p14="http://schemas.microsoft.com/office/powerpoint/2010/main" val="37868820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AFA7DF-B1E7-4A94-8857-A8A6E23C2739}"/>
              </a:ext>
            </a:extLst>
          </p:cNvPr>
          <p:cNvPicPr>
            <a:picLocks noChangeAspect="1"/>
          </p:cNvPicPr>
          <p:nvPr/>
        </p:nvPicPr>
        <p:blipFill>
          <a:blip r:embed="rId2"/>
          <a:stretch>
            <a:fillRect/>
          </a:stretch>
        </p:blipFill>
        <p:spPr>
          <a:xfrm>
            <a:off x="1961871" y="0"/>
            <a:ext cx="8268257" cy="6858000"/>
          </a:xfrm>
          <a:prstGeom prst="rect">
            <a:avLst/>
          </a:prstGeom>
        </p:spPr>
      </p:pic>
      <p:pic>
        <p:nvPicPr>
          <p:cNvPr id="3" name="Picture 2">
            <a:extLst>
              <a:ext uri="{FF2B5EF4-FFF2-40B4-BE49-F238E27FC236}">
                <a16:creationId xmlns:a16="http://schemas.microsoft.com/office/drawing/2014/main" id="{3BB42D91-DBB6-40EB-920B-082CB3D25601}"/>
              </a:ext>
            </a:extLst>
          </p:cNvPr>
          <p:cNvPicPr>
            <a:picLocks noChangeAspect="1"/>
          </p:cNvPicPr>
          <p:nvPr/>
        </p:nvPicPr>
        <p:blipFill>
          <a:blip r:embed="rId3"/>
          <a:stretch>
            <a:fillRect/>
          </a:stretch>
        </p:blipFill>
        <p:spPr>
          <a:xfrm>
            <a:off x="2562614" y="195943"/>
            <a:ext cx="4885964" cy="492384"/>
          </a:xfrm>
          <a:prstGeom prst="rect">
            <a:avLst/>
          </a:prstGeom>
        </p:spPr>
      </p:pic>
    </p:spTree>
    <p:extLst>
      <p:ext uri="{BB962C8B-B14F-4D97-AF65-F5344CB8AC3E}">
        <p14:creationId xmlns:p14="http://schemas.microsoft.com/office/powerpoint/2010/main" val="16086240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395B99-4726-4D8F-9BB0-946C8DC01341}"/>
              </a:ext>
            </a:extLst>
          </p:cNvPr>
          <p:cNvPicPr>
            <a:picLocks noChangeAspect="1"/>
          </p:cNvPicPr>
          <p:nvPr/>
        </p:nvPicPr>
        <p:blipFill>
          <a:blip r:embed="rId2"/>
          <a:stretch>
            <a:fillRect/>
          </a:stretch>
        </p:blipFill>
        <p:spPr>
          <a:xfrm>
            <a:off x="0" y="376464"/>
            <a:ext cx="12192000" cy="6105071"/>
          </a:xfrm>
          <a:prstGeom prst="rect">
            <a:avLst/>
          </a:prstGeom>
        </p:spPr>
      </p:pic>
      <p:pic>
        <p:nvPicPr>
          <p:cNvPr id="3" name="Picture 2">
            <a:extLst>
              <a:ext uri="{FF2B5EF4-FFF2-40B4-BE49-F238E27FC236}">
                <a16:creationId xmlns:a16="http://schemas.microsoft.com/office/drawing/2014/main" id="{0F3690F2-9630-4FBD-932F-83A974A90F4D}"/>
              </a:ext>
            </a:extLst>
          </p:cNvPr>
          <p:cNvPicPr>
            <a:picLocks noChangeAspect="1"/>
          </p:cNvPicPr>
          <p:nvPr/>
        </p:nvPicPr>
        <p:blipFill>
          <a:blip r:embed="rId3"/>
          <a:stretch>
            <a:fillRect/>
          </a:stretch>
        </p:blipFill>
        <p:spPr>
          <a:xfrm>
            <a:off x="163760" y="0"/>
            <a:ext cx="6926938" cy="376464"/>
          </a:xfrm>
          <a:prstGeom prst="rect">
            <a:avLst/>
          </a:prstGeom>
        </p:spPr>
      </p:pic>
    </p:spTree>
    <p:extLst>
      <p:ext uri="{BB962C8B-B14F-4D97-AF65-F5344CB8AC3E}">
        <p14:creationId xmlns:p14="http://schemas.microsoft.com/office/powerpoint/2010/main" val="414805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2DB5-F9CE-4412-A5A4-F565248C25F6}"/>
              </a:ext>
            </a:extLst>
          </p:cNvPr>
          <p:cNvSpPr>
            <a:spLocks noGrp="1"/>
          </p:cNvSpPr>
          <p:nvPr>
            <p:ph type="title"/>
          </p:nvPr>
        </p:nvSpPr>
        <p:spPr/>
        <p:txBody>
          <a:bodyPr/>
          <a:lstStyle/>
          <a:p>
            <a:r>
              <a:rPr lang="en-US" dirty="0"/>
              <a:t>1. Data management</a:t>
            </a:r>
          </a:p>
        </p:txBody>
      </p:sp>
      <p:sp>
        <p:nvSpPr>
          <p:cNvPr id="3" name="Content Placeholder 2">
            <a:extLst>
              <a:ext uri="{FF2B5EF4-FFF2-40B4-BE49-F238E27FC236}">
                <a16:creationId xmlns:a16="http://schemas.microsoft.com/office/drawing/2014/main" id="{6FBB3E44-86CB-4333-88C5-2C2565B16F78}"/>
              </a:ext>
            </a:extLst>
          </p:cNvPr>
          <p:cNvSpPr>
            <a:spLocks noGrp="1"/>
          </p:cNvSpPr>
          <p:nvPr>
            <p:ph idx="1"/>
          </p:nvPr>
        </p:nvSpPr>
        <p:spPr/>
        <p:txBody>
          <a:bodyPr>
            <a:normAutofit fontScale="92500" lnSpcReduction="20000"/>
          </a:bodyPr>
          <a:lstStyle/>
          <a:p>
            <a:r>
              <a:rPr lang="en-US" dirty="0"/>
              <a:t>Save the raw data (1a, page 2).</a:t>
            </a:r>
          </a:p>
          <a:p>
            <a:pPr lvl="1"/>
            <a:r>
              <a:rPr lang="en-US" dirty="0"/>
              <a:t>Never make changes directly on top of the data you receive.</a:t>
            </a:r>
          </a:p>
          <a:p>
            <a:pPr lvl="1"/>
            <a:r>
              <a:rPr lang="en-US" dirty="0"/>
              <a:t>Note the version number and date of any data you receive remotely.</a:t>
            </a:r>
          </a:p>
          <a:p>
            <a:r>
              <a:rPr lang="en-US" dirty="0">
                <a:solidFill>
                  <a:schemeClr val="bg1">
                    <a:lumMod val="65000"/>
                  </a:schemeClr>
                </a:solidFill>
              </a:rPr>
              <a:t>Ensure that raw data are backed up in more than one location (1b, page 4).</a:t>
            </a:r>
          </a:p>
          <a:p>
            <a:r>
              <a:rPr lang="en-US" dirty="0">
                <a:solidFill>
                  <a:schemeClr val="bg1">
                    <a:lumMod val="65000"/>
                  </a:schemeClr>
                </a:solidFill>
              </a:rPr>
              <a:t>Create the data you wish to see in the world (1c, page 4).</a:t>
            </a:r>
          </a:p>
          <a:p>
            <a:r>
              <a:rPr lang="en-US" dirty="0">
                <a:solidFill>
                  <a:schemeClr val="bg1">
                    <a:lumMod val="65000"/>
                  </a:schemeClr>
                </a:solidFill>
              </a:rPr>
              <a:t>Create analysis-friendly data (1d, page 5).</a:t>
            </a:r>
          </a:p>
          <a:p>
            <a:r>
              <a:rPr lang="en-US" dirty="0">
                <a:solidFill>
                  <a:schemeClr val="bg1">
                    <a:lumMod val="65000"/>
                  </a:schemeClr>
                </a:solidFill>
              </a:rPr>
              <a:t>Record all the steps used to process data (1e, page 5).</a:t>
            </a:r>
          </a:p>
          <a:p>
            <a:r>
              <a:rPr lang="en-US" dirty="0">
                <a:solidFill>
                  <a:schemeClr val="bg1">
                    <a:lumMod val="65000"/>
                  </a:schemeClr>
                </a:solidFill>
              </a:rPr>
              <a:t>Anticipate the need to use multiple tables and use a unique identifier for every record (1f, page 5).</a:t>
            </a:r>
          </a:p>
          <a:p>
            <a:r>
              <a:rPr lang="en-US" dirty="0">
                <a:solidFill>
                  <a:schemeClr val="bg1">
                    <a:lumMod val="65000"/>
                  </a:schemeClr>
                </a:solidFill>
              </a:rPr>
              <a:t>Submit data to a reputable DOI-issuing repository so that others can access and cite it (1g, page 6).</a:t>
            </a:r>
          </a:p>
          <a:p>
            <a:endParaRPr lang="en-US" dirty="0"/>
          </a:p>
        </p:txBody>
      </p:sp>
    </p:spTree>
    <p:extLst>
      <p:ext uri="{BB962C8B-B14F-4D97-AF65-F5344CB8AC3E}">
        <p14:creationId xmlns:p14="http://schemas.microsoft.com/office/powerpoint/2010/main" val="16512303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C94D-418E-424E-8784-DF5996FFB600}"/>
              </a:ext>
            </a:extLst>
          </p:cNvPr>
          <p:cNvSpPr>
            <a:spLocks noGrp="1"/>
          </p:cNvSpPr>
          <p:nvPr>
            <p:ph type="title"/>
          </p:nvPr>
        </p:nvSpPr>
        <p:spPr/>
        <p:txBody>
          <a:bodyPr/>
          <a:lstStyle/>
          <a:p>
            <a:r>
              <a:rPr lang="en-US" dirty="0"/>
              <a:t>Summary: Manuscripts</a:t>
            </a:r>
          </a:p>
        </p:txBody>
      </p:sp>
      <p:sp>
        <p:nvSpPr>
          <p:cNvPr id="3" name="Content Placeholder 2">
            <a:extLst>
              <a:ext uri="{FF2B5EF4-FFF2-40B4-BE49-F238E27FC236}">
                <a16:creationId xmlns:a16="http://schemas.microsoft.com/office/drawing/2014/main" id="{7DF4A2D6-9D2A-4787-8A6E-2CB1C0AEDF9A}"/>
              </a:ext>
            </a:extLst>
          </p:cNvPr>
          <p:cNvSpPr>
            <a:spLocks noGrp="1"/>
          </p:cNvSpPr>
          <p:nvPr>
            <p:ph idx="1"/>
          </p:nvPr>
        </p:nvSpPr>
        <p:spPr/>
        <p:txBody>
          <a:bodyPr/>
          <a:lstStyle/>
          <a:p>
            <a:r>
              <a:rPr lang="en-US" dirty="0"/>
              <a:t>Either</a:t>
            </a:r>
          </a:p>
          <a:p>
            <a:pPr lvl="1"/>
            <a:r>
              <a:rPr lang="en-US" dirty="0"/>
              <a:t>Write manuscripts using online tools with rich text formatting, change tracking, and reference management. </a:t>
            </a:r>
          </a:p>
          <a:p>
            <a:pPr lvl="2"/>
            <a:r>
              <a:rPr lang="en-US" dirty="0"/>
              <a:t> Google Docs</a:t>
            </a:r>
          </a:p>
          <a:p>
            <a:pPr lvl="2"/>
            <a:r>
              <a:rPr lang="en-US" dirty="0"/>
              <a:t> </a:t>
            </a:r>
            <a:r>
              <a:rPr lang="en-US" strike="sngStrike" dirty="0"/>
              <a:t>Microsoft Word</a:t>
            </a:r>
          </a:p>
          <a:p>
            <a:r>
              <a:rPr lang="en-US" dirty="0"/>
              <a:t>Or</a:t>
            </a:r>
          </a:p>
          <a:p>
            <a:pPr lvl="1"/>
            <a:r>
              <a:rPr lang="en-US" dirty="0"/>
              <a:t>Write the manuscript in a plain text format that allows version control.</a:t>
            </a:r>
          </a:p>
          <a:p>
            <a:pPr lvl="2"/>
            <a:r>
              <a:rPr lang="en-US" dirty="0" err="1"/>
              <a:t>LaTeX</a:t>
            </a:r>
            <a:r>
              <a:rPr lang="en-US" dirty="0"/>
              <a:t>.</a:t>
            </a:r>
          </a:p>
          <a:p>
            <a:pPr lvl="2"/>
            <a:r>
              <a:rPr lang="en-US" dirty="0"/>
              <a:t>Markdown.</a:t>
            </a:r>
          </a:p>
          <a:p>
            <a:endParaRPr lang="en-US" dirty="0"/>
          </a:p>
        </p:txBody>
      </p:sp>
    </p:spTree>
    <p:extLst>
      <p:ext uri="{BB962C8B-B14F-4D97-AF65-F5344CB8AC3E}">
        <p14:creationId xmlns:p14="http://schemas.microsoft.com/office/powerpoint/2010/main" val="156056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DEBCB-CCF5-4569-8010-BB4EF3DA3884}"/>
              </a:ext>
            </a:extLst>
          </p:cNvPr>
          <p:cNvSpPr>
            <a:spLocks noGrp="1"/>
          </p:cNvSpPr>
          <p:nvPr>
            <p:ph type="title"/>
          </p:nvPr>
        </p:nvSpPr>
        <p:spPr/>
        <p:txBody>
          <a:bodyPr/>
          <a:lstStyle/>
          <a:p>
            <a:r>
              <a:rPr lang="en-US" dirty="0"/>
              <a:t>But wait, there’s more!</a:t>
            </a:r>
          </a:p>
        </p:txBody>
      </p:sp>
      <p:sp>
        <p:nvSpPr>
          <p:cNvPr id="3" name="Content Placeholder 2">
            <a:extLst>
              <a:ext uri="{FF2B5EF4-FFF2-40B4-BE49-F238E27FC236}">
                <a16:creationId xmlns:a16="http://schemas.microsoft.com/office/drawing/2014/main" id="{73CE058C-E44C-4B15-A367-A0C1A742D5E3}"/>
              </a:ext>
            </a:extLst>
          </p:cNvPr>
          <p:cNvSpPr>
            <a:spLocks noGrp="1"/>
          </p:cNvSpPr>
          <p:nvPr>
            <p:ph idx="1"/>
          </p:nvPr>
        </p:nvSpPr>
        <p:spPr/>
        <p:txBody>
          <a:bodyPr>
            <a:normAutofit fontScale="92500" lnSpcReduction="10000"/>
          </a:bodyPr>
          <a:lstStyle/>
          <a:p>
            <a:r>
              <a:rPr lang="en-US" dirty="0"/>
              <a:t>Once you get really good at this, consider some more advanced methods (but don’t overwhelm yourself).</a:t>
            </a:r>
          </a:p>
          <a:p>
            <a:pPr lvl="1"/>
            <a:r>
              <a:rPr lang="en-US" dirty="0"/>
              <a:t>Branches: allows better control over changes in version control.</a:t>
            </a:r>
          </a:p>
          <a:p>
            <a:pPr lvl="1"/>
            <a:r>
              <a:rPr lang="en-US" dirty="0"/>
              <a:t>Build tools: “re-compile” everything down to the final paper if your data changes.</a:t>
            </a:r>
          </a:p>
          <a:p>
            <a:pPr lvl="1"/>
            <a:r>
              <a:rPr lang="en-US" dirty="0"/>
              <a:t>Unit tests: rigorous approach to insure quality of your functions.</a:t>
            </a:r>
          </a:p>
          <a:p>
            <a:pPr lvl="1"/>
            <a:r>
              <a:rPr lang="en-US" dirty="0"/>
              <a:t>Coverage: measures what lines are used/ignored to winnow out unused code.</a:t>
            </a:r>
          </a:p>
          <a:p>
            <a:pPr lvl="1"/>
            <a:r>
              <a:rPr lang="en-US" dirty="0"/>
              <a:t>Continuous integration: automate your testing process whenever you make changes.</a:t>
            </a:r>
          </a:p>
          <a:p>
            <a:pPr lvl="1"/>
            <a:r>
              <a:rPr lang="en-US" dirty="0"/>
              <a:t>Profiling: identify parts of your code that are bottlenecks.</a:t>
            </a:r>
          </a:p>
          <a:p>
            <a:pPr lvl="1"/>
            <a:r>
              <a:rPr lang="en-US" dirty="0"/>
              <a:t>The semantic web: using consensus standards for naming things.</a:t>
            </a:r>
          </a:p>
          <a:p>
            <a:pPr lvl="1"/>
            <a:r>
              <a:rPr lang="en-US" dirty="0"/>
              <a:t>Documentation: meaning more than just a few comments here and there.</a:t>
            </a:r>
          </a:p>
          <a:p>
            <a:pPr lvl="1"/>
            <a:r>
              <a:rPr lang="en-US" dirty="0"/>
              <a:t>Bibliography manager: </a:t>
            </a:r>
            <a:r>
              <a:rPr lang="en-US" dirty="0" err="1"/>
              <a:t>EndNotes</a:t>
            </a:r>
            <a:r>
              <a:rPr lang="en-US" dirty="0"/>
              <a:t> / Zotero / Mendeley and get an ORCID number.</a:t>
            </a:r>
          </a:p>
          <a:p>
            <a:pPr lvl="1"/>
            <a:r>
              <a:rPr lang="en-US" dirty="0"/>
              <a:t>Code reviews and pair programming: have a partner to check your work.</a:t>
            </a:r>
          </a:p>
        </p:txBody>
      </p:sp>
    </p:spTree>
    <p:extLst>
      <p:ext uri="{BB962C8B-B14F-4D97-AF65-F5344CB8AC3E}">
        <p14:creationId xmlns:p14="http://schemas.microsoft.com/office/powerpoint/2010/main" val="2324994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0F616-1322-4057-951D-3BB9EE37D4D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242B3A0-272B-4D65-8D68-50B96E87B7F8}"/>
              </a:ext>
            </a:extLst>
          </p:cNvPr>
          <p:cNvSpPr>
            <a:spLocks noGrp="1"/>
          </p:cNvSpPr>
          <p:nvPr>
            <p:ph idx="1"/>
          </p:nvPr>
        </p:nvSpPr>
        <p:spPr/>
        <p:txBody>
          <a:bodyPr/>
          <a:lstStyle/>
          <a:p>
            <a:r>
              <a:rPr lang="en-US" dirty="0"/>
              <a:t>Here are the recommendations I see as most important:</a:t>
            </a:r>
          </a:p>
          <a:p>
            <a:pPr lvl="1"/>
            <a:r>
              <a:rPr lang="en-US" dirty="0"/>
              <a:t>Document and save all your data preparation work.</a:t>
            </a:r>
          </a:p>
          <a:p>
            <a:pPr lvl="1"/>
            <a:r>
              <a:rPr lang="en-US" dirty="0"/>
              <a:t>Take the time to write decent code.</a:t>
            </a:r>
          </a:p>
          <a:p>
            <a:pPr lvl="1"/>
            <a:r>
              <a:rPr lang="en-US" dirty="0"/>
              <a:t>Standardize how you archive information from your work.</a:t>
            </a:r>
          </a:p>
          <a:p>
            <a:pPr lvl="1"/>
            <a:r>
              <a:rPr lang="en-US" dirty="0"/>
              <a:t>Share liberally, if you can.</a:t>
            </a:r>
          </a:p>
        </p:txBody>
      </p:sp>
    </p:spTree>
    <p:extLst>
      <p:ext uri="{BB962C8B-B14F-4D97-AF65-F5344CB8AC3E}">
        <p14:creationId xmlns:p14="http://schemas.microsoft.com/office/powerpoint/2010/main" val="415552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2DB5-F9CE-4412-A5A4-F565248C25F6}"/>
              </a:ext>
            </a:extLst>
          </p:cNvPr>
          <p:cNvSpPr>
            <a:spLocks noGrp="1"/>
          </p:cNvSpPr>
          <p:nvPr>
            <p:ph type="title"/>
          </p:nvPr>
        </p:nvSpPr>
        <p:spPr/>
        <p:txBody>
          <a:bodyPr/>
          <a:lstStyle/>
          <a:p>
            <a:r>
              <a:rPr lang="en-US" dirty="0"/>
              <a:t>1. Data management</a:t>
            </a:r>
          </a:p>
        </p:txBody>
      </p:sp>
      <p:sp>
        <p:nvSpPr>
          <p:cNvPr id="3" name="Content Placeholder 2">
            <a:extLst>
              <a:ext uri="{FF2B5EF4-FFF2-40B4-BE49-F238E27FC236}">
                <a16:creationId xmlns:a16="http://schemas.microsoft.com/office/drawing/2014/main" id="{6FBB3E44-86CB-4333-88C5-2C2565B16F78}"/>
              </a:ext>
            </a:extLst>
          </p:cNvPr>
          <p:cNvSpPr>
            <a:spLocks noGrp="1"/>
          </p:cNvSpPr>
          <p:nvPr>
            <p:ph idx="1"/>
          </p:nvPr>
        </p:nvSpPr>
        <p:spPr/>
        <p:txBody>
          <a:bodyPr>
            <a:normAutofit fontScale="92500" lnSpcReduction="20000"/>
          </a:bodyPr>
          <a:lstStyle/>
          <a:p>
            <a:r>
              <a:rPr lang="en-US" dirty="0">
                <a:solidFill>
                  <a:schemeClr val="bg1">
                    <a:lumMod val="65000"/>
                  </a:schemeClr>
                </a:solidFill>
              </a:rPr>
              <a:t>Save the raw data (1a, page 2).</a:t>
            </a:r>
          </a:p>
          <a:p>
            <a:r>
              <a:rPr lang="en-US" dirty="0"/>
              <a:t>Ensure that raw data are backed up in more than one location (1b, page 4).</a:t>
            </a:r>
          </a:p>
          <a:p>
            <a:pPr lvl="1"/>
            <a:r>
              <a:rPr lang="en-US" dirty="0"/>
              <a:t>Your company/university network may include remote back up, but check first.</a:t>
            </a:r>
          </a:p>
          <a:p>
            <a:pPr lvl="1"/>
            <a:r>
              <a:rPr lang="en-US" dirty="0"/>
              <a:t>You can also use cloud services or your own USB stick/drive, but be sure to encrypt anything confidential.</a:t>
            </a:r>
          </a:p>
          <a:p>
            <a:r>
              <a:rPr lang="en-US" dirty="0">
                <a:solidFill>
                  <a:schemeClr val="bg1">
                    <a:lumMod val="65000"/>
                  </a:schemeClr>
                </a:solidFill>
              </a:rPr>
              <a:t>Create the data you wish to see in the world (1c, page 4).</a:t>
            </a:r>
          </a:p>
          <a:p>
            <a:r>
              <a:rPr lang="en-US" dirty="0">
                <a:solidFill>
                  <a:schemeClr val="bg1">
                    <a:lumMod val="65000"/>
                  </a:schemeClr>
                </a:solidFill>
              </a:rPr>
              <a:t>Create analysis-friendly data (1d, page 5).</a:t>
            </a:r>
          </a:p>
          <a:p>
            <a:r>
              <a:rPr lang="en-US" dirty="0">
                <a:solidFill>
                  <a:schemeClr val="bg1">
                    <a:lumMod val="65000"/>
                  </a:schemeClr>
                </a:solidFill>
              </a:rPr>
              <a:t>Record all the steps used to process data (1e, page 5).</a:t>
            </a:r>
          </a:p>
          <a:p>
            <a:r>
              <a:rPr lang="en-US" dirty="0">
                <a:solidFill>
                  <a:schemeClr val="bg1">
                    <a:lumMod val="65000"/>
                  </a:schemeClr>
                </a:solidFill>
              </a:rPr>
              <a:t>Anticipate the need to use multiple tables and use a unique identifier for every record (1f, page 5).</a:t>
            </a:r>
          </a:p>
          <a:p>
            <a:r>
              <a:rPr lang="en-US" dirty="0">
                <a:solidFill>
                  <a:schemeClr val="bg1">
                    <a:lumMod val="65000"/>
                  </a:schemeClr>
                </a:solidFill>
              </a:rPr>
              <a:t>Submit data to a reputable DOI-issuing repository so that others can access and cite it (1g, page 6).</a:t>
            </a:r>
          </a:p>
          <a:p>
            <a:endParaRPr lang="en-US" dirty="0"/>
          </a:p>
        </p:txBody>
      </p:sp>
    </p:spTree>
    <p:extLst>
      <p:ext uri="{BB962C8B-B14F-4D97-AF65-F5344CB8AC3E}">
        <p14:creationId xmlns:p14="http://schemas.microsoft.com/office/powerpoint/2010/main" val="17086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AF725-9084-4ED4-9B67-B4178CE9D135}"/>
              </a:ext>
            </a:extLst>
          </p:cNvPr>
          <p:cNvSpPr>
            <a:spLocks noGrp="1"/>
          </p:cNvSpPr>
          <p:nvPr>
            <p:ph type="title"/>
          </p:nvPr>
        </p:nvSpPr>
        <p:spPr/>
        <p:txBody>
          <a:bodyPr/>
          <a:lstStyle/>
          <a:p>
            <a:r>
              <a:rPr lang="en-US" dirty="0"/>
              <a:t>1. Data management</a:t>
            </a:r>
          </a:p>
        </p:txBody>
      </p:sp>
      <p:sp>
        <p:nvSpPr>
          <p:cNvPr id="3" name="Content Placeholder 2">
            <a:extLst>
              <a:ext uri="{FF2B5EF4-FFF2-40B4-BE49-F238E27FC236}">
                <a16:creationId xmlns:a16="http://schemas.microsoft.com/office/drawing/2014/main" id="{D974C027-06B0-49B5-8AD6-BE248A9E2062}"/>
              </a:ext>
            </a:extLst>
          </p:cNvPr>
          <p:cNvSpPr>
            <a:spLocks noGrp="1"/>
          </p:cNvSpPr>
          <p:nvPr>
            <p:ph idx="1"/>
          </p:nvPr>
        </p:nvSpPr>
        <p:spPr/>
        <p:txBody>
          <a:bodyPr>
            <a:normAutofit fontScale="92500" lnSpcReduction="20000"/>
          </a:bodyPr>
          <a:lstStyle/>
          <a:p>
            <a:r>
              <a:rPr lang="en-US" dirty="0">
                <a:solidFill>
                  <a:schemeClr val="bg1">
                    <a:lumMod val="65000"/>
                  </a:schemeClr>
                </a:solidFill>
              </a:rPr>
              <a:t>Save the raw data (1a, page 2).</a:t>
            </a:r>
          </a:p>
          <a:p>
            <a:r>
              <a:rPr lang="en-US" dirty="0">
                <a:solidFill>
                  <a:schemeClr val="bg1">
                    <a:lumMod val="65000"/>
                  </a:schemeClr>
                </a:solidFill>
              </a:rPr>
              <a:t>Ensure that raw data are backed up in more than one location (1b, page 4).</a:t>
            </a:r>
          </a:p>
          <a:p>
            <a:r>
              <a:rPr lang="en-US" dirty="0"/>
              <a:t>Create the data you wish to see in the world (1c, page 4).</a:t>
            </a:r>
          </a:p>
          <a:p>
            <a:pPr lvl="1"/>
            <a:r>
              <a:rPr lang="en-US" dirty="0"/>
              <a:t>Use open formats like csv, </a:t>
            </a:r>
            <a:r>
              <a:rPr lang="en-US" dirty="0" err="1"/>
              <a:t>json</a:t>
            </a:r>
            <a:r>
              <a:rPr lang="en-US" dirty="0"/>
              <a:t>, </a:t>
            </a:r>
            <a:r>
              <a:rPr lang="en-US" dirty="0" err="1"/>
              <a:t>yaml</a:t>
            </a:r>
            <a:r>
              <a:rPr lang="en-US" dirty="0"/>
              <a:t>, or xml.</a:t>
            </a:r>
          </a:p>
          <a:p>
            <a:pPr lvl="1"/>
            <a:r>
              <a:rPr lang="en-US" dirty="0"/>
              <a:t>Replace cryptic names with self-explaining alternatives.</a:t>
            </a:r>
          </a:p>
          <a:p>
            <a:r>
              <a:rPr lang="en-US" dirty="0">
                <a:solidFill>
                  <a:schemeClr val="bg1">
                    <a:lumMod val="65000"/>
                  </a:schemeClr>
                </a:solidFill>
              </a:rPr>
              <a:t>Create analysis-friendly data (1d, page 5).</a:t>
            </a:r>
          </a:p>
          <a:p>
            <a:r>
              <a:rPr lang="en-US" dirty="0">
                <a:solidFill>
                  <a:schemeClr val="bg1">
                    <a:lumMod val="65000"/>
                  </a:schemeClr>
                </a:solidFill>
              </a:rPr>
              <a:t>Record all the steps used to process data (1e, page 5).</a:t>
            </a:r>
          </a:p>
          <a:p>
            <a:r>
              <a:rPr lang="en-US" dirty="0">
                <a:solidFill>
                  <a:schemeClr val="bg1">
                    <a:lumMod val="65000"/>
                  </a:schemeClr>
                </a:solidFill>
              </a:rPr>
              <a:t>Anticipate the need to use multiple tables and use a unique identifier for every record (1f, page 5).</a:t>
            </a:r>
          </a:p>
          <a:p>
            <a:r>
              <a:rPr lang="en-US" dirty="0">
                <a:solidFill>
                  <a:schemeClr val="bg1">
                    <a:lumMod val="65000"/>
                  </a:schemeClr>
                </a:solidFill>
              </a:rPr>
              <a:t>Submit data to a reputable DOI-issuing repository so that others can access and cite it (1g, page 6).</a:t>
            </a:r>
          </a:p>
          <a:p>
            <a:endParaRPr lang="en-US" dirty="0"/>
          </a:p>
        </p:txBody>
      </p:sp>
    </p:spTree>
    <p:extLst>
      <p:ext uri="{BB962C8B-B14F-4D97-AF65-F5344CB8AC3E}">
        <p14:creationId xmlns:p14="http://schemas.microsoft.com/office/powerpoint/2010/main" val="1920895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3856</TotalTime>
  <Words>5030</Words>
  <Application>Microsoft Office PowerPoint</Application>
  <PresentationFormat>Widescreen</PresentationFormat>
  <Paragraphs>392</Paragraphs>
  <Slides>72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72</vt:i4>
      </vt:variant>
    </vt:vector>
  </HeadingPairs>
  <TitlesOfParts>
    <vt:vector size="76" baseType="lpstr">
      <vt:lpstr>Arial</vt:lpstr>
      <vt:lpstr>Calibri</vt:lpstr>
      <vt:lpstr>Calibri Light</vt:lpstr>
      <vt:lpstr>Office Theme</vt:lpstr>
      <vt:lpstr>PowerPoint Presentation</vt:lpstr>
      <vt:lpstr>Abstract</vt:lpstr>
      <vt:lpstr>PowerPoint Presentation</vt:lpstr>
      <vt:lpstr>PowerPoint Presentation</vt:lpstr>
      <vt:lpstr>Why should you adopt “good enough programming practices”?</vt:lpstr>
      <vt:lpstr>Recommendations in six areas</vt:lpstr>
      <vt:lpstr>1. Data management</vt:lpstr>
      <vt:lpstr>1. Data management</vt:lpstr>
      <vt:lpstr>1. Data management</vt:lpstr>
      <vt:lpstr>PowerPoint Presentation</vt:lpstr>
      <vt:lpstr>1. Data management</vt:lpstr>
      <vt:lpstr>PowerPoint Presentation</vt:lpstr>
      <vt:lpstr>1. Data management</vt:lpstr>
      <vt:lpstr>1. Data management</vt:lpstr>
      <vt:lpstr>1. Data management</vt:lpstr>
      <vt:lpstr>PowerPoint Presentation</vt:lpstr>
      <vt:lpstr>1. Data management. What do you think?</vt:lpstr>
      <vt:lpstr>Recommendations in six areas</vt:lpstr>
      <vt:lpstr>2. Software (a-e)</vt:lpstr>
      <vt:lpstr>2. Software (a-e)</vt:lpstr>
      <vt:lpstr>2. Software (a-e)</vt:lpstr>
      <vt:lpstr>2. Software (a-e)</vt:lpstr>
      <vt:lpstr>PowerPoint Presentation</vt:lpstr>
      <vt:lpstr>2. Software (a-e)</vt:lpstr>
      <vt:lpstr>PowerPoint Presentation</vt:lpstr>
      <vt:lpstr>2. Software (a-e). What do you think?</vt:lpstr>
      <vt:lpstr>2. Software (f-j)</vt:lpstr>
      <vt:lpstr>2. Software (f-j)</vt:lpstr>
      <vt:lpstr>2. Software (f-j)</vt:lpstr>
      <vt:lpstr>2. Software (f-j)</vt:lpstr>
      <vt:lpstr>2. Software (f-j)</vt:lpstr>
      <vt:lpstr>2. Software (f-j). What do you think?</vt:lpstr>
      <vt:lpstr>Recommendations in six areas</vt:lpstr>
      <vt:lpstr>3. Collaboration</vt:lpstr>
      <vt:lpstr>3. Collaboration</vt:lpstr>
      <vt:lpstr>3. Collaboration</vt:lpstr>
      <vt:lpstr>3. Collaboration</vt:lpstr>
      <vt:lpstr>3. Collaboration</vt:lpstr>
      <vt:lpstr>3. Collaboration. What do you think?</vt:lpstr>
      <vt:lpstr>Recommendations in six areas</vt:lpstr>
      <vt:lpstr>4. Project organization</vt:lpstr>
      <vt:lpstr>4. Project organization</vt:lpstr>
      <vt:lpstr>PowerPoint Presentation</vt:lpstr>
      <vt:lpstr>4. Project organization</vt:lpstr>
      <vt:lpstr>4. Project organization. What do you think?</vt:lpstr>
      <vt:lpstr>Recommendations in six areas</vt:lpstr>
      <vt:lpstr>5. Keeping track of changes (manual or automated)</vt:lpstr>
      <vt:lpstr>5. Keeping track of changes  (manual or automated)</vt:lpstr>
      <vt:lpstr>5. Keeping track of changes  (manual or automated)</vt:lpstr>
      <vt:lpstr>5. Keeping track of changes (manual or automated). What do you think?</vt:lpstr>
      <vt:lpstr>5. Keeping track of changes (manually)</vt:lpstr>
      <vt:lpstr>5. Keeping track of changes (manually)</vt:lpstr>
      <vt:lpstr>5. Keeping track of changes (manually)</vt:lpstr>
      <vt:lpstr>PowerPoint Presentation</vt:lpstr>
      <vt:lpstr>5. Keeping track of changes (manually)</vt:lpstr>
      <vt:lpstr>PowerPoint Presentation</vt:lpstr>
      <vt:lpstr>5. Keeping track of changes (manually). What do you think?</vt:lpstr>
      <vt:lpstr>5. Keeping track of changes (automated)</vt:lpstr>
      <vt:lpstr>PowerPoint Presentation</vt:lpstr>
      <vt:lpstr>PowerPoint Presentation</vt:lpstr>
      <vt:lpstr>PowerPoint Presentation</vt:lpstr>
      <vt:lpstr>PowerPoint Presentation</vt:lpstr>
      <vt:lpstr>Summary: Keeping track of changes (automated). What do you think?</vt:lpstr>
      <vt:lpstr>Recommendations in six areas</vt:lpstr>
      <vt:lpstr>6. Manuscripts</vt:lpstr>
      <vt:lpstr>PowerPoint Presentation</vt:lpstr>
      <vt:lpstr>PowerPoint Presentation</vt:lpstr>
      <vt:lpstr>PowerPoint Presentation</vt:lpstr>
      <vt:lpstr>PowerPoint Presentation</vt:lpstr>
      <vt:lpstr>Summary: Manuscripts</vt:lpstr>
      <vt:lpstr>But wait, there’s more!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Simon</dc:creator>
  <cp:lastModifiedBy>Stephen Simon</cp:lastModifiedBy>
  <cp:revision>97</cp:revision>
  <dcterms:created xsi:type="dcterms:W3CDTF">2017-09-27T16:29:17Z</dcterms:created>
  <dcterms:modified xsi:type="dcterms:W3CDTF">2017-10-06T16:31:34Z</dcterms:modified>
</cp:coreProperties>
</file>