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2" Type="http://schemas.openxmlformats.org/officeDocument/2006/relationships/viewProps" Target="viewProps.xml" /><Relationship Id="rId51" Type="http://schemas.openxmlformats.org/officeDocument/2006/relationships/presProps" Target="presProps.xml" /><Relationship Id="rId1" Type="http://schemas.openxmlformats.org/officeDocument/2006/relationships/slideMaster" Target="slideMasters/slideMaster1.xml" /><Relationship Id="rId54" Type="http://schemas.openxmlformats.org/officeDocument/2006/relationships/tableStyles" Target="tableStyles.xml" /><Relationship Id="rId5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eeplearning.umsystem.edu/students" TargetMode="External" /><Relationship Id="rId3" Type="http://schemas.openxmlformats.org/officeDocument/2006/relationships/hyperlink" Target="https://idt.umkc.edu/support"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nline.umkc.edu/support-policies" TargetMode="Externa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coronavirus/" TargetMode="External" /><Relationship Id="rId3" Type="http://schemas.openxmlformats.org/officeDocument/2006/relationships/hyperlink" Target="mailto:laurentr@umkc.edu" TargetMode="Externa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laurentr@umkc.edu" TargetMode="Externa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news/coronavirus.html" TargetMode="Externa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atalog.umkc.edu/colleges-schools/law/academicrules-%20regulations-for-juris-doctor-degree-program/appeal-of-grades/appeal-of-grades.pdf" TargetMode="Externa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mean.github.io/docs/5505-overview.Rmd" TargetMode="Externa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simons@umkc.edu" TargetMode="Externa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alendar.umkc.edu/academic-calendar/all" TargetMode="Externa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00</a:t>
            </a:r>
            <a:r>
              <a:rPr/>
              <a:t> </a:t>
            </a:r>
            <a:r>
              <a:rPr/>
              <a:t>-</a:t>
            </a:r>
            <a:r>
              <a:rPr/>
              <a:t> </a:t>
            </a:r>
            <a:r>
              <a:rPr/>
              <a:t>Course</a:t>
            </a:r>
            <a:r>
              <a:rPr/>
              <a:t> </a:t>
            </a:r>
            <a:r>
              <a:rPr/>
              <a:t>overview</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many Credit Hours will I receive after successfully completing this course?</a:t>
            </a:r>
          </a:p>
          <a:p>
            <a:pPr lvl="2"/>
            <a:r>
              <a:rPr/>
              <a:t>3</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are the Meeting Times and Location for the course?</a:t>
            </a:r>
          </a:p>
          <a:p>
            <a:pPr lvl="2"/>
            <a:r>
              <a:rPr/>
              <a:t>MEDB 5510-0002 (14190)</a:t>
            </a:r>
          </a:p>
          <a:p>
            <a:pPr lvl="2"/>
            <a:r>
              <a:rPr/>
              <a:t>This section of the class has no pre-specified meeting times.</a:t>
            </a:r>
          </a:p>
          <a:p>
            <a:pPr lvl="2"/>
            <a:r>
              <a:rPr/>
              <a:t>MEDB 5510-0003 (15776)</a:t>
            </a:r>
          </a:p>
          <a:p>
            <a:pPr lvl="2"/>
            <a:r>
              <a:rPr/>
              <a:t>This section of this class meets on Wednesdays from 1pm to 3:30pm.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is the format of this course?</a:t>
            </a:r>
          </a:p>
          <a:p>
            <a:pPr lvl="2"/>
            <a:r>
              <a:rPr/>
              <a:t>MEDB 5510-0002 (14190)</a:t>
            </a:r>
          </a:p>
          <a:p>
            <a:pPr lvl="2"/>
            <a:r>
              <a:rPr/>
              <a:t>This is an asynchronous format</a:t>
            </a:r>
          </a:p>
          <a:p>
            <a:pPr lvl="2"/>
            <a:r>
              <a:rPr/>
              <a:t>MEDB 5510-0003 (15776)</a:t>
            </a:r>
          </a:p>
          <a:p>
            <a:pPr lvl="2"/>
            <a:r>
              <a:rPr/>
              <a:t>This is a live lecture format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is this course about (Course Description)?</a:t>
            </a:r>
          </a:p>
          <a:p>
            <a:pPr lvl="2"/>
            <a:r>
              <a:rPr/>
              <a:t>Clinical research has always been critical for the discovery of new knowledge and the development ofnew medications and treatments. Now, clinical research carries an increasingly important role as itcontributes to critical issues facing our health care system. These issues include such things as theidentification of social and individual factors that influence clinical outcomes, determination</a:t>
            </a:r>
          </a:p>
          <a:p>
            <a:pPr lvl="2"/>
            <a:r>
              <a:rPr/>
              <a:t>Note: Many thanks go to Dr. Mary Gerkoich, who provided an excellent structure and format to this classthat I will be following closely.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are the knowledge, skills or perspectives (Student Learning Outcomes) that I will gain from the course?</a:t>
            </a:r>
          </a:p>
          <a:p>
            <a:pPr lvl="2"/>
            <a:r>
              <a:rPr/>
              <a:t>The course will provide students with the foundation for understanding and contributing to clinicalresearch on a variety of topics. The course will cover a range of topics that are essential components ofgood clinical research projects. It will serve as a foundation for subsequent course work for students whoare obtaining a Masterâ€™s or PhD degree and those obtaining the Graduate Certificate</a:t>
            </a:r>
          </a:p>
          <a:p>
            <a:pPr lvl="2"/>
            <a:r>
              <a:rPr/>
              <a:t>At the end of this course, students will be able to:</a:t>
            </a:r>
          </a:p>
          <a:p>
            <a:pPr lvl="2"/>
            <a:r>
              <a:rPr/>
              <a:t>Evaluate existing clinical research literature and identify issues and topics for future research.</a:t>
            </a:r>
          </a:p>
          <a:p>
            <a:pPr lvl="2"/>
            <a:r>
              <a:rPr/>
              <a:t>Develop research questions/hypotheses to address clinical research topics.</a:t>
            </a:r>
          </a:p>
          <a:p>
            <a:pPr lvl="2"/>
            <a:r>
              <a:rPr/>
              <a:t>Determine an appropriate research design to address a clinical research issue.</a:t>
            </a:r>
          </a:p>
          <a:p>
            <a:pPr lvl="2"/>
            <a:r>
              <a:rPr/>
              <a:t>Develop methods and materials to conduct clinical research.</a:t>
            </a:r>
          </a:p>
          <a:p>
            <a:pPr lvl="2"/>
            <a:r>
              <a:rPr/>
              <a:t>Understand issues related to managing data sets.</a:t>
            </a:r>
          </a:p>
          <a:p>
            <a:pPr lvl="2"/>
            <a:r>
              <a:rPr/>
              <a:t>Select appropriate analysis methods in order to test research questions/hypotheses.</a:t>
            </a:r>
          </a:p>
          <a:p>
            <a:pPr lvl="2"/>
            <a:r>
              <a:rPr/>
              <a:t>Write a proposal for a research project to address a clinical research issue.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Are there Pre-requisites/Co-requisites that are key to my success in this course?</a:t>
            </a:r>
          </a:p>
          <a:p>
            <a:pPr lvl="2"/>
            <a:r>
              <a:rPr/>
              <a:t>There are no pre-requisites or co-requisites for this course.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Will I be dropped from class if I not attend class? What happens if I do not attend class without communicating with my instructor?</a:t>
            </a:r>
          </a:p>
          <a:p>
            <a:pPr lvl="2"/>
            <a:r>
              <a:rPr/>
              <a:t>Maintaining accurate enrollment records throughout the term is a partnership between instructors and students. Instructors are responsible for verifying student attendance and participation within the first three weeks (16 week course) through the Attendance Verification Survey (administered through UMKC Connect) as well as maintain records of participation throughout the term so that the la</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do I get permission before recording class sessions?</a:t>
            </a:r>
          </a:p>
          <a:p>
            <a:pPr lvl="2"/>
            <a:r>
              <a:rPr/>
              <a:t>Instructor(s) may record class sessions for the sole purpose of sharing the recording with students who can’t attend class. Instructor(s) will take care not to disclose personally identifiable information from the student education records during the recorded lesson. Students are not permitted to record class sessions without written consent from the course instructor.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Is there Recommended Technology that I should have access to?</a:t>
            </a:r>
          </a:p>
          <a:p>
            <a:pPr lvl="2"/>
            <a:r>
              <a:rPr/>
              <a:t>You will need access to the computing resources necessary to complete this course through personal and/or University channels (e.g., computer labs). Our course will take place within the Canvas LMS and utilizing various software technologies that facilitate interaction and communication. We can make alternate arrangements should your reason for being without computer access warrant an accommo</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 am having difficulty is there Technical Support that I can contact?</a:t>
            </a:r>
          </a:p>
          <a:p>
            <a:pPr lvl="2"/>
            <a:r>
              <a:rPr/>
              <a:t>The links below will connect you with answers and information for the most common technical questions and issues students experience: </a:t>
            </a:r>
            <a:r>
              <a:rPr>
                <a:hlinkClick r:id="rId2"/>
              </a:rPr>
              <a:t>UM System Keep Learning</a:t>
            </a:r>
            <a:r>
              <a:rPr/>
              <a:t>; </a:t>
            </a:r>
            <a:r>
              <a:rPr>
                <a:hlinkClick r:id="rId3"/>
              </a:rPr>
              <a:t>UMKC Instructional Design/Technology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Who will be my instructor(s)?</a:t>
            </a:r>
          </a:p>
          <a:p>
            <a:pPr lvl="2"/>
            <a:r>
              <a:rPr/>
              <a:t>Steve Simon, PhD</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other academic policies should I review?</a:t>
            </a:r>
          </a:p>
          <a:p>
            <a:pPr lvl="2"/>
            <a:r>
              <a:rPr/>
              <a:t>Additional important information about UMKC’s policies and resources can be found </a:t>
            </a:r>
            <a:r>
              <a:rPr>
                <a:hlinkClick r:id="rId2"/>
              </a:rPr>
              <a:t>here</a:t>
            </a:r>
            <a: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Do I need to have a Mask/Face-Coverings while on campus?</a:t>
            </a:r>
          </a:p>
          <a:p>
            <a:pPr lvl="2"/>
            <a:r>
              <a:rPr/>
              <a:t>UMKC’s mask/face-coverings policy is available </a:t>
            </a:r>
            <a:r>
              <a:rPr>
                <a:hlinkClick r:id="rId2"/>
              </a:rPr>
              <a:t>here</a:t>
            </a:r>
            <a:r>
              <a:rPr/>
              <a:t>. Any student requesting an ADA accommodation for the University mask/face covering policy should contact Scott Laurent the Office of Disability Services as soon as possible by calling (816) 235-5696 or via email at </a:t>
            </a:r>
            <a:r>
              <a:rPr>
                <a:hlinkClick r:id="rId3"/>
              </a:rPr>
              <a:t>laurentr@umkc.edu</a:t>
            </a:r>
            <a: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 have a disability (including COVID-related disabilities), who can assist me with getting important accommodations on campus?</a:t>
            </a:r>
          </a:p>
          <a:p>
            <a:pPr lvl="2"/>
            <a:r>
              <a:rPr/>
              <a:t>Any student seeking COVID-related academic accommodations should contact Scott Laurent the Office of Disability Services as soon as possible by calling (816) 235-5696 or via email at </a:t>
            </a:r>
            <a:r>
              <a:rPr>
                <a:hlinkClick r:id="rId2"/>
              </a:rPr>
              <a:t>laurentr@umkc.edu</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 have questions regarding COVID-19 General Information, where do I go?</a:t>
            </a:r>
          </a:p>
          <a:p>
            <a:pPr lvl="2"/>
            <a:r>
              <a:rPr/>
              <a:t>Up to date information and FAQs regarding COVID-19 may be found on the </a:t>
            </a:r>
            <a:r>
              <a:rPr>
                <a:hlinkClick r:id="rId2"/>
              </a:rPr>
              <a:t>UMKC COVID website</a:t>
            </a:r>
            <a: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Required and Recommended Materials</a:t>
            </a:r>
          </a:p>
          <a:p>
            <a:pPr lvl="2"/>
            <a:r>
              <a:rPr/>
              <a:t>The required textbook for this class is:</a:t>
            </a:r>
          </a:p>
          <a:p>
            <a:pPr lvl="2"/>
            <a:r>
              <a:rPr/>
              <a:t>Gliner JA, Morgan GA, Leech NL. Research Methods in Applied Settings: An Integrated Approach toDesign and Analysis. 3rd ed. New York: Routledge, Taylor &amp; Francis Group; 2017.</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Course Expectations, Course Policies, Requirements and Standards for Student Coursework and Student Behavior</a:t>
            </a:r>
          </a:p>
          <a:p>
            <a:pPr lvl="2"/>
            <a:r>
              <a:rPr/>
              <a:t>You are expected to do your homework independently. You can seek help from your instructors, from colleagues, or from the Internet to review your writing, but you cannot have them write for you.</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Evaluation and Grading</a:t>
            </a:r>
          </a:p>
          <a:p>
            <a:pPr lvl="2"/>
            <a:r>
              <a:rPr/>
              <a:t>Students will be required to post messages on the Canvas discussion boards, take brief quizzes on Canvas, and submit homework assignments in PDF format on Canvas. Your work is due on the specified date. We need to keep the class on the same time schedule for a variety of reasons. If illness, family issues, work responsibilities, or other commitments prevent you from completing on time, please</a:t>
            </a:r>
          </a:p>
          <a:p>
            <a:pPr lvl="2"/>
            <a:r>
              <a:rPr/>
              <a:t>The studentâ€™s grade for the class will be based on the percentage of possible points the student hasearned (rounded up to the next percentage point). A letter grade will be assigned based on the followingscale:</a:t>
            </a:r>
          </a:p>
          <a:p>
            <a:pPr lvl="2"/>
            <a:r>
              <a:rPr/>
              <a:t>94 to 100, A</a:t>
            </a:r>
          </a:p>
          <a:p>
            <a:pPr lvl="2"/>
            <a:r>
              <a:rPr/>
              <a:t>90 to 93, A-</a:t>
            </a:r>
          </a:p>
          <a:p>
            <a:pPr lvl="2"/>
            <a:r>
              <a:rPr/>
              <a:t>86 to 89, B+</a:t>
            </a:r>
          </a:p>
          <a:p>
            <a:pPr lvl="2"/>
            <a:r>
              <a:rPr/>
              <a:t>83 to 85, B</a:t>
            </a:r>
          </a:p>
          <a:p>
            <a:pPr lvl="2"/>
            <a:r>
              <a:rPr/>
              <a:t>80 to 82, B-</a:t>
            </a:r>
          </a:p>
          <a:p>
            <a:pPr lvl="2"/>
            <a:r>
              <a:rPr/>
              <a:t>76 to 79, C+</a:t>
            </a:r>
          </a:p>
          <a:p>
            <a:pPr lvl="2"/>
            <a:r>
              <a:rPr/>
              <a:t>73 to 76, C</a:t>
            </a:r>
          </a:p>
          <a:p>
            <a:pPr lvl="2"/>
            <a:r>
              <a:rPr/>
              <a:t>70 to 73, C-</a:t>
            </a:r>
          </a:p>
          <a:p>
            <a:pPr lvl="2"/>
            <a:r>
              <a:rPr/>
              <a:t>66 to 69, D+</a:t>
            </a:r>
          </a:p>
          <a:p>
            <a:pPr lvl="2"/>
            <a:r>
              <a:rPr/>
              <a:t>63 to 65, D</a:t>
            </a:r>
          </a:p>
          <a:p>
            <a:pPr lvl="2"/>
            <a:r>
              <a:rPr/>
              <a:t>60 to 62, D-</a:t>
            </a:r>
          </a:p>
          <a:p>
            <a:pPr lvl="2"/>
            <a:r>
              <a:rPr/>
              <a:t>under 60, F</a:t>
            </a:r>
          </a:p>
          <a:p>
            <a:pPr lvl="2"/>
            <a:r>
              <a:rPr/>
              <a:t>If a student feels that he/she has been unfairly graded, information on the appeal process can be found in the </a:t>
            </a:r>
            <a:r>
              <a:rPr>
                <a:hlinkClick r:id="rId2"/>
              </a:rPr>
              <a:t>academic regulations information</a:t>
            </a:r>
            <a:r>
              <a:rPr/>
              <a:t>.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Final Exam</a:t>
            </a:r>
          </a:p>
          <a:p>
            <a:pPr lvl="2"/>
            <a:r>
              <a:rPr/>
              <a:t>This is no final exam. Your final project needs to be completed prior to the last day of classes (2021-05-07, Friday).</a:t>
            </a:r>
          </a:p>
          <a:p>
            <a:pPr lvl="0" marL="0" indent="0">
              <a:buNone/>
            </a:pPr>
            <a:r>
              <a:rPr/>
              <a:t>Assignments are still being finalized but will be available soon in the </a:t>
            </a:r>
            <a:r>
              <a:rPr>
                <a:hlinkClick r:id="rId2"/>
              </a:rPr>
              <a:t>course overview</a:t>
            </a:r>
            <a:r>
              <a:rPr/>
              <a:t> for details on individual assignments.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Module01, Overview of research, Learning objectives</a:t>
            </a:r>
          </a:p>
          <a:p>
            <a:pPr lvl="2"/>
            <a:r>
              <a:rPr/>
              <a:t>To describe the variety of research that can be conducted while doing clinical research.</a:t>
            </a:r>
          </a:p>
          <a:p>
            <a:pPr lvl="2"/>
            <a:r>
              <a:rPr/>
              <a:t>To describe what is needed in order to identify and define a research question that could be the basis for a research project.</a:t>
            </a:r>
          </a:p>
          <a:p>
            <a:pPr lvl="2"/>
            <a:r>
              <a:rPr/>
              <a:t>To learn what is expected in terms of professional ethics and ethical research with humans.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Module02, Planning and ethical conduct of research, Learning objectives</a:t>
            </a:r>
          </a:p>
          <a:p>
            <a:pPr lvl="2"/>
            <a:r>
              <a:rPr/>
              <a:t>To describe the variety of research that can be conducted while doing clinical research.</a:t>
            </a:r>
          </a:p>
          <a:p>
            <a:pPr lvl="2"/>
            <a:r>
              <a:rPr/>
              <a:t>To describe what is needed in order to identify and define a research question that could be the basis for a research project.</a:t>
            </a:r>
          </a:p>
          <a:p>
            <a:pPr lvl="2"/>
            <a:r>
              <a:rPr/>
              <a:t>To learn what is expected in terms of professional ethics and ethical research with humans.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Which UMKC Departmentis this course from?</a:t>
            </a:r>
          </a:p>
          <a:p>
            <a:pPr lvl="2"/>
            <a:r>
              <a:rPr/>
              <a:t>Department of Biomedical and Health Informatics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Module03, Writing a literature review, Learning objectives</a:t>
            </a:r>
          </a:p>
          <a:p>
            <a:pPr lvl="1">
              <a:buAutoNum type="arabicPeriod"/>
            </a:pPr>
            <a:r>
              <a:rPr/>
              <a:t>To define what a literature review is and to contrast it with an annotated bibliography and a systematic overview.</a:t>
            </a:r>
          </a:p>
          <a:p>
            <a:pPr lvl="1">
              <a:buAutoNum type="arabicPeriod"/>
            </a:pPr>
            <a:r>
              <a:rPr/>
              <a:t>To recognize the different approaches to organizing a literature review.</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Module04, Randomized trials, Learning objectives</a:t>
            </a:r>
          </a:p>
          <a:p>
            <a:pPr lvl="1">
              <a:buAutoNum type="arabicPeriod"/>
            </a:pPr>
            <a:r>
              <a:rPr/>
              <a:t>To define what a randomized study is and explain its advantages and disadvantages.</a:t>
            </a:r>
          </a:p>
          <a:p>
            <a:pPr lvl="1">
              <a:buAutoNum type="arabicPeriod"/>
            </a:pPr>
            <a:r>
              <a:rPr/>
              <a:t>To describe how blinding, concealed allocation, and intention to treat analysis can improve the persuasiveness of a randomized trial.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Module05, Quasi-experimental designs, Learning objectives</a:t>
            </a:r>
          </a:p>
          <a:p>
            <a:pPr lvl="1">
              <a:buAutoNum type="arabicPeriod"/>
            </a:pPr>
            <a:r>
              <a:rPr/>
              <a:t>To contrast the features of a quality improvement study with a research study</a:t>
            </a:r>
          </a:p>
          <a:p>
            <a:pPr lvl="1">
              <a:buAutoNum type="arabicPeriod"/>
            </a:pPr>
            <a:r>
              <a:rPr/>
              <a:t>To describe the various quasi-experimental approaches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Module06, Observational studies, Learning objectives</a:t>
            </a:r>
          </a:p>
          <a:p>
            <a:pPr lvl="1">
              <a:buAutoNum type="arabicPeriod"/>
            </a:pPr>
            <a:r>
              <a:rPr/>
              <a:t>To distinguish different types of quantitative non-experimental approaches</a:t>
            </a:r>
          </a:p>
          <a:p>
            <a:pPr lvl="1">
              <a:buAutoNum type="arabicPeriod"/>
            </a:pPr>
            <a:r>
              <a:rPr/>
              <a:t>To discuss strengths and weaknesses of qualitative research</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Module07, Review, Learning objectives</a:t>
            </a:r>
          </a:p>
          <a:p>
            <a:pPr lvl="1">
              <a:buAutoNum type="arabicPeriod"/>
            </a:pPr>
            <a:r>
              <a:rPr/>
              <a:t>To understand the format of a thesis</a:t>
            </a:r>
          </a:p>
          <a:p>
            <a:pPr lvl="1">
              <a:buAutoNum type="arabicPeriod"/>
            </a:pPr>
            <a:r>
              <a:rPr/>
              <a:t>To prepare a bibliography using a consistent standard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Module08, Sampling designs</a:t>
            </a:r>
          </a:p>
          <a:p>
            <a:pPr lvl="1">
              <a:buAutoNum type="arabicPeriod"/>
            </a:pPr>
            <a:r>
              <a:rPr/>
              <a:t>To describe different approaches to probability sampling</a:t>
            </a:r>
          </a:p>
          <a:p>
            <a:pPr lvl="1">
              <a:buAutoNum type="arabicPeriod"/>
            </a:pPr>
            <a:r>
              <a:rPr/>
              <a:t>To discuss advantages and disadvantages of non-probability samples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Module09, Validity and reliability, Learning objectives</a:t>
            </a:r>
          </a:p>
          <a:p>
            <a:pPr lvl="1">
              <a:buAutoNum type="arabicPeriod"/>
            </a:pPr>
            <a:r>
              <a:rPr/>
              <a:t>To understand when test-retest reliability and interrater reliability can be used.</a:t>
            </a:r>
          </a:p>
          <a:p>
            <a:pPr lvl="1">
              <a:buAutoNum type="arabicPeriod"/>
            </a:pPr>
            <a:r>
              <a:rPr/>
              <a:t>To describe the process by which you can establish face and content validity.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Module10, Data collection, Learning objectives</a:t>
            </a:r>
          </a:p>
          <a:p>
            <a:pPr lvl="1">
              <a:buAutoNum type="arabicPeriod"/>
            </a:pPr>
            <a:r>
              <a:rPr/>
              <a:t>To describe the resources needed to conduct focus groups or a series of interviews.</a:t>
            </a:r>
          </a:p>
          <a:p>
            <a:pPr lvl="1">
              <a:buAutoNum type="arabicPeriod"/>
            </a:pPr>
            <a:r>
              <a:rPr/>
              <a:t>To develop strategies for putting together a questionnaire.</a:t>
            </a:r>
          </a:p>
          <a:p>
            <a:pPr lvl="1">
              <a:buAutoNum type="arabicPeriod"/>
            </a:pPr>
            <a:r>
              <a:rPr/>
              <a:t>To recognize the special issues associated with secondary data sources.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Module11, Data management, Learning objectives</a:t>
            </a:r>
          </a:p>
          <a:p>
            <a:pPr lvl="1">
              <a:buAutoNum type="arabicPeriod"/>
            </a:pPr>
            <a:r>
              <a:rPr/>
              <a:t>To understand the value of a data dictionary.</a:t>
            </a:r>
          </a:p>
          <a:p>
            <a:pPr lvl="1">
              <a:buAutoNum type="arabicPeriod"/>
            </a:pPr>
            <a:r>
              <a:rPr/>
              <a:t>To identify how best to store dates and missing value codes.</a:t>
            </a:r>
          </a:p>
          <a:p>
            <a:pPr lvl="1">
              <a:buAutoNum type="arabicPeriod"/>
            </a:pPr>
            <a:r>
              <a:rPr/>
              <a:t>To describe the strengths and weaknesses of storing data in a spreadsheet.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Module12, Hypothesis testing, Learning objectives</a:t>
            </a:r>
          </a:p>
          <a:p>
            <a:pPr lvl="1">
              <a:buAutoNum type="arabicPeriod"/>
            </a:pPr>
            <a:r>
              <a:rPr/>
              <a:t>To discuss the goal of data analysis and interpretation in research projects</a:t>
            </a:r>
          </a:p>
          <a:p>
            <a:pPr lvl="1">
              <a:buAutoNum type="arabicPeriod"/>
            </a:pPr>
            <a:r>
              <a:rPr/>
              <a:t>To discuss statistical power and how to determine it</a:t>
            </a:r>
          </a:p>
          <a:p>
            <a:pPr lvl="1">
              <a:buAutoNum type="arabicPeriod"/>
            </a:pPr>
            <a:r>
              <a:rPr/>
              <a:t>To describe what is needed in order to determine sample size for a research project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do my instructors prefer to be contacted outside of class?</a:t>
            </a:r>
          </a:p>
          <a:p>
            <a:pPr lvl="2"/>
            <a:r>
              <a:rPr/>
              <a:t>Steve Simon, 816-235-6617, </a:t>
            </a:r>
            <a:r>
              <a:rPr>
                <a:hlinkClick r:id="rId2"/>
              </a:rPr>
              <a:t>simons@umkc.edu</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Module13, Statistical models and writing a methods section, Learning objectives</a:t>
            </a:r>
          </a:p>
          <a:p>
            <a:pPr lvl="1">
              <a:buAutoNum type="arabicPeriod"/>
            </a:pPr>
            <a:r>
              <a:rPr/>
              <a:t>To demonstrate knowledge of data analysis basic concepts</a:t>
            </a:r>
          </a:p>
          <a:p>
            <a:pPr lvl="1">
              <a:buAutoNum type="arabicPeriod"/>
            </a:pPr>
            <a:r>
              <a:rPr/>
              <a:t>To describe analysis methods appropriate for exploratory, descriptive, explanatory, and quasi-experimental designs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Key Dates for Spring semester, 2021 (16-week session only)</a:t>
            </a:r>
          </a:p>
          <a:p>
            <a:pPr lvl="2"/>
            <a:r>
              <a:rPr/>
              <a:t>Please verify these dates on the </a:t>
            </a:r>
            <a:r>
              <a:rPr>
                <a:hlinkClick r:id="rId2"/>
              </a:rPr>
              <a:t>UMKC academic calendar</a:t>
            </a:r>
            <a:r>
              <a:rPr/>
              <a:t>. If you notice a discrepancy, let me know. The UMKC academic calendar always takes precedence.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2021-01-19 (Tuesday)</a:t>
            </a:r>
          </a:p>
          <a:p>
            <a:pPr lvl="2"/>
            <a:r>
              <a:rPr/>
              <a:t>Coursework begins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2021-01-25 (Monday)</a:t>
            </a:r>
          </a:p>
          <a:p>
            <a:pPr lvl="2"/>
            <a:r>
              <a:rPr/>
              <a:t>Last day to add without an instructor signature</a:t>
            </a:r>
          </a:p>
          <a:p>
            <a:pPr lvl="2"/>
            <a:r>
              <a:rPr/>
              <a:t>Last day for 100% refund</a:t>
            </a:r>
          </a:p>
          <a:p>
            <a:pPr lvl="2"/>
            <a:r>
              <a:rPr/>
              <a:t>Last day to register without paying a late registration fee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2021-02-15 (Monday)</a:t>
            </a:r>
          </a:p>
          <a:p>
            <a:pPr lvl="2"/>
            <a:r>
              <a:rPr/>
              <a:t>Last day for 50% refund</a:t>
            </a:r>
          </a:p>
          <a:p>
            <a:pPr lvl="2"/>
            <a:r>
              <a:rPr/>
              <a:t>Last day to drop a class and not have it appear on your transcript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2021-03-12 (Friday)</a:t>
            </a:r>
          </a:p>
          <a:p>
            <a:pPr lvl="2"/>
            <a:r>
              <a:rPr/>
              <a:t>Last day for 25% refund</a:t>
            </a:r>
          </a:p>
          <a:p>
            <a:pPr lvl="2"/>
            <a:r>
              <a:rPr/>
              <a:t>Last day to withdraw with a W (graduate/professional)</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2021-30-29 (Monday)</a:t>
            </a:r>
          </a:p>
          <a:p>
            <a:pPr lvl="2"/>
            <a:r>
              <a:rPr/>
              <a:t>First day of Spring Break (no classes)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2021-04-02 (Friday)</a:t>
            </a:r>
          </a:p>
          <a:p>
            <a:pPr lvl="2"/>
            <a:r>
              <a:rPr/>
              <a:t>Last day of Spring Break (no classes)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2021-04-16 (Friday)</a:t>
            </a:r>
          </a:p>
          <a:p>
            <a:pPr lvl="2"/>
            <a:r>
              <a:rPr/>
              <a:t>Last day to withdraw with a â€œWâ€ (undergraduate)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2021-05-07 (Friday)</a:t>
            </a:r>
          </a:p>
          <a:p>
            <a:pPr lvl="2"/>
            <a:r>
              <a:rPr/>
              <a:t>Last day to withdraw with a â€œWâ€ (graduate/professional)</a:t>
            </a:r>
          </a:p>
          <a:p>
            <a:pPr lvl="2"/>
            <a:r>
              <a:rPr/>
              <a:t>Last day of classes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Preferred Contact Method</a:t>
            </a:r>
          </a:p>
          <a:p>
            <a:pPr lvl="2"/>
            <a:r>
              <a:rPr/>
              <a:t>Email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quickly can I anticipate hearing back from one of my instructors if I ask send an email or post a question?</a:t>
            </a:r>
          </a:p>
          <a:p>
            <a:pPr lvl="2"/>
            <a:r>
              <a:rPr/>
              <a:t>Most emails and phone calls will be returned within 24 hours. Email enquiries sent outside the regular work week may take longer for a response.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I’d like to drop-in to talk with my instructors about questions, applications of what we’ve discussed in class, or their research, when can I do that?</a:t>
            </a:r>
          </a:p>
          <a:p>
            <a:pPr lvl="2"/>
            <a:r>
              <a:rPr/>
              <a:t>Office hours are by appointment only, and will be conducted using the Zoom video conference system.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Where are my instructors’ links for us to meet outside of class?</a:t>
            </a:r>
          </a:p>
          <a:p>
            <a:pPr lvl="2"/>
            <a:r>
              <a:rPr/>
              <a:t>Zoom links will be sent by email once an appointment has been scheduled.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Catalog Course ID</a:t>
            </a:r>
          </a:p>
          <a:p>
            <a:pPr lvl="2"/>
            <a:r>
              <a:rPr/>
              <a:t>MEDB 5510-0002 (14190)</a:t>
            </a:r>
          </a:p>
          <a:p>
            <a:pPr lvl="2"/>
            <a:r>
              <a:rPr/>
              <a:t>MEDB 5510-0003 (15776)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00 - Course overview</dc:title>
  <dc:creator>Steve Simon</dc:creator>
  <cp:keywords/>
  <dcterms:created xsi:type="dcterms:W3CDTF">2021-01-21T20:23:43Z</dcterms:created>
  <dcterms:modified xsi:type="dcterms:W3CDTF">2021-01-21T20:23:43Z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