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management: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longitudinal/repeated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issues.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suffered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future.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mountain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suffering.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properly,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underlying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left.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Excel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20th</a:t>
            </a:r>
            <a:r>
              <a:rPr/>
              <a:t> </a:t>
            </a:r>
            <a:r>
              <a:rPr/>
              <a:t>century,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non-existent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(January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1900).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considering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31,</a:t>
            </a:r>
            <a:r>
              <a:rPr/>
              <a:t> </a:t>
            </a:r>
            <a:r>
              <a:rPr/>
              <a:t>1899.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geniuses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compatible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Lotus</a:t>
            </a:r>
            <a:r>
              <a:rPr/>
              <a:t> </a:t>
            </a:r>
            <a:r>
              <a:rPr/>
              <a:t>1-2-3.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1904-01-01.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maintain</a:t>
            </a:r>
            <a:r>
              <a:rPr/>
              <a:t> </a:t>
            </a:r>
            <a:r>
              <a:rPr/>
              <a:t>compatibility,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programs,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1904.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inclusion/exclusion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strange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Julian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ancient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impressive.</a:t>
            </a:r>
            <a:r>
              <a:rPr/>
              <a:t> </a:t>
            </a:r>
            <a:r>
              <a:rPr/>
              <a:t>Astonomers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365.25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orbit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invented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Unfortunately,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earth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365.24219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128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becoming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Easter,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holiday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falling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season.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astronomers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3/400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close,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shorten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they’d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sync.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century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1700,</a:t>
            </a:r>
            <a:r>
              <a:rPr/>
              <a:t> </a:t>
            </a:r>
            <a:r>
              <a:rPr/>
              <a:t>1800,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1900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years,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(3/400)</a:t>
            </a:r>
            <a:r>
              <a:rPr/>
              <a:t> </a:t>
            </a:r>
            <a:r>
              <a:rPr/>
              <a:t>0.0075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0.00781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leap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4000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8000.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events.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fifteen</a:t>
            </a:r>
            <a:r>
              <a:rPr/>
              <a:t> </a:t>
            </a:r>
            <a:r>
              <a:rPr/>
              <a:t>centuries,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15,</a:t>
            </a:r>
            <a:r>
              <a:rPr/>
              <a:t> </a:t>
            </a:r>
            <a:r>
              <a:rPr/>
              <a:t>1582,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Easter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mid-Spring,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belonged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generations.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transition,</a:t>
            </a:r>
            <a:r>
              <a:rPr/>
              <a:t> </a:t>
            </a:r>
            <a:r>
              <a:rPr/>
              <a:t>thanks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Asmdemon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CC</a:t>
            </a:r>
            <a:r>
              <a:rPr/>
              <a:t> </a:t>
            </a:r>
            <a:r>
              <a:rPr/>
              <a:t>BY-SA</a:t>
            </a:r>
            <a:r>
              <a:rPr/>
              <a:t> </a:t>
            </a:r>
            <a:r>
              <a:rPr/>
              <a:t>4.0,</a:t>
            </a:r>
            <a:r>
              <a:rPr/>
              <a:t> </a:t>
            </a:r>
            <a:r>
              <a:rPr/>
              <a:t>https://commons.wikimedia.org/w/index.php?curid=35391210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Gregory</a:t>
            </a:r>
            <a:r>
              <a:rPr/>
              <a:t> </a:t>
            </a:r>
            <a:r>
              <a:rPr/>
              <a:t>XIII,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Wikipedia.</a:t>
            </a:r>
            <a:r>
              <a:rPr/>
              <a:t> </a:t>
            </a:r>
            <a:r>
              <a:rPr/>
              <a:t>He’s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Gergorian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worth,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calendar.</a:t>
            </a:r>
            <a:r>
              <a:rPr/>
              <a:t> </a:t>
            </a:r>
            <a:r>
              <a:rPr/>
              <a:t>England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colonies)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1752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eleven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dictated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Pope.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Orthodox</a:t>
            </a:r>
            <a:r>
              <a:rPr/>
              <a:t> </a:t>
            </a:r>
            <a:r>
              <a:rPr/>
              <a:t>Church</a:t>
            </a:r>
            <a:r>
              <a:rPr/>
              <a:t> </a:t>
            </a:r>
            <a:r>
              <a:rPr/>
              <a:t>predominated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slower.</a:t>
            </a:r>
            <a:r>
              <a:rPr/>
              <a:t> </a:t>
            </a:r>
            <a:r>
              <a:rPr/>
              <a:t>Russia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Communists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1918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Greece</a:t>
            </a:r>
            <a:r>
              <a:rPr/>
              <a:t> </a:t>
            </a:r>
            <a:r>
              <a:rPr/>
              <a:t>waited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1923.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14,</a:t>
            </a:r>
            <a:r>
              <a:rPr/>
              <a:t> </a:t>
            </a:r>
            <a:r>
              <a:rPr/>
              <a:t>1582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rounding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elapsed</a:t>
            </a:r>
            <a:r>
              <a:rPr/>
              <a:t> </a:t>
            </a:r>
            <a:r>
              <a:rPr/>
              <a:t>seconds,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exchange,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billion,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calculating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86,400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small?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breath,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typing,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concern,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raises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(Mixed</a:t>
            </a:r>
            <a:r>
              <a:rPr/>
              <a:t> </a:t>
            </a:r>
            <a:r>
              <a:rPr/>
              <a:t>case)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treated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recommends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(M,</a:t>
            </a:r>
            <a:r>
              <a:rPr/>
              <a:t> </a:t>
            </a:r>
            <a:r>
              <a:rPr/>
              <a:t>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Female,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Unknown.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convenient</a:t>
            </a:r>
            <a:r>
              <a:rPr/>
              <a:t> </a:t>
            </a:r>
            <a:r>
              <a:rPr/>
              <a:t>plotting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Caucasian?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RaceID,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twice.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bucks.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screw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nitpick.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Asian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others: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Black,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Causasian,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Hispanic,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(Why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C?).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slowly,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tedium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mistakes.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recode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mess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clever,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k-x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k+1-x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f(x)=1-x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f(x)=5-x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legal,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f(x)=4-x.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undo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mistakes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roses,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things: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bcd.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cd.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b?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putting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abc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blank.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unneeded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column.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“</a:t>
            </a:r>
            <a:r>
              <a:rPr/>
              <a:t>c,</a:t>
            </a:r>
            <a:r>
              <a:rPr/>
              <a:t>”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column.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meta-data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describes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invaluable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groups.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tabulate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situations.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circles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3.5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response?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defensible,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action.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Update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necessary.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meta-data.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raindrops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roses.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here?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q1.c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bright</a:t>
            </a:r>
            <a:r>
              <a:rPr/>
              <a:t> </a:t>
            </a:r>
            <a:r>
              <a:rPr/>
              <a:t>copper</a:t>
            </a:r>
            <a:r>
              <a:rPr/>
              <a:t> </a:t>
            </a:r>
            <a:r>
              <a:rPr/>
              <a:t>kettles.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warm</a:t>
            </a:r>
            <a:r>
              <a:rPr/>
              <a:t> </a:t>
            </a:r>
            <a:r>
              <a:rPr/>
              <a:t>woolen</a:t>
            </a:r>
            <a:r>
              <a:rPr/>
              <a:t> </a:t>
            </a:r>
            <a:r>
              <a:rPr/>
              <a:t>mittens,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kittens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q1.b.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here–no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periods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trickier.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plots,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formats,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foot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softer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foam.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conditions: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closed,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open,</a:t>
            </a:r>
            <a:r>
              <a:rPr/>
              <a:t> </a:t>
            </a:r>
            <a:r>
              <a:rPr/>
              <a:t>hardest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colses,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dome.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twice,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holds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observer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480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NO1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NC1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NC2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surface,</a:t>
            </a:r>
            <a:r>
              <a:rPr/>
              <a:t> </a:t>
            </a:r>
            <a:r>
              <a:rPr/>
              <a:t>closed</a:t>
            </a:r>
            <a:r>
              <a:rPr/>
              <a:t> </a:t>
            </a:r>
            <a:r>
              <a:rPr/>
              <a:t>eyes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FD1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FD2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foam</a:t>
            </a:r>
            <a:r>
              <a:rPr/>
              <a:t> </a:t>
            </a:r>
            <a:r>
              <a:rPr/>
              <a:t>surface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domed</a:t>
            </a:r>
            <a:r>
              <a:rPr/>
              <a:t> </a:t>
            </a:r>
            <a:r>
              <a:rPr/>
              <a:t>vision.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(37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rows).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anywhere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margin.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male,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subject’s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invitation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disadvantages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Left/right</a:t>
            </a:r>
            <a:r>
              <a:rPr/>
              <a:t> </a:t>
            </a:r>
            <a:r>
              <a:rPr/>
              <a:t>scrolling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painful,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up/down</a:t>
            </a:r>
            <a:r>
              <a:rPr/>
              <a:t> </a:t>
            </a:r>
            <a:r>
              <a:rPr/>
              <a:t>scrolling.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visit.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255.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255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exhausted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visit.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repetition.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identifier.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merge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length.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applicable.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permissible/impermissible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footnote.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are.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understandable,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abbreviation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bmi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independently,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0.05*0.02=0.001.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Rewrite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undetected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sub-optimal.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spreadsheet,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Spreadsheets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muddle.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holes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cell.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division,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120/80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1.5.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diastolic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44M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forty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troublesome.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strict</a:t>
            </a:r>
            <a:r>
              <a:rPr/>
              <a:t> </a:t>
            </a:r>
            <a:r>
              <a:rPr/>
              <a:t>requirement,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possibile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headings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subheadings.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worksheet.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fancy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merged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spreadsheet.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contradicts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book’s</a:t>
            </a:r>
            <a:r>
              <a:rPr/>
              <a:t> </a:t>
            </a:r>
            <a:r>
              <a:rPr/>
              <a:t>advice,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irregular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grid,</a:t>
            </a:r>
            <a:r>
              <a:rPr/>
              <a:t> </a:t>
            </a:r>
            <a:r>
              <a:rPr/>
              <a:t>re-organize.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controls,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26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24</a:t>
            </a:r>
            <a:r>
              <a:rPr/>
              <a:t> </a:t>
            </a:r>
            <a:r>
              <a:rPr/>
              <a:t>twos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made.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organize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groupings: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subgroups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groups: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Adherence,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Behaviors,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Managing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Kear</a:t>
            </a:r>
            <a:r>
              <a:rPr/>
              <a:t> </a:t>
            </a:r>
            <a:r>
              <a:rPr/>
              <a:t>HTN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Tool,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Breakfast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Motivators,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subgrous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Health-Smart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Inventory.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groupings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subgroupings</a:t>
            </a:r>
            <a:r>
              <a:rPr/>
              <a:t> </a:t>
            </a:r>
            <a:r>
              <a:rPr/>
              <a:t>belong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forgot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“</a:t>
            </a:r>
            <a:r>
              <a:rPr/>
              <a:t>Any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”</a:t>
            </a:r>
            <a:r>
              <a:rPr/>
              <a:t>ideal</a:t>
            </a:r>
            <a:r>
              <a:rPr/>
              <a:t> </a:t>
            </a:r>
            <a:r>
              <a:rPr/>
              <a:t>response”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spectrum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e.g. most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MBHBI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“</a:t>
            </a:r>
            <a:r>
              <a:rPr/>
              <a:t>ideally</a:t>
            </a:r>
            <a:r>
              <a:rPr/>
              <a:t>”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1.”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participate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pressure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dizziness,</a:t>
            </a:r>
            <a:r>
              <a:rPr/>
              <a:t> </a:t>
            </a:r>
            <a:r>
              <a:rPr/>
              <a:t>unsteadiness,</a:t>
            </a:r>
            <a:r>
              <a:rPr/>
              <a:t> </a:t>
            </a:r>
            <a:r>
              <a:rPr/>
              <a:t>weakness,</a:t>
            </a:r>
            <a:r>
              <a:rPr/>
              <a:t> </a:t>
            </a:r>
            <a:r>
              <a:rPr/>
              <a:t>decreased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fatigue))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yellow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sixth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readability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annoyance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cells.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trouble,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MedAdherence1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HealthBehaviors1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SideEffects1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subgroup,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aggregate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(after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scaling)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pasted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restructured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needing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software.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thee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OzDASL,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Australian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Australians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Year</a:t>
            </a:r>
            <a:r>
              <a:rPr/>
              <a:t> </a:t>
            </a:r>
            <a:r>
              <a:rPr/>
              <a:t>(1990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1995),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Indigenous</a:t>
            </a:r>
            <a:r>
              <a:rPr/>
              <a:t> </a:t>
            </a:r>
            <a:r>
              <a:rPr/>
              <a:t>(yes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no),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Prisoners,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custody,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Deaths,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Population,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adult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(15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older)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.csv</a:t>
            </a:r>
            <a:r>
              <a:rPr/>
              <a:t> </a:t>
            </a:r>
            <a:r>
              <a:rPr/>
              <a:t>extension.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space,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surround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Indigenous,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prisoners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thankfully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millions,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stops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begins.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(former</a:t>
            </a:r>
            <a:r>
              <a:rPr/>
              <a:t> </a:t>
            </a:r>
            <a:r>
              <a:rPr/>
              <a:t>smoker,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plasma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carotene),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Writer’s</a:t>
            </a:r>
            <a:r>
              <a:rPr/>
              <a:t> </a:t>
            </a:r>
            <a:r>
              <a:rPr/>
              <a:t>Exchange.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website,</a:t>
            </a:r>
            <a:r>
              <a:rPr/>
              <a:t> </a:t>
            </a:r>
            <a:r>
              <a:rPr/>
              <a:t>www.writersexchange.com.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seemed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noticed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easily,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work-arounds,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dashes,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(dollar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sign,</a:t>
            </a:r>
            <a:r>
              <a:rPr/>
              <a:t> </a:t>
            </a:r>
            <a:r>
              <a:rPr/>
              <a:t>asterisk)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no-no.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stifle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creativity,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reserve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purposes,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confuse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SQL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Java,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everywhere</a:t>
            </a:r>
            <a:r>
              <a:rPr/>
              <a:t> </a:t>
            </a:r>
            <a:r>
              <a:rPr/>
              <a:t>else.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underscore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anywhere.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CamelCase.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descenders,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zone,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accurately.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e.e.</a:t>
            </a:r>
            <a:r>
              <a:rPr/>
              <a:t> </a:t>
            </a:r>
            <a:r>
              <a:rPr/>
              <a:t>cummings,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capitalized.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Usually,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25,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hexadecimal.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processors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/t</a:t>
            </a:r>
            <a:r>
              <a:rPr/>
              <a:t> </a:t>
            </a:r>
            <a:r>
              <a:rPr/>
              <a:t>(forward</a:t>
            </a:r>
            <a:r>
              <a:rPr/>
              <a:t> </a:t>
            </a:r>
            <a:r>
              <a:rPr/>
              <a:t>slash</a:t>
            </a:r>
            <a:r>
              <a:rPr/>
              <a:t> </a:t>
            </a:r>
            <a:r>
              <a:rPr/>
              <a:t>t).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inserting.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irregularities.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none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terminology.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rectangular</a:t>
            </a:r>
            <a:r>
              <a:rPr/>
              <a:t> </a:t>
            </a:r>
            <a:r>
              <a:rPr/>
              <a:t>grid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pacakges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identifier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record.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foreign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Earlier,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powerful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categories: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Asian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Black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African</a:t>
            </a:r>
            <a:r>
              <a:rPr/>
              <a:t> </a:t>
            </a:r>
            <a:r>
              <a:rPr/>
              <a:t>American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Native</a:t>
            </a:r>
            <a:r>
              <a:rPr/>
              <a:t> </a:t>
            </a:r>
            <a:r>
              <a:rPr/>
              <a:t>Hawaiian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Pacific</a:t>
            </a:r>
            <a:r>
              <a:rPr/>
              <a:t> </a:t>
            </a:r>
            <a:r>
              <a:rPr/>
              <a:t>Islander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White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Indian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Alaska</a:t>
            </a:r>
            <a:r>
              <a:rPr/>
              <a:t> </a:t>
            </a:r>
            <a:r>
              <a:rPr/>
              <a:t>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join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subject.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PHP,</a:t>
            </a:r>
            <a:r>
              <a:rPr/>
              <a:t> </a:t>
            </a:r>
            <a:r>
              <a:rPr/>
              <a:t>JavaScript,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MySQL.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attractive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form,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manage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seamlessly.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REDCap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questionnaire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security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guard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release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crazy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REDCap.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sadly,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exception.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punctuation,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expansive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labels: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grams,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qualifiers,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orally,</a:t>
            </a:r>
            <a:r>
              <a:rPr/>
              <a:t> </a:t>
            </a:r>
            <a:r>
              <a:rPr/>
              <a:t>rectally,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axilla,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questionnaire.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spouse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unmarried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serum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anything.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slippery.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volume.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absolutely</a:t>
            </a:r>
            <a:r>
              <a:rPr/>
              <a:t> </a:t>
            </a:r>
            <a:r>
              <a:rPr/>
              <a:t>cann</a:t>
            </a:r>
            <a:r>
              <a:rPr/>
              <a:t> </a:t>
            </a:r>
            <a:r>
              <a:rPr/>
              <a:t>ont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solution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whay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larger.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legitimate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kilograms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elephant.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Einstein.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-1</a:t>
            </a:r>
            <a:r>
              <a:rPr/>
              <a:t> </a:t>
            </a:r>
            <a:r>
              <a:rPr/>
              <a:t>kilogram,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float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ceiling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delivered.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missing,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reason,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997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tube,</a:t>
            </a:r>
            <a:r>
              <a:rPr/>
              <a:t> </a:t>
            </a:r>
            <a:r>
              <a:rPr/>
              <a:t>998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insufficient</a:t>
            </a:r>
            <a:r>
              <a:rPr/>
              <a:t> </a:t>
            </a:r>
            <a:r>
              <a:rPr/>
              <a:t>volume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999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expects.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humorous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printer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9,999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99</a:t>
            </a:r>
            <a:r>
              <a:rPr/>
              <a:t> </a:t>
            </a:r>
            <a:r>
              <a:rPr/>
              <a:t>cents,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printer.</a:t>
            </a:r>
            <a:r>
              <a:rPr/>
              <a:t> </a:t>
            </a:r>
            <a:r>
              <a:rPr/>
              <a:t>Clearly,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nines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savings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bought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printer,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$9,700</a:t>
            </a:r>
            <a:r>
              <a:rPr/>
              <a:t> </a:t>
            </a:r>
            <a:r>
              <a:rPr/>
              <a:t>dollars.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series.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bizarre,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Roman</a:t>
            </a:r>
            <a:r>
              <a:rPr/>
              <a:t> </a:t>
            </a:r>
            <a:r>
              <a:rPr/>
              <a:t>numeral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versions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recommends,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heartily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recommendation,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January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September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09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dash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01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ISO</a:t>
            </a:r>
            <a:r>
              <a:rPr/>
              <a:t> </a:t>
            </a:r>
            <a:r>
              <a:rPr/>
              <a:t>8601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converted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Nobody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standard.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dates.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slashes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dashes.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America,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Europe,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ruin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10/12/2019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ambiguous.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October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10?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spelled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abbreviation.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order,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April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alphabetically.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internationally,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nitpicking.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nitpick.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Sometimes,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kids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101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bust,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profit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11:59pm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December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ATM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transaction.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Monday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alarm</a:t>
            </a:r>
            <a:r>
              <a:rPr/>
              <a:t> </a:t>
            </a:r>
            <a:r>
              <a:rPr/>
              <a:t>clock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compliant.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materialize.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saved</a:t>
            </a:r>
            <a:r>
              <a:rPr/>
              <a:t> </a:t>
            </a:r>
            <a:r>
              <a:rPr/>
              <a:t>ourselves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meltdown.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Y2K</a:t>
            </a:r>
            <a:r>
              <a:rPr/>
              <a:t> </a:t>
            </a:r>
            <a:r>
              <a:rPr/>
              <a:t>crisis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Never,</a:t>
            </a:r>
            <a:r>
              <a:rPr/>
              <a:t> </a:t>
            </a:r>
            <a:r>
              <a:rPr/>
              <a:t>never,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2000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digit</a:t>
            </a:r>
            <a:r>
              <a:rPr/>
              <a:t> </a:t>
            </a:r>
            <a:r>
              <a:rPr/>
              <a:t>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gif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0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3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9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0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1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22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23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Relationship Id="rId3" Type="http://schemas.openxmlformats.org/officeDocument/2006/relationships/image" Target="../media/image24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5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variable names</a:t>
            </a:r>
          </a:p>
          <a:p>
            <a:pPr lvl="2"/>
            <a:r>
              <a:rPr/>
              <a:t>Variable labels</a:t>
            </a:r>
          </a:p>
          <a:p>
            <a:pPr lvl="2"/>
            <a:r>
              <a:rPr/>
              <a:t>Missing value codes</a:t>
            </a:r>
          </a:p>
          <a:p>
            <a:pPr lvl="1"/>
            <a:r>
              <a:rPr/>
              <a:t>What’s coming up</a:t>
            </a:r>
          </a:p>
          <a:p>
            <a:pPr lvl="2"/>
            <a:r>
              <a:rPr/>
              <a:t>Date formats</a:t>
            </a:r>
          </a:p>
          <a:p>
            <a:pPr lvl="2"/>
            <a:r>
              <a:rPr/>
              <a:t>Categorical values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</a:t>
            </a:r>
            <a:r>
              <a:rPr/>
              <a:t> </a:t>
            </a:r>
            <a:r>
              <a:rPr/>
              <a:t>formats</a:t>
            </a:r>
          </a:p>
        </p:txBody>
      </p:sp>
      <p:pic>
        <p:nvPicPr>
          <p:cNvPr descr="../images/11/iso_86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3441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Internal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Excel - number of days since 1899-12-31 (1900-01-00)</a:t>
            </a:r>
          </a:p>
          <a:p>
            <a:pPr lvl="1"/>
            <a:r>
              <a:rPr/>
              <a:t>R - number of days since January 1, 1970</a:t>
            </a:r>
          </a:p>
          <a:p>
            <a:pPr lvl="1"/>
            <a:r>
              <a:rPr/>
              <a:t>SAS - number of days since January 1, 1960</a:t>
            </a:r>
          </a:p>
          <a:p>
            <a:pPr lvl="1"/>
            <a:r>
              <a:rPr/>
              <a:t>SPSS - number of seconds since October 14, 1582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Julian_to_Gregorian_Date_Chan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760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Transition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Gregorian</a:t>
            </a:r>
            <a:r>
              <a:rPr/>
              <a:t> </a:t>
            </a:r>
            <a:r>
              <a:rPr/>
              <a:t>calendar</a:t>
            </a:r>
          </a:p>
        </p:txBody>
      </p:sp>
      <p:pic>
        <p:nvPicPr>
          <p:cNvPr descr="../images/11/Pope_Gregory_XIII_portrai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2857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Pope</a:t>
            </a:r>
            <a:r>
              <a:rPr/>
              <a:t> </a:t>
            </a:r>
            <a:r>
              <a:rPr/>
              <a:t>Gergory</a:t>
            </a:r>
            <a:r>
              <a:rPr/>
              <a:t> </a:t>
            </a:r>
            <a:r>
              <a:rPr/>
              <a:t>XIII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Definition: small number of possible values</a:t>
            </a:r>
          </a:p>
          <a:p>
            <a:pPr lvl="1"/>
            <a:r>
              <a:rPr/>
              <a:t>Beware of ambiguities</a:t>
            </a:r>
          </a:p>
          <a:p>
            <a:pPr lvl="2"/>
            <a:r>
              <a:rPr/>
              <a:t>YES, yes, and Yes are three distinct levels.</a:t>
            </a:r>
          </a:p>
          <a:p>
            <a:pPr lvl="1"/>
            <a:r>
              <a:rPr/>
              <a:t>Use number codes</a:t>
            </a:r>
          </a:p>
          <a:p>
            <a:pPr lvl="2"/>
            <a:r>
              <a:rPr/>
              <a:t>0, 1, 9 for binary variables</a:t>
            </a:r>
          </a:p>
          <a:p>
            <a:pPr lvl="1"/>
            <a:r>
              <a:rPr/>
              <a:t>Single letter codes</a:t>
            </a:r>
          </a:p>
          <a:p>
            <a:pPr lvl="2"/>
            <a:r>
              <a:rPr/>
              <a:t>M, F, and U for gender</a:t>
            </a:r>
          </a:p>
          <a:p>
            <a:pPr lvl="2"/>
            <a:r>
              <a:rPr/>
              <a:t>Potentially ambiguous</a:t>
            </a:r>
          </a:p>
          <a:p>
            <a:pPr lvl="2"/>
            <a:r>
              <a:rPr/>
              <a:t>Consistent case is important.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coding</a:t>
            </a:r>
          </a:p>
        </p:txBody>
      </p:sp>
      <p:pic>
        <p:nvPicPr>
          <p:cNvPr descr="../images/11/AmbiguousData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3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SPSS</a:t>
            </a:r>
            <a:r>
              <a:rPr/>
              <a:t> </a:t>
            </a:r>
            <a:r>
              <a:rPr/>
              <a:t>frequencies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RaceID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Context specific</a:t>
            </a:r>
          </a:p>
          <a:p>
            <a:pPr lvl="1"/>
            <a:r>
              <a:rPr/>
              <a:t>Sequence of IF THEN ELSE statements</a:t>
            </a:r>
          </a:p>
          <a:p>
            <a:pPr lvl="2"/>
            <a:r>
              <a:rPr/>
              <a:t>if (is.na(x)) then y=NA</a:t>
            </a:r>
          </a:p>
          <a:p>
            <a:pPr lvl="2"/>
            <a:r>
              <a:rPr/>
              <a:t>else if (x=1) then y=4</a:t>
            </a:r>
          </a:p>
          <a:p>
            <a:pPr lvl="2"/>
            <a:r>
              <a:rPr/>
              <a:t>else if (x=2) then y=3</a:t>
            </a:r>
          </a:p>
          <a:p>
            <a:pPr lvl="2"/>
            <a:r>
              <a:rPr/>
              <a:t>else if (x=3) then y=2</a:t>
            </a:r>
          </a:p>
          <a:p>
            <a:pPr lvl="2"/>
            <a:r>
              <a:rPr/>
              <a:t>else if (x=4) then y=1</a:t>
            </a:r>
          </a:p>
          <a:p>
            <a:pPr lvl="2"/>
            <a:r>
              <a:rPr/>
              <a:t>else y=9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Reverse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Functional transformations</a:t>
            </a:r>
          </a:p>
          <a:p>
            <a:pPr lvl="2"/>
            <a:r>
              <a:rPr/>
              <a:t>0,1 to 1,0 is f(x)=1-x</a:t>
            </a:r>
          </a:p>
          <a:p>
            <a:pPr lvl="2"/>
            <a:r>
              <a:rPr/>
              <a:t>1,2,3,4 to 4,3,2,1 is f(x)=5-x</a:t>
            </a:r>
          </a:p>
          <a:p>
            <a:pPr lvl="2"/>
            <a:r>
              <a:rPr/>
              <a:t>0,1,2,3,4 to 4,3,2,1,0 is f(x)=4-x</a:t>
            </a:r>
          </a:p>
          <a:p>
            <a:pPr lvl="1"/>
            <a:r>
              <a:rPr/>
              <a:t>Always check your results</a:t>
            </a:r>
          </a:p>
          <a:p>
            <a:pPr lvl="1"/>
            <a:r>
              <a:rPr/>
              <a:t>Watch out for missing value codes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Dates</a:t>
            </a:r>
          </a:p>
          <a:p>
            <a:pPr lvl="2"/>
            <a:r>
              <a:rPr/>
              <a:t>Value labels</a:t>
            </a:r>
          </a:p>
          <a:p>
            <a:pPr lvl="2"/>
            <a:r>
              <a:rPr/>
              <a:t>Reverse coding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Multiple response</a:t>
            </a:r>
          </a:p>
          <a:p>
            <a:pPr lvl="2"/>
            <a:r>
              <a:rPr/>
              <a:t>Longitudinal/repeated measures data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multiple_response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Questionnaire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  <p:pic>
        <p:nvPicPr>
          <p:cNvPr descr="../images/11/multiple_response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columns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</a:p>
        </p:txBody>
      </p:sp>
      <p:pic>
        <p:nvPicPr>
          <p:cNvPr descr="../images/11/multiple_response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Multiple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indicators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Longitunal</a:t>
            </a:r>
          </a:p>
          <a:p>
            <a:pPr lvl="2"/>
            <a:r>
              <a:rPr/>
              <a:t>Multiple time points per patient</a:t>
            </a:r>
          </a:p>
          <a:p>
            <a:pPr lvl="1"/>
            <a:r>
              <a:rPr/>
              <a:t>Repeated measurements</a:t>
            </a:r>
          </a:p>
          <a:p>
            <a:pPr lvl="2"/>
            <a:r>
              <a:rPr/>
              <a:t>Measuring patient repeatedly under different conditions</a:t>
            </a:r>
          </a:p>
          <a:p>
            <a:pPr lvl="1"/>
            <a:r>
              <a:rPr/>
              <a:t>Tall and thin format</a:t>
            </a:r>
          </a:p>
          <a:p>
            <a:pPr lvl="2"/>
            <a:r>
              <a:rPr/>
              <a:t>One line per visit/measurement</a:t>
            </a:r>
          </a:p>
          <a:p>
            <a:pPr lvl="1"/>
            <a:r>
              <a:rPr/>
              <a:t>Short and fat format</a:t>
            </a:r>
          </a:p>
          <a:p>
            <a:pPr lvl="2"/>
            <a:r>
              <a:rPr/>
              <a:t>One line per patient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uni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" y="1600200"/>
            <a:ext cx="8102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dictionary</a:t>
            </a:r>
          </a:p>
        </p:txBody>
      </p:sp>
      <p:pic>
        <p:nvPicPr>
          <p:cNvPr descr="../images/11/ctsibrm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46300" y="1600200"/>
            <a:ext cx="485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tall/thin,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un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short/fat,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ctsibr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52500" y="1600200"/>
            <a:ext cx="723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Repeated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tall/thin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short/fat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Disadvantages of tall/thin</a:t>
            </a:r>
          </a:p>
          <a:p>
            <a:pPr lvl="2"/>
            <a:r>
              <a:rPr/>
              <a:t>Too much repetition</a:t>
            </a:r>
          </a:p>
          <a:p>
            <a:pPr lvl="1"/>
            <a:r>
              <a:rPr/>
              <a:t>Disadvantages of short/fat</a:t>
            </a:r>
          </a:p>
          <a:p>
            <a:pPr lvl="1"/>
            <a:r>
              <a:rPr/>
              <a:t>Database format</a:t>
            </a:r>
          </a:p>
          <a:p>
            <a:pPr lvl="2"/>
            <a:r>
              <a:rPr/>
              <a:t>Time constant table</a:t>
            </a:r>
          </a:p>
          <a:p>
            <a:pPr lvl="2"/>
            <a:r>
              <a:rPr/>
              <a:t>Time varying table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called a code book</a:t>
            </a:r>
          </a:p>
          <a:p>
            <a:pPr lvl="1"/>
            <a:r>
              <a:rPr/>
              <a:t>Start before collecting data</a:t>
            </a:r>
          </a:p>
          <a:p>
            <a:pPr lvl="1"/>
            <a:r>
              <a:rPr/>
              <a:t>Revise as needed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constant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37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11/time_varying_tab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03400" y="1600200"/>
            <a:ext cx="5524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Variable names</a:t>
            </a:r>
          </a:p>
          <a:p>
            <a:pPr lvl="1"/>
            <a:r>
              <a:rPr/>
              <a:t>Variable labels</a:t>
            </a:r>
          </a:p>
          <a:p>
            <a:pPr lvl="1"/>
            <a:r>
              <a:rPr/>
              <a:t>Units of measurement</a:t>
            </a:r>
          </a:p>
          <a:p>
            <a:pPr lvl="1"/>
            <a:r>
              <a:rPr/>
              <a:t>Permissible/impermissible values</a:t>
            </a:r>
          </a:p>
          <a:p>
            <a:pPr lvl="1"/>
            <a:r>
              <a:rPr/>
              <a:t>Value labels</a:t>
            </a:r>
          </a:p>
          <a:p>
            <a:pPr lvl="1"/>
            <a:r>
              <a:rPr/>
              <a:t>Missing value codes</a:t>
            </a:r>
          </a:p>
          <a:p>
            <a:pPr lvl="1"/>
            <a:r>
              <a:rPr/>
              <a:t>Source</a:t>
            </a:r>
          </a:p>
          <a:p>
            <a:pPr lvl="1"/>
            <a:r>
              <a:rPr/>
              <a:t>License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response variables</a:t>
            </a:r>
          </a:p>
          <a:p>
            <a:pPr lvl="2"/>
            <a:r>
              <a:rPr/>
              <a:t>Longitudinal/repeated measures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Double entry coding</a:t>
            </a:r>
          </a:p>
          <a:p>
            <a:pPr lvl="2"/>
            <a:r>
              <a:rPr/>
              <a:t>Excel files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Double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 quality check</a:t>
            </a:r>
          </a:p>
          <a:p>
            <a:pPr lvl="2"/>
            <a:r>
              <a:rPr/>
              <a:t>If you can afford it</a:t>
            </a:r>
          </a:p>
          <a:p>
            <a:pPr lvl="1"/>
            <a:r>
              <a:rPr/>
              <a:t>Prepare a code book first</a:t>
            </a:r>
          </a:p>
          <a:p>
            <a:pPr lvl="2"/>
            <a:r>
              <a:rPr/>
              <a:t>Count the proportion of discrepancies</a:t>
            </a:r>
          </a:p>
          <a:p>
            <a:pPr lvl="1"/>
            <a:r>
              <a:rPr/>
              <a:t>If too many discrepancies</a:t>
            </a:r>
          </a:p>
          <a:p>
            <a:pPr lvl="2"/>
            <a:r>
              <a:rPr/>
              <a:t>Revise the code book and re-do the data entry.</a:t>
            </a:r>
          </a:p>
          <a:p>
            <a:pPr lvl="1"/>
            <a:r>
              <a:rPr/>
              <a:t>If discrepancies small enough</a:t>
            </a:r>
          </a:p>
          <a:p>
            <a:pPr lvl="2"/>
            <a:r>
              <a:rPr/>
              <a:t>Report this number in your publication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Do not use colors</a:t>
            </a:r>
          </a:p>
          <a:p>
            <a:pPr lvl="1"/>
            <a:r>
              <a:rPr/>
              <a:t>Do not include summary statistics</a:t>
            </a:r>
          </a:p>
          <a:p>
            <a:pPr lvl="1"/>
            <a:r>
              <a:rPr/>
              <a:t>Rectangular grid</a:t>
            </a:r>
          </a:p>
          <a:p>
            <a:pPr lvl="1"/>
            <a:r>
              <a:rPr/>
              <a:t>Don’t squeeze two data values into one cell</a:t>
            </a:r>
          </a:p>
          <a:p>
            <a:pPr lvl="2"/>
            <a:r>
              <a:rPr/>
              <a:t>Systolic/diastolic blood pressures</a:t>
            </a:r>
          </a:p>
          <a:p>
            <a:pPr lvl="2"/>
            <a:r>
              <a:rPr/>
              <a:t>44M for a 44 year old male</a:t>
            </a:r>
          </a:p>
          <a:p>
            <a:pPr lvl="1"/>
            <a:r>
              <a:rPr/>
              <a:t>Variable names in first row</a:t>
            </a:r>
          </a:p>
          <a:p>
            <a:pPr lvl="1"/>
            <a:r>
              <a:rPr/>
              <a:t>No blank cells</a:t>
            </a:r>
          </a:p>
          <a:p>
            <a:pPr lvl="2"/>
            <a:r>
              <a:rPr/>
              <a:t>Contradicts your book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2600" y="1600200"/>
            <a:ext cx="817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spreadsheet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organized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spreadsheet</a:t>
            </a:r>
          </a:p>
        </p:txBody>
      </p:sp>
      <p:pic>
        <p:nvPicPr>
          <p:cNvPr descr="../images/11/spreadsheet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33600"/>
            <a:ext cx="8229600" cy="2946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spreadsheet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Double entry</a:t>
            </a:r>
          </a:p>
          <a:p>
            <a:pPr lvl="2"/>
            <a:r>
              <a:rPr/>
              <a:t>Excel files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Text files</a:t>
            </a:r>
          </a:p>
          <a:p>
            <a:pPr lvl="2"/>
            <a:r>
              <a:rPr/>
              <a:t>Database files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Brief, but descriptive explanation</a:t>
            </a:r>
          </a:p>
          <a:p>
            <a:pPr lvl="1"/>
            <a:r>
              <a:rPr/>
              <a:t>Roughly 4 to 16 characters</a:t>
            </a:r>
          </a:p>
          <a:p>
            <a:pPr lvl="1"/>
            <a:r>
              <a:rPr/>
              <a:t>No blanks and (almost) no symbols</a:t>
            </a:r>
          </a:p>
          <a:p>
            <a:pPr lvl="1"/>
            <a:r>
              <a:rPr/>
              <a:t>One to three words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Fixed width</a:t>
            </a:r>
          </a:p>
          <a:p>
            <a:pPr lvl="1"/>
            <a:r>
              <a:rPr/>
              <a:t>Delimited</a:t>
            </a:r>
          </a:p>
          <a:p>
            <a:pPr lvl="2"/>
            <a:r>
              <a:rPr/>
              <a:t>Commas</a:t>
            </a:r>
          </a:p>
          <a:p>
            <a:pPr lvl="2"/>
            <a:r>
              <a:rPr/>
              <a:t>Spaces</a:t>
            </a:r>
          </a:p>
          <a:p>
            <a:pPr lvl="2"/>
            <a:r>
              <a:rPr/>
              <a:t>Tabs</a:t>
            </a:r>
          </a:p>
          <a:p>
            <a:pPr lvl="2"/>
            <a:r>
              <a:rPr/>
              <a:t>“Quotes around text”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aboriginal</a:t>
            </a:r>
            <a:r>
              <a:rPr/>
              <a:t> </a:t>
            </a:r>
            <a:r>
              <a:rPr/>
              <a:t>prison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study</a:t>
            </a:r>
          </a:p>
        </p:txBody>
      </p:sp>
      <p:pic>
        <p:nvPicPr>
          <p:cNvPr descr="../images/11/aboriginal_data_dictionar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54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(csv)</a:t>
            </a:r>
          </a:p>
        </p:txBody>
      </p:sp>
      <p:pic>
        <p:nvPicPr>
          <p:cNvPr descr="../images/11/aboriginal_data_comm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</a:p>
        </p:txBody>
      </p:sp>
      <p:pic>
        <p:nvPicPr>
          <p:cNvPr descr="../images/11/aboriginal_data_quo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quoted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fix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  <p:pic>
        <p:nvPicPr>
          <p:cNvPr descr="../images/11/aboriginal_data_spac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spaced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11/aboriginal_data_tab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745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format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Terminology</a:t>
            </a:r>
          </a:p>
          <a:p>
            <a:pPr lvl="2"/>
            <a:r>
              <a:rPr/>
              <a:t>Tables</a:t>
            </a:r>
          </a:p>
          <a:p>
            <a:pPr lvl="2"/>
            <a:r>
              <a:rPr/>
              <a:t>Fields</a:t>
            </a:r>
          </a:p>
          <a:p>
            <a:pPr lvl="2"/>
            <a:r>
              <a:rPr/>
              <a:t>Records</a:t>
            </a:r>
          </a:p>
          <a:p>
            <a:pPr lvl="2"/>
            <a:r>
              <a:rPr/>
              <a:t>Primary key</a:t>
            </a:r>
          </a:p>
          <a:p>
            <a:pPr lvl="2"/>
            <a:r>
              <a:rPr/>
              <a:t>Foreign key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labels</a:t>
            </a:r>
          </a:p>
        </p:txBody>
      </p:sp>
      <p:pic>
        <p:nvPicPr>
          <p:cNvPr descr="../images/11/database_li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01900"/>
            <a:ext cx="8229600" cy="220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linkage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labels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Research Electronic Data Capture</a:t>
            </a:r>
          </a:p>
          <a:p>
            <a:pPr lvl="1"/>
            <a:r>
              <a:rPr/>
              <a:t>Not open source, but freely distributed by Vanderbilt</a:t>
            </a:r>
          </a:p>
          <a:p>
            <a:pPr lvl="1"/>
            <a:r>
              <a:rPr/>
              <a:t>Software components</a:t>
            </a:r>
          </a:p>
          <a:p>
            <a:pPr lvl="2"/>
            <a:r>
              <a:rPr/>
              <a:t>PHP</a:t>
            </a:r>
          </a:p>
          <a:p>
            <a:pPr lvl="2"/>
            <a:r>
              <a:rPr/>
              <a:t>JavaScript</a:t>
            </a:r>
          </a:p>
          <a:p>
            <a:pPr lvl="2"/>
            <a:r>
              <a:rPr/>
              <a:t>MySQL</a:t>
            </a:r>
          </a:p>
          <a:p>
            <a:pPr lvl="1"/>
            <a:r>
              <a:rPr/>
              <a:t>Case report forms</a:t>
            </a:r>
          </a:p>
          <a:p>
            <a:pPr lvl="1"/>
            <a:r>
              <a:rPr/>
              <a:t>Strongly recommended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Names to avoid (www.writersexchange.com)</a:t>
            </a:r>
          </a:p>
          <a:p>
            <a:pPr lvl="2"/>
            <a:r>
              <a:rPr/>
              <a:t>systolic blood pressure</a:t>
            </a:r>
          </a:p>
          <a:p>
            <a:pPr lvl="2"/>
            <a:r>
              <a:rPr/>
              <a:t>systolic-blood-pressure</a:t>
            </a:r>
          </a:p>
          <a:p>
            <a:pPr lvl="1"/>
            <a:r>
              <a:rPr/>
              <a:t>Names that work</a:t>
            </a:r>
          </a:p>
          <a:p>
            <a:pPr lvl="2"/>
            <a:r>
              <a:rPr/>
              <a:t>systolic_blood_pressure</a:t>
            </a:r>
          </a:p>
          <a:p>
            <a:pPr lvl="2"/>
            <a:r>
              <a:rPr/>
              <a:t>systolic.blood.pressure</a:t>
            </a:r>
          </a:p>
          <a:p>
            <a:pPr lvl="2"/>
            <a:r>
              <a:rPr/>
              <a:t>SystolicBloodPressure</a:t>
            </a:r>
          </a:p>
          <a:p>
            <a:pPr lvl="1"/>
            <a:r>
              <a:rPr/>
              <a:t>NEVER USE ALL CAPS FOR VARIABLE NAMES</a:t>
            </a:r>
          </a:p>
          <a:p>
            <a:pPr lvl="2"/>
            <a:r>
              <a:rPr/>
              <a:t>Lower case ascenders (e.g., f and l)</a:t>
            </a:r>
          </a:p>
          <a:p>
            <a:pPr lvl="2"/>
            <a:r>
              <a:rPr/>
              <a:t>Lower case descenders (e.g., g and y)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</a:t>
            </a:r>
          </a:p>
          <a:p>
            <a:pPr lvl="2"/>
            <a:r>
              <a:rPr/>
              <a:t>Variable names, Variable labels, Value labels, Missing value codes</a:t>
            </a:r>
          </a:p>
          <a:p>
            <a:pPr lvl="1"/>
            <a:r>
              <a:rPr/>
              <a:t>Managing complex files</a:t>
            </a:r>
          </a:p>
          <a:p>
            <a:pPr lvl="2"/>
            <a:r>
              <a:rPr/>
              <a:t>Multiple response, Longitudinal/repeated measures data</a:t>
            </a:r>
          </a:p>
          <a:p>
            <a:pPr lvl="1"/>
            <a:r>
              <a:rPr/>
              <a:t>Storage options</a:t>
            </a:r>
          </a:p>
          <a:p>
            <a:pPr lvl="2"/>
            <a:r>
              <a:rPr/>
              <a:t>Spreadsheet, Text file, Database, REDCap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Longer descriptions</a:t>
            </a:r>
          </a:p>
          <a:p>
            <a:pPr lvl="2"/>
            <a:r>
              <a:rPr/>
              <a:t>Can include spaces and punctuation</a:t>
            </a:r>
          </a:p>
          <a:p>
            <a:pPr lvl="2"/>
            <a:r>
              <a:rPr/>
              <a:t>Ideal length is 20-40 characters</a:t>
            </a:r>
          </a:p>
          <a:p>
            <a:pPr lvl="2"/>
            <a:r>
              <a:rPr/>
              <a:t>Mention units of measurement, special qualifiers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WHY the value is missing</a:t>
            </a:r>
          </a:p>
          <a:p>
            <a:pPr lvl="1"/>
            <a:r>
              <a:rPr/>
              <a:t>For a survey</a:t>
            </a:r>
          </a:p>
          <a:p>
            <a:pPr lvl="2"/>
            <a:r>
              <a:rPr/>
              <a:t>Did not answer</a:t>
            </a:r>
          </a:p>
          <a:p>
            <a:pPr lvl="2"/>
            <a:r>
              <a:rPr/>
              <a:t>Not applicable</a:t>
            </a:r>
          </a:p>
          <a:p>
            <a:pPr lvl="1"/>
            <a:r>
              <a:rPr/>
              <a:t>For a lab result</a:t>
            </a:r>
          </a:p>
          <a:p>
            <a:pPr lvl="2"/>
            <a:r>
              <a:rPr/>
              <a:t>Below the limit of detection</a:t>
            </a:r>
          </a:p>
          <a:p>
            <a:pPr lvl="2"/>
            <a:r>
              <a:rPr/>
              <a:t>Insufficient volume for testing</a:t>
            </a:r>
          </a:p>
          <a:p>
            <a:pPr lvl="2"/>
            <a:r>
              <a:rPr/>
              <a:t>Dropped the test tube and it shattered making a huge mess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extreme number code</a:t>
            </a:r>
          </a:p>
          <a:p>
            <a:pPr lvl="2"/>
            <a:r>
              <a:rPr/>
              <a:t>9, 99, 999</a:t>
            </a:r>
          </a:p>
          <a:p>
            <a:pPr lvl="2"/>
            <a:r>
              <a:rPr/>
              <a:t>-1</a:t>
            </a:r>
          </a:p>
          <a:p>
            <a:pPr lvl="1"/>
            <a:r>
              <a:rPr/>
              <a:t>Use symbols</a:t>
            </a:r>
          </a:p>
          <a:p>
            <a:pPr lvl="2"/>
            <a:r>
              <a:rPr/>
              <a:t>NA</a:t>
            </a:r>
          </a:p>
          <a:p>
            <a:pPr lvl="2"/>
            <a:r>
              <a:rPr/>
              <a:t>(asterisk)</a:t>
            </a:r>
          </a:p>
          <a:p>
            <a:pPr lvl="2"/>
            <a:r>
              <a:rPr/>
              <a:t>(dot)</a:t>
            </a:r>
          </a:p>
          <a:p>
            <a:pPr lvl="1"/>
            <a:r>
              <a:rPr/>
              <a:t>Never use blanks to designate missing</a:t>
            </a:r>
          </a:p>
          <a:p>
            <a:pPr lvl="1"/>
            <a:r>
              <a:rPr/>
              <a:t>Note missing value code on data dictionary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../images/11/ForgottenMissingValu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17900" y="1600200"/>
            <a:ext cx="210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tage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store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11 - Data management</dc:title>
  <dc:creator>Steve Simon</dc:creator>
  <cp:keywords/>
  <dcterms:created xsi:type="dcterms:W3CDTF">2022-04-06T17:59:57Z</dcterms:created>
  <dcterms:modified xsi:type="dcterms:W3CDTF">2022-04-06T17:59:57Z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