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51"/>
          <a:sy d="100" n="51"/>
        </p:scale>
        <p:origin x="1066" y="3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notesMaster" Target="notesMasters/notesMaster1.xml" /><Relationship Id="rId58" Type="http://schemas.openxmlformats.org/officeDocument/2006/relationships/tableStyles" Target="tableStyles.xml" /><Relationship Id="rId5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6" Type="http://schemas.openxmlformats.org/officeDocument/2006/relationships/viewProps" Target="viewProps.xml" /><Relationship Id="rId5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constant,</a:t>
            </a:r>
            <a:r>
              <a:rPr/>
              <a:t> </a:t>
            </a:r>
            <a:r>
              <a:rPr/>
              <a:t>R.version.string.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Sys.Date()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which.min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which.max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reaches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maximum.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oldest</a:t>
            </a:r>
            <a:r>
              <a:rPr/>
              <a:t> </a:t>
            </a:r>
            <a:r>
              <a:rPr/>
              <a:t>passenger.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survived,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(loosely)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interval.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continuous.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categorical.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fuzzy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whehther</a:t>
            </a:r>
            <a:r>
              <a:rPr/>
              <a:t> </a:t>
            </a:r>
            <a:r>
              <a:rPr/>
              <a:t>treating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meaningless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Unlike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minimalist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automatically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automatically.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thoughtful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percentage.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annoying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clutter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want.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Personally,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issue,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philosophy.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approaches.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prop.table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proportion.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percentages.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fancier.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concatenates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concatenating.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Somehow,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lost.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simple.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slowly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layers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polished</a:t>
            </a:r>
            <a:r>
              <a:rPr/>
              <a:t> </a:t>
            </a:r>
            <a:r>
              <a:rPr/>
              <a:t>product.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polished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basic,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polish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intitial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screening,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useNA</a:t>
            </a:r>
            <a:r>
              <a:rPr/>
              <a:t> </a:t>
            </a:r>
            <a:r>
              <a:rPr/>
              <a:t>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addmargins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assigns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(0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contrasts.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143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179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107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prop.table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proportions.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margin=1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round.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44%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female.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38%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female,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31%</a:t>
            </a:r>
            <a:r>
              <a:rPr/>
              <a:t> </a:t>
            </a:r>
            <a:r>
              <a:rPr/>
              <a:t>traveled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23%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46%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parameter,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Cell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11%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femles,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8%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survived.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crosstabulations,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row,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said,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survival.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died.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</a:t>
            </a:r>
            <a:r>
              <a:rPr/>
              <a:t> </a:t>
            </a:r>
            <a:r>
              <a:rPr/>
              <a:t>lived,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diCaprio</a:t>
            </a:r>
            <a:r>
              <a:rPr/>
              <a:t> </a:t>
            </a:r>
            <a:r>
              <a:rPr/>
              <a:t>didn’t.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women?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(margin=1).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67%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survived,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17%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uses.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weights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weights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comparisons.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child</a:t>
            </a:r>
            <a:r>
              <a:rPr/>
              <a:t>”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hints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Pssengers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misaligned.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apart.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(|)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before,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properly.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multi-level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notation,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bracket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boundary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(1.5,</a:t>
            </a:r>
            <a:r>
              <a:rPr/>
              <a:t> </a:t>
            </a:r>
            <a:r>
              <a:rPr/>
              <a:t>12]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nicer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numeric.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nicer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sync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off.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module.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youngest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0.17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71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://www.statsci.org/data/general/titanic.txt" TargetMode="External" /><Relationship Id="rId4" Type="http://schemas.openxmlformats.org/officeDocument/2006/relationships/hyperlink" Target="http://www.statsci.org/data/general/titanic.html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3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4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5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module04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2016-08-13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Min. 1st Qu.  Median    Mean 3rd Qu. 
##    0.17   21.00   28.00   30.40   39.00 
##    Max.    NA's 
##   71.00     557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youngest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ti[</a:t>
            </a:r>
            <a:r>
              <a:rPr>
                <a:solidFill>
                  <a:srgbClr val="06287E"/>
                </a:solidFill>
                <a:latin typeface="Courier"/>
              </a:rPr>
              <a:t>which.min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Age),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 x 1
##   Name                                  
##   &lt;chr&gt;                                 
## 1 Dean, Miss Elizabeth Gladys (Millvena)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oldest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ti[</a:t>
            </a:r>
            <a:r>
              <a:rPr>
                <a:solidFill>
                  <a:srgbClr val="06287E"/>
                </a:solidFill>
                <a:latin typeface="Courier"/>
              </a:rPr>
              <a:t>which.max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Age),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 x 1
##   Name                  
##   &lt;chr&gt;                 
## 1 Artagaveytia, Mr Ramon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in the Titanic dataset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Categorical versus continuous variables</a:t>
            </a:r>
          </a:p>
          <a:p>
            <a:pPr lvl="2"/>
            <a:r>
              <a:rPr/>
              <a:t>Counts, proportions, and percentage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Categorical</a:t>
            </a:r>
          </a:p>
          <a:p>
            <a:pPr lvl="2"/>
            <a:r>
              <a:rPr/>
              <a:t>Small number of possible values</a:t>
            </a:r>
          </a:p>
          <a:p>
            <a:pPr lvl="2"/>
            <a:r>
              <a:rPr/>
              <a:t>Each value has a name or label</a:t>
            </a:r>
          </a:p>
          <a:p>
            <a:pPr lvl="1"/>
            <a:r>
              <a:rPr/>
              <a:t>Continuous</a:t>
            </a:r>
          </a:p>
          <a:p>
            <a:pPr lvl="2"/>
            <a:r>
              <a:rPr/>
              <a:t>Large number of possible values</a:t>
            </a:r>
          </a:p>
          <a:p>
            <a:pPr lvl="2"/>
            <a:r>
              <a:rPr/>
              <a:t>Potentially any value in a range.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Freqency</a:t>
            </a:r>
            <a:r>
              <a:rPr/>
              <a:t> </a:t>
            </a:r>
            <a:r>
              <a:rPr/>
              <a:t>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PClass_counts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PClass)</a:t>
            </a:r>
            <a:br/>
            <a:r>
              <a:rPr>
                <a:latin typeface="Courier"/>
              </a:rPr>
              <a:t>PClass_counts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1st 2nd 3rd 
## 322 280 711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(PClass_counts)</a:t>
            </a:r>
            <a:br/>
            <a:r>
              <a:rPr>
                <a:latin typeface="Courier"/>
              </a:rPr>
              <a:t>PClass_proportions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  1st       2nd       3rd 
## 0.2452399 0.2132521 0.5415080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PClass_percents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PClass_proportions)</a:t>
            </a:r>
            <a:br/>
            <a:r>
              <a:rPr>
                <a:latin typeface="Courier"/>
              </a:rPr>
              <a:t>PClass_percents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1st 2nd 3rd 
##  25  21  54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pct.sign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br/>
            <a:r>
              <a:rPr>
                <a:latin typeface="Courier"/>
              </a:rPr>
              <a:t>PClass_nice_percents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(PClass_percents, pct.sign)</a:t>
            </a:r>
            <a:br/>
            <a:r>
              <a:rPr>
                <a:latin typeface="Courier"/>
              </a:rPr>
              <a:t>PClass_nice_percents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"25%" "21%" "54%"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colon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": "</a:t>
            </a:r>
            <a:br/>
            <a:r>
              <a:rPr>
                <a:latin typeface="Courier"/>
              </a:rPr>
              <a:t>PClass_nicest_percents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(PClass_percents), </a:t>
            </a:r>
            <a:br/>
            <a:r>
              <a:rPr>
                <a:latin typeface="Courier"/>
              </a:rPr>
              <a:t>    colon,</a:t>
            </a:r>
            <a:br/>
            <a:r>
              <a:rPr>
                <a:latin typeface="Courier"/>
              </a:rPr>
              <a:t>    PClass_percents, </a:t>
            </a:r>
            <a:br/>
            <a:r>
              <a:rPr>
                <a:latin typeface="Courier"/>
              </a:rPr>
              <a:t>    pct.sign)</a:t>
            </a:r>
            <a:br/>
            <a:r>
              <a:rPr>
                <a:latin typeface="Courier"/>
              </a:rPr>
              <a:t>PClass_nicest_percents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"1st: 25%" "2nd: 21%" "3rd: 54%"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suppressMessages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suppressWarnings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(tidyverse)))</a:t>
            </a:r>
            <a:br/>
            <a:r>
              <a:rPr>
                <a:latin typeface="Courier"/>
              </a:rPr>
              <a:t>R.version.string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 version 4.1.2 (2021-11-01)"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Sys.Date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"2022-03-07"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Fractions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(PClass_counts)</a:t>
            </a:r>
            <a:br/>
            <a:r>
              <a:rPr>
                <a:latin typeface="Courier"/>
              </a:rPr>
              <a:t>slash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"/"</a:t>
            </a:r>
            <a:br/>
            <a:r>
              <a:rPr>
                <a:latin typeface="Courier"/>
              </a:rPr>
              <a:t>comma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", "</a:t>
            </a:r>
            <a:br/>
            <a:r>
              <a:rPr>
                <a:latin typeface="Courier"/>
              </a:rPr>
              <a:t>percents_and_fractions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PClass_nicest_percents, comma,</a:t>
            </a:r>
            <a:br/>
            <a:r>
              <a:rPr>
                <a:latin typeface="Courier"/>
              </a:rPr>
              <a:t>  PClass_counts, slash, n)</a:t>
            </a:r>
            <a:br/>
            <a:r>
              <a:rPr>
                <a:latin typeface="Courier"/>
              </a:rPr>
              <a:t>percents_and_fractions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"1st: 25%, 322/1313"
## [2] "2nd: 21%, 280/1313"
## [3] "3rd: 54%, 711/1313"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PClass_missing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PClass_missing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1st  2nd  3rd &lt;NA&gt; 
##  322  280  711    0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PClass_total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addmargins</a:t>
            </a:r>
            <a:r>
              <a:rPr>
                <a:latin typeface="Courier"/>
              </a:rPr>
              <a:t>(PClass_missing)</a:t>
            </a:r>
            <a:br/>
            <a:r>
              <a:rPr>
                <a:latin typeface="Courier"/>
              </a:rPr>
              <a:t>PClass_total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1st  2nd  3rd &lt;NA&gt;  Sum 
##  322  280  711    0 1313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Categorical versus continuous variables</a:t>
            </a:r>
          </a:p>
          <a:p>
            <a:pPr lvl="2"/>
            <a:r>
              <a:rPr/>
              <a:t>Counts, proportions, and percentage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Factors</a:t>
            </a:r>
          </a:p>
          <a:p>
            <a:pPr lvl="2"/>
            <a:r>
              <a:rPr/>
              <a:t>Crosstabulations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surv_factor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Survived,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levels=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surv_factor)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No Yes 
## 863 450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Crosstabulation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pclass_by_gender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PClass,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Sex)</a:t>
            </a:r>
            <a:br/>
            <a:r>
              <a:rPr>
                <a:latin typeface="Courier"/>
              </a:rPr>
              <a:t>pclass_by_gender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female male
##   1st    143  179
##   2nd    107  173
##   3rd    212  499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proportions,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row_proportions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pclass_by_gender,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margin=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proportions,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row_proportions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   female      male
##   1st 0.4440994 0.5559006
##   2nd 0.3821429 0.6178571
##   3rd 0.2981716 0.7018284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row_pcts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row_proportions)</a:t>
            </a:r>
            <a:br/>
            <a:r>
              <a:rPr>
                <a:latin typeface="Courier"/>
              </a:rPr>
              <a:t>row_pcts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female male
##   1st     44   56
##   2nd     38   62
##   3rd     30   70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col_proportions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pclass_by_gender,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margin=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col_pcts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col_proportions)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Titanic dataset</a:t>
            </a:r>
          </a:p>
          <a:p>
            <a:pPr lvl="2"/>
            <a:r>
              <a:rPr>
                <a:hlinkClick r:id="rId3"/>
              </a:rPr>
              <a:t>http://www.statsci.org/data/general/titanic.txt</a:t>
            </a:r>
          </a:p>
          <a:p>
            <a:pPr lvl="1"/>
            <a:r>
              <a:rPr/>
              <a:t>Titanic data dictionary</a:t>
            </a:r>
          </a:p>
          <a:p>
            <a:pPr lvl="2"/>
            <a:r>
              <a:rPr>
                <a:hlinkClick r:id="rId4"/>
              </a:rPr>
              <a:t>http://www.statsci.org/data/general/titanic.html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col_pcts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female male
##   1st     31   21
##   2nd     23   20
##   3rd     46   59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Cell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cell_proportions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(pclass_by_gender)</a:t>
            </a:r>
            <a:br/>
            <a:r>
              <a:rPr>
                <a:latin typeface="Courier"/>
              </a:rPr>
              <a:t>cell_pcts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cell_proportions)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Cell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cell_pcts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female male
##   1st     11   14
##   2nd      8   13
##   3rd     16   38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General guidance</a:t>
            </a:r>
          </a:p>
          <a:p>
            <a:pPr lvl="2"/>
            <a:r>
              <a:rPr/>
              <a:t>Set the rows to your treatment/exposure</a:t>
            </a:r>
          </a:p>
          <a:p>
            <a:pPr lvl="2"/>
            <a:r>
              <a:rPr/>
              <a:t>Set the columns to your outcome</a:t>
            </a:r>
          </a:p>
          <a:p>
            <a:pPr lvl="2"/>
            <a:r>
              <a:rPr/>
              <a:t>Compute row percentages</a:t>
            </a:r>
          </a:p>
          <a:p>
            <a:pPr lvl="1"/>
            <a:r>
              <a:rPr/>
              <a:t>why not try several formats</a:t>
            </a:r>
          </a:p>
          <a:p>
            <a:pPr lvl="2"/>
            <a:r>
              <a:rPr/>
              <a:t>Revised your tables as often as you revise your writing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gender_by_survival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Sex,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surv_factor)</a:t>
            </a:r>
            <a:br/>
            <a:r>
              <a:rPr>
                <a:latin typeface="Courier"/>
              </a:rPr>
              <a:t>survival_proportions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gender_by_survival,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margin=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survival_percents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survival_proportions)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survival_percents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
##          No Yes
##   female 33  67
##   male   83  17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Factors</a:t>
            </a:r>
          </a:p>
          <a:p>
            <a:pPr lvl="2"/>
            <a:r>
              <a:rPr/>
              <a:t>Crosstabulations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Barplots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simple_barplot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(ti,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PClass))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"../images/barplot1.png"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simple_barplot,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barplot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percentages_barplot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(ti,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PClass))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weight=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n))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"../images/barplot2.png"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percentages_barplot,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titanic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proportions,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barplot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labeled_barplot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percentages_barplot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4070A0"/>
                </a:solidFill>
                <a:latin typeface="Courier"/>
              </a:rPr>
              <a:t>"Percent"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breaks=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"0%"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"20%"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"40%"</a:t>
            </a:r>
            <a:r>
              <a:rPr>
                <a:latin typeface="Courier"/>
              </a:rPr>
              <a:t>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"../images/barplot3.png"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labeled_barplot,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height=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barplot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89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Barplots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New categorical variables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0    1 &lt;NA&gt; 
##  660   96  557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(ti[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0.17 17.00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(ti[</a:t>
            </a:r>
            <a:r>
              <a:rPr>
                <a:solidFill>
                  <a:srgbClr val="06287E"/>
                </a:solidFill>
                <a:latin typeface="Courier"/>
              </a:rPr>
              <a:t>which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18 71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recoding,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lower.class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</a:t>
            </a:r>
            <a:r>
              <a:rPr>
                <a:solidFill>
                  <a:srgbClr val="4070A0"/>
                </a:solidFill>
                <a:latin typeface="Courier"/>
              </a:rPr>
              <a:t>=="2nd"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</a:t>
            </a:r>
            <a:r>
              <a:rPr>
                <a:solidFill>
                  <a:srgbClr val="4070A0"/>
                </a:solidFill>
                <a:latin typeface="Courier"/>
              </a:rPr>
              <a:t>=="3rd"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lower.class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lower.class,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levels=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recoding,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PClass,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lower.class)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 No Yes
##   1st 322   0
##   2nd   0 280
##   3rd   0 711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multi-level</a:t>
            </a:r>
            <a:r>
              <a:rPr/>
              <a:t> </a:t>
            </a:r>
            <a:r>
              <a:rPr/>
              <a:t>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cut_points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99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cut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Age, </a:t>
            </a:r>
            <a:r>
              <a:rPr>
                <a:solidFill>
                  <a:srgbClr val="7D9029"/>
                </a:solidFill>
                <a:latin typeface="Courier"/>
              </a:rPr>
              <a:t>breaks=</a:t>
            </a:r>
            <a:r>
              <a:rPr>
                <a:latin typeface="Courier"/>
              </a:rPr>
              <a:t>cut_points)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(0,1.5] (1.5,12]  (12,19]  (19,99] 
##       13       47       89      607 
##     &lt;NA&gt; 
##      557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Adding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multi-level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"Infant"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"Child"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"Teenager"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"Adult"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cut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breaks=</a:t>
            </a:r>
            <a:r>
              <a:rPr>
                <a:latin typeface="Courier"/>
              </a:rPr>
              <a:t>cut_points,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latin typeface="Courier"/>
              </a:rPr>
              <a:t>lb)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titanic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27300" y="1600200"/>
            <a:ext cx="713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Adding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multi-level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Infant    Child Teenager    Adult 
##       13       47       89      607 
##     &lt;NA&gt; 
##      557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</a:t>
            </a:r>
            <a:r>
              <a:rPr>
                <a:solidFill>
                  <a:srgbClr val="4070A0"/>
                </a:solidFill>
                <a:latin typeface="Courier"/>
              </a:rPr>
              <a:t>=="Infant"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NA NA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</a:t>
            </a:r>
            <a:r>
              <a:rPr>
                <a:solidFill>
                  <a:srgbClr val="4070A0"/>
                </a:solidFill>
                <a:latin typeface="Courier"/>
              </a:rPr>
              <a:t>=="Child"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NA NA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</a:t>
            </a:r>
            <a:r>
              <a:rPr>
                <a:solidFill>
                  <a:srgbClr val="4070A0"/>
                </a:solidFill>
                <a:latin typeface="Courier"/>
              </a:rPr>
              <a:t>=="Teenager"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NA NA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</a:t>
            </a:r>
            <a:r>
              <a:rPr>
                <a:solidFill>
                  <a:srgbClr val="4070A0"/>
                </a:solidFill>
                <a:latin typeface="Courier"/>
              </a:rPr>
              <a:t>=="Adult"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NA NA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in the Titanic dataset</a:t>
            </a:r>
          </a:p>
          <a:p>
            <a:pPr lvl="2"/>
            <a:r>
              <a:rPr/>
              <a:t>Categorical versus continuous variables</a:t>
            </a:r>
          </a:p>
          <a:p>
            <a:pPr lvl="2"/>
            <a:r>
              <a:rPr/>
              <a:t>Counts, proportions, and percentage</a:t>
            </a:r>
          </a:p>
          <a:p>
            <a:pPr lvl="2"/>
            <a:r>
              <a:rPr/>
              <a:t>Factors</a:t>
            </a:r>
          </a:p>
          <a:p>
            <a:pPr lvl="2"/>
            <a:r>
              <a:rPr/>
              <a:t>Crosstabulations</a:t>
            </a:r>
          </a:p>
          <a:p>
            <a:pPr lvl="2"/>
            <a:r>
              <a:rPr/>
              <a:t>Barplots</a:t>
            </a:r>
          </a:p>
          <a:p>
            <a:pPr lvl="2"/>
            <a:r>
              <a:rPr/>
              <a:t>New categorical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Original source is http://www.statsci.org/data/general/titanic.txt</a:t>
            </a:r>
            <a:br/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"../data/titanic_v00.txt"</a:t>
            </a:r>
            <a:br/>
            <a:r>
              <a:rPr>
                <a:latin typeface="Courier"/>
              </a:rPr>
              <a:t>ti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read_tsv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"ccncn"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1,313 x 5
##    Name        PClass   Age Sex   Survived
##    &lt;chr&gt;       &lt;chr&gt;  &lt;dbl&gt; &lt;chr&gt;    &lt;dbl&gt;
##  1 Allen, Mis~ 1st    29    fema~        1
##  2 Allison, M~ 1st     2    fema~        0
##  3 Allison, M~ 1st    30    male         0
##  4 Allison, M~ 1st    25    fema~        0
##  5 Allison, M~ 1st     0.92 male         1
##  6 Anderson, ~ 1st    47    male         1
##  7 Andrews, M~ 1st    63    fema~        1
##  8 Andrews, M~ 1st    39    male         0
##  9 Appleton, ~ 1st    58    fema~        1
## 10 Artagaveyt~ 1st    71    male         0
## # ... with 1,303 more rows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Displaying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4
##   PClass   Age Sex    Survived
##   &lt;chr&gt;  &lt;dbl&gt; &lt;chr&gt;     &lt;dbl&gt;
## 1 1st       29 female        1
## 2 1st        2 female        0
## 3 1st       30 male          0
## 4 1st       25 female        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also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ti[</a:t>
            </a:r>
            <a:r>
              <a:rPr>
                <a:solidFill>
                  <a:srgbClr val="40A070"/>
                </a:solidFill>
                <a:latin typeface="Courier"/>
              </a:rPr>
              <a:t>1310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1313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4
##   PClass   Age Sex   Survived
##   &lt;chr&gt;  &lt;dbl&gt; &lt;chr&gt;    &lt;dbl&gt;
## 1 3rd       26 male         0
## 2 3rd       22 male         0
## 3 3rd       24 male         0
## 4 3rd       29 male         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04-slides-and-speaker-notes.pptx  -  Read-Only" id="{A55E3E89-A4B4-4BDD-92E9-1742DE988131}" vid="{6280614E-D397-4246-825D-9E3615763B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</vt:lpstr>
      <vt:lpstr>Office Theme</vt:lpstr>
      <vt:lpstr>Introduction to R, module04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R, module04</dc:title>
  <dc:creator>Steve Simon</dc:creator>
  <cp:keywords/>
  <dcterms:created xsi:type="dcterms:W3CDTF">2022-03-08T01:39:22Z</dcterms:created>
  <dcterms:modified xsi:type="dcterms:W3CDTF">2022-03-08T01:39:22Z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2016-08-13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