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notesMaster" Target="notesMasters/notes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8" Type="http://schemas.openxmlformats.org/officeDocument/2006/relationships/viewProps" Target="viewProps.xml" /><Relationship Id="rId3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recoding)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51%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NaN%.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(scatterplots)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(crosstabulations).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crosstabulations.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mature</a:t>
            </a:r>
            <a:r>
              <a:rPr/>
              <a:t> </a:t>
            </a:r>
            <a:r>
              <a:rPr/>
              <a:t>lungs.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confounding.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nicer.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nonsmokers.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nonsmokers.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117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resales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Albuquerque,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Northeast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upscale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CustomBuild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(custom)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plans.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CornerLot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streets).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expensive.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hyperlink" Target="http://www.pmean.com/introduction-to-r/data/albuquerque-data-dictionary.txt" TargetMode="External" /><Relationship Id="rId4" Type="http://schemas.openxmlformats.org/officeDocument/2006/relationships/hyperlink" Target="http://www.pmean.com/introduction-to-r/data/albuquerque-housing.tx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://jse.amstat.org/v9n2/4C.txt" TargetMode="External" /><Relationship Id="rId4" Type="http://schemas.openxmlformats.org/officeDocument/2006/relationships/hyperlink" Target="http://jse.amstat.org/v9n2/4Cdata.txt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8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 NA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4.655963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3.223096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 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 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latin typeface="Courier"/>
              </a:rPr>
              <a:t>plot1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"../images/age-by-fev.png"</a:t>
            </a:r>
            <a:r>
              <a:rPr>
                <a:latin typeface="Courier"/>
              </a:rPr>
              <a:t>, plot1,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309 rows containing missing
## values (geom_point).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ag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35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"nonsmoker"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nonsmoker    smoker      &lt;NA&gt; 
##       318       336        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female   male   &lt;NA&gt; 
##    424      0    230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 recall that you use a crosstabulation to examine the relationship between two categorical variables.</a:t>
            </a:r>
          </a:p>
          <a:p>
            <a:pPr lvl="0" indent="0">
              <a:buNone/>
            </a:pPr>
            <a:r>
              <a:rPr>
                <a:latin typeface="Courier"/>
              </a:rPr>
              <a:t>crosstab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smoke_factor)</a:t>
            </a:r>
            <a:br/>
            <a:r>
              <a:rPr>
                <a:latin typeface="Courier"/>
              </a:rPr>
              <a:t>prop_table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(crosstab ,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pct_table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prop_table)</a:t>
            </a:r>
            <a:br/>
            <a:r>
              <a:rPr>
                <a:latin typeface="Courier"/>
              </a:rPr>
              <a:t>pct_table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nonsmoker smoker
##   female        49     51
##   male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 analysis of continuous variables</a:t>
            </a:r>
          </a:p>
          <a:p>
            <a:pPr lvl="2"/>
            <a:r>
              <a:rPr/>
              <a:t>Review analysis of categorical variables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Analysis of a mix: continuous and categorical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"2022-03-07"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(smoke_factor, age))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"../images/smoke-by-age.png"</a:t>
            </a:r>
            <a:r>
              <a:rPr>
                <a:latin typeface="Courier"/>
              </a:rPr>
              <a:t>, plot3,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Removed 309 rows containing non-finite
## values (stat_boxplot).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Group means and standard deviations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mean,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fev_means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4.716981
## ------------------------------- 
## fev$smoke_factor: smoker
## [1] 4.598214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sd,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fev_stdev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3.196276
## ------------------------------- 
## fev$smoke_factor: smoker
## [1] 3.251984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(fev_means),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(fev_stdev,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4.7+/-3.2"
## [2] "smoker: 4.6+/-3.3"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mean,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sd,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(age_means),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(age_means,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(age_stdev,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1+/-0" "smoker: 1+/-0"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Review earlier material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Group means and standard deviations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Datasets needed for your homework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Housing data dictionary</a:t>
            </a:r>
          </a:p>
          <a:p>
            <a:pPr lvl="2"/>
            <a:r>
              <a:rPr>
                <a:hlinkClick r:id="rId3"/>
              </a:rPr>
              <a:t>http://www.pmean.com/introduction-to-r/data/albuquerque-data-dictionary.txt</a:t>
            </a:r>
          </a:p>
          <a:p>
            <a:pPr lvl="1"/>
            <a:r>
              <a:rPr/>
              <a:t>Housing dataset</a:t>
            </a:r>
          </a:p>
          <a:p>
            <a:pPr lvl="2"/>
            <a:r>
              <a:rPr>
                <a:hlinkClick r:id="rId4"/>
              </a:rPr>
              <a:t>http://www.pmean.com/introduction-to-r/data/albuquerque-housing.txt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Between two continuous variables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Between two categorical variables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Between a continuous variable and a categorical variable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Diamond data dictionary</a:t>
            </a:r>
          </a:p>
          <a:p>
            <a:pPr lvl="2"/>
            <a:r>
              <a:rPr>
                <a:hlinkClick r:id="rId3"/>
              </a:rPr>
              <a:t>http://jse.amstat.org/v9n2/4C.txt</a:t>
            </a:r>
          </a:p>
          <a:p>
            <a:pPr lvl="1"/>
            <a:r>
              <a:rPr/>
              <a:t>Diamond dataset</a:t>
            </a:r>
          </a:p>
          <a:p>
            <a:pPr lvl="2"/>
            <a:r>
              <a:rPr>
                <a:hlinkClick r:id="rId4"/>
              </a:rPr>
              <a:t>http://jse.amstat.org/v9n2/4Cdata.txt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95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82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http://www.amstat.org/publications/jse/datasets/fev.dat.txt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"../data/fev.txt"</a:t>
            </a:r>
            <a:br/>
            <a:r>
              <a:rPr>
                <a:latin typeface="Courier"/>
              </a:rPr>
              <a:t>fev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latin typeface="Courier"/>
              </a:rPr>
              <a:t>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age=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fev=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ht=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sex=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smoke=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654 x 5
##      age   fev    ht   sex smoke
##    &lt;dbl&gt; &lt;dbl&gt; &lt;dbl&gt; &lt;dbl&gt; &lt;dbl&gt;
##  1    NA     9     0     0     0
##  2    NA     8     0     5     0
##  3    NA     7     0     5     0
##  4    NA     9     0     0     1
##  5    NA     9     0     0     1
##  6    NA     8     0     0     0
##  7    NA     6     0     0     0
##  8    NA     6     0     0     0
##  9    NA     8     0     5     0
## 10    NA     9     0     0     0
## # ... with 644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654
## Columns: 5
## $ age   &lt;dbl&gt; NA, NA, NA, NA, NA, NA, NA~
## $ fev   &lt;dbl&gt; 9, 8, 7, 9, 9, 8, 6, 6, 8,~
## $ ht    &lt;dbl&gt; 0, 0, 0, 0, 0, 0, 0, 0, 0,~
## $ sex   &lt;dbl&gt; 0, 5, 5, 0, 0, 0, 0, 0, 5,~
## $ smoke &lt;dbl&gt; 0, 0, 0, 1, 1, 0, 0, 0, 0,~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module05</dc:title>
  <dc:creator>Steve Simon</dc:creator>
  <cp:keywords/>
  <dcterms:created xsi:type="dcterms:W3CDTF">2022-03-08T03:10:05Z</dcterms:created>
  <dcterms:modified xsi:type="dcterms:W3CDTF">2022-03-08T03:10:05Z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2020-04-02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