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notesMaster" Target="notesMasters/notesMaster1.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three sections in the class.</a:t>
            </a:r>
          </a:p>
          <a:p>
            <a:pPr lvl="0" indent="0" marL="0">
              <a:buNone/>
            </a:pPr>
          </a:p>
          <a:p>
            <a:pPr lvl="0" indent="0" marL="0">
              <a:buNone/>
            </a:pPr>
            <a:r>
              <a:rPr/>
              <a:t>Section 0001 is a synchronous online class with lectures delivered via Zoom on Tuesdays from 1:00pm to 3:45pm. Students in this section are required to attend that class. They should view the Monica Gaddis video link on the webpage prior to Tuesday at 1pm and should read the appropriate Chapter from the either Discovering Statistics Using IBM SPSS Statistics North American Edition: 5th Edition by Andy Field or Discovering Statistics using SAS by Andy Field and Jeremy Miles. I won’t require this for today’s class, but I will ask you to watch Monica Gaddis video and read the appropriate book chapter for classes on August 29 and later. If you are in this section, you must show up on Tuesday afternoons. Attendance will be taken.</a:t>
            </a:r>
          </a:p>
          <a:p>
            <a:pPr lvl="0" indent="0" marL="0">
              <a:buNone/>
            </a:pPr>
          </a:p>
          <a:p>
            <a:pPr lvl="0" indent="0" marL="0">
              <a:buNone/>
            </a:pPr>
            <a:r>
              <a:rPr/>
              <a:t>Section 0002 is an asynchronous online class where you watch both the Monica Gaddis and Steve Simon videos. The Steve Simon videos will be a recording of the Tuesday Zoom session. Links to the Steve Simon videos will appear by Wednesdays at noon. Students in the asynchronous online class will watch the Monica Gaddis video and do the required Chapter readings from the book prior to watching the Steve Simon video. Some students prefer the convenience of being able to watch everything on their own schedule and others have work commitments that prevent them from attending the class on Tuesday afternoons. Students in this section have the option of attending the Tuesday 1pm Zoom sessions, if their work schedule permits. But you are more than welcome to wait until Wednesday at noon to watch the recorded video if you prefer.</a:t>
            </a:r>
          </a:p>
          <a:p>
            <a:pPr lvl="0" indent="0" marL="0">
              <a:buNone/>
            </a:pPr>
          </a:p>
          <a:p>
            <a:pPr lvl="0" indent="0" marL="0">
              <a:buNone/>
            </a:pPr>
            <a:r>
              <a:rPr/>
              <a:t>Section 0003 is a synchronous online class like 2023FS-MEDB-5501-0001 with the additional requirement of weekly sign-ins. The weekly sign-in meets an important requirement of some international students. Other than the sign-in, the class is identical to the synchronous online class.</a:t>
            </a:r>
          </a:p>
          <a:p>
            <a:pPr lvl="0" indent="0" marL="0">
              <a:buNone/>
            </a:pPr>
          </a:p>
          <a:p>
            <a:pPr lvl="0" indent="0" marL="0">
              <a:buNone/>
            </a:pPr>
            <a:r>
              <a:rPr/>
              <a:t>All three sections are combined in Canvas to a single site. This makes it easier for me to make announcements, do grading, etc. Just because the Canvas site says “2023FS-MEDB-5501-0001” does not mean that you are in the wrong Canvas site and it does not mean that you are registered for the wrong class. We’re all one big family from the perspective of Canvas, but the attendance requirements differ.</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I’ll record the Tuesday 1pm meeting and make it available on Canvas by noon on Wednesday for the asynchronous students.</a:t>
            </a:r>
          </a:p>
          <a:p>
            <a:pPr lvl="0" indent="0" marL="0">
              <a:buNone/>
            </a:pPr>
          </a:p>
          <a:p>
            <a:pPr lvl="0" indent="0" marL="0">
              <a:buNone/>
            </a:pPr>
            <a:r>
              <a:rPr/>
              <a:t>I will be using videos prepared by Monica Gaddis. They are quite good. The synchronous students should watch these videos before Tuesday at 1pm. The asynchronous students should watch the Monica Gaddis videos before watching the Tuesday recording.</a:t>
            </a:r>
          </a:p>
          <a:p>
            <a:pPr lvl="0" indent="0" marL="0">
              <a:buNone/>
            </a:pPr>
          </a:p>
          <a:p>
            <a:pPr lvl="0" indent="0" marL="0">
              <a:buNone/>
            </a:pPr>
            <a:r>
              <a:rPr/>
              <a:t>Everyone should also read the appropriate Chapter from the book.</a:t>
            </a:r>
          </a:p>
          <a:p>
            <a:pPr lvl="0" indent="0" marL="0">
              <a:buNone/>
            </a:pPr>
          </a:p>
          <a:p>
            <a:pPr lvl="0" indent="0" marL="0">
              <a:buNone/>
            </a:pPr>
            <a:r>
              <a:rPr/>
              <a:t>Everyone is invited to an optional review session on Fridays from 9am to 11am. You can ask questions, or just sit back and listen to questions that others may have. If you have work commitments on Friday mornings, I am still happy to meet with you at any other reasonable time.</a:t>
            </a:r>
          </a:p>
          <a:p>
            <a:pPr lvl="0" indent="0" marL="0">
              <a:buNone/>
            </a:pPr>
          </a:p>
          <a:p>
            <a:pPr lvl="0" indent="0" marL="0">
              <a:buNone/>
            </a:pPr>
            <a:r>
              <a:rPr/>
              <a:t>The homework assignments, quizzes, and discussion boards are due by 11:59pm on Sundays.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Attendance at the Tuesday Zoom sessions is a requirement for all synchronous students. You can also watch part or all of the recordings of the Tuesday Zoom sessions if you like.</a:t>
            </a:r>
          </a:p>
          <a:p>
            <a:pPr lvl="0" indent="0" marL="0">
              <a:buNone/>
            </a:pPr>
          </a:p>
          <a:p>
            <a:pPr lvl="0" indent="0" marL="0">
              <a:buNone/>
            </a:pPr>
            <a:r>
              <a:rPr/>
              <a:t>Asynchronous students have an option that synchronous students do not.</a:t>
            </a:r>
          </a:p>
          <a:p>
            <a:pPr lvl="0" indent="0" marL="0">
              <a:buNone/>
            </a:pPr>
          </a:p>
          <a:p>
            <a:pPr lvl="0" indent="0" marL="0">
              <a:buNone/>
            </a:pPr>
            <a:r>
              <a:rPr/>
              <a:t>For synchronous students to attend the Tuesday Zoom sessions is a problem. For asynchronous students, failure to either attend or watch the videos is a problem. If you have work commitments, health issues, or personal issues that prevent you from meeting the attendance requirements, you must contact me and CC Xi Wang, preferably beforehand.</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Assignments will include homework submissions, quizzes, and discussion boards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excited at the opportunity to teach this class, but I am also a bit scared. The topics in this class are relatively easy, but teaching them well is not so easy.</a:t>
            </a:r>
          </a:p>
          <a:p>
            <a:pPr lvl="0" indent="0" marL="0">
              <a:buNone/>
            </a:pPr>
          </a:p>
          <a:p>
            <a:pPr lvl="0" indent="0" marL="0">
              <a:buNone/>
            </a:pPr>
            <a:r>
              <a:rPr/>
              <a:t>This class has been taught for many years by Dr. Monica Gaddis. She is an excellent teacher, but she retired this summer. I have a lot of respect for her and will try to keep the general content mostly unchanged.</a:t>
            </a:r>
          </a:p>
          <a:p>
            <a:pPr lvl="0" indent="0" marL="0">
              <a:buNone/>
            </a:pPr>
          </a:p>
          <a:p>
            <a:pPr lvl="0" indent="0" marL="0">
              <a:buNone/>
            </a:pPr>
            <a:r>
              <a:rPr/>
              <a:t>But I am not a wall flower, and I have a few ideas that might supplement an already good class. I don’t want to make major changes, but there are a few changes I need to make.</a:t>
            </a:r>
          </a:p>
          <a:p>
            <a:pPr lvl="0" indent="0" marL="0">
              <a:buNone/>
            </a:pPr>
          </a:p>
          <a:p>
            <a:pPr lvl="0" indent="0" marL="0">
              <a:buNone/>
            </a:pPr>
            <a:r>
              <a:rPr/>
              <a:t>First, I believe in software agnosticism. You should use whatever software you thing is best for you. Use the software that you expect to use in the real world after you graduate. It’s more work for me (and for Xi Wang, who has to grade the various programs). Nevertheless, I want to make that effort because I should not presume to know what program is best for you and your budding career.</a:t>
            </a:r>
          </a:p>
          <a:p>
            <a:pPr lvl="0" indent="0" marL="0">
              <a:buNone/>
            </a:pPr>
          </a:p>
          <a:p>
            <a:pPr lvl="0" indent="0" marL="0">
              <a:buNone/>
            </a:pPr>
            <a:r>
              <a:rPr/>
              <a:t>If you’ve never used any statistical software before, I would certainly encourage you to use SPSS.</a:t>
            </a:r>
          </a:p>
          <a:p>
            <a:pPr lvl="0" indent="0" marL="0">
              <a:buNone/>
            </a:pPr>
          </a:p>
          <a:p>
            <a:pPr lvl="0" indent="0" marL="0">
              <a:buNone/>
            </a:pPr>
            <a:r>
              <a:rPr/>
              <a:t>A second change is that I will include a brief feedback assignment after every module. I want to feedback on what you thought was most important, what you found most confusing, and what you might have liked to learn that wasn’t in the lecture.</a:t>
            </a:r>
          </a:p>
          <a:p>
            <a:pPr lvl="0" indent="0" marL="0">
              <a:buNone/>
            </a:pPr>
          </a:p>
          <a:p>
            <a:pPr lvl="0" indent="0" marL="0">
              <a:buNone/>
            </a:pPr>
            <a:r>
              <a:rPr/>
              <a:t>Don’t spend a lot of time on the feedback. You are welcome to say something brief like nothing was confusing. If everything was confusing, that’s fine also, but please feel free to show up at the Friday review session or set up a special appointment if this is the case.</a:t>
            </a:r>
          </a:p>
          <a:p>
            <a:pPr lvl="0" indent="0" marL="0">
              <a:buNone/>
            </a:pPr>
          </a:p>
          <a:p>
            <a:pPr lvl="0" indent="0" marL="0">
              <a:buNone/>
            </a:pPr>
            <a:r>
              <a:rPr/>
              <a:t>You are also welcome to say something like “I agree with” and mention the name of a previous student.</a:t>
            </a:r>
          </a:p>
          <a:p>
            <a:pPr lvl="0" indent="0" marL="0">
              <a:buNone/>
            </a:pPr>
          </a:p>
          <a:p>
            <a:pPr lvl="0" indent="0" marL="0">
              <a:buNone/>
            </a:pPr>
            <a:r>
              <a:rPr/>
              <a:t>I might make some other small changes over time.</a:t>
            </a:r>
          </a:p>
          <a:p>
            <a:pPr lvl="0" indent="0" marL="0">
              <a:buNone/>
            </a:pPr>
          </a:p>
          <a:p>
            <a:pPr lvl="0" indent="0" marL="0">
              <a:buNone/>
            </a:pPr>
            <a:r>
              <a:rPr/>
              <a:t>There’s a risk in making changes. It may create some inconsistencies between what I am asking you to do and what Dr. Gaddis covered in her videos. Use a bit of common sense, but if you are not quite sure about anything, please ask.</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course will use SPSS for assignments, quizzes, exams, and the semester project. SPSS is available local installation, Rremote Labs, or Grad Pack.</a:t>
            </a:r>
          </a:p>
          <a:p>
            <a:pPr lvl="0" indent="0" marL="0">
              <a:buNone/>
            </a:pPr>
          </a:p>
          <a:p>
            <a:pPr lvl="0" indent="0" marL="0">
              <a:buNone/>
            </a:pPr>
            <a:r>
              <a:rPr/>
              <a:t>Local installation You may have access to a computer that is hard-wired into the UMKC network (wifi doesn’t count). If you do, you can get Information Services to install SPSS on that computer.</a:t>
            </a:r>
          </a:p>
          <a:p>
            <a:pPr lvl="0" indent="0" marL="0">
              <a:buNone/>
            </a:pPr>
          </a:p>
          <a:p>
            <a:pPr lvl="0" indent="0" marL="0">
              <a:buNone/>
            </a:pPr>
            <a:r>
              <a:rPr/>
              <a:t>Remote Labs: You can access SPSS (and other software programs) through UMKC Remote Labs. For assistance with remote labs, contact UMKC Information Services at +1-816-235-2000.</a:t>
            </a:r>
          </a:p>
          <a:p>
            <a:pPr lvl="0" indent="0" marL="0">
              <a:buNone/>
            </a:pPr>
          </a:p>
          <a:p>
            <a:pPr lvl="0" indent="0" marL="0">
              <a:buNone/>
            </a:pPr>
            <a:r>
              <a:rPr/>
              <a:t>Grad Pack: Another option to gain access to SPSS is to purchase the SPSS Standard 6-month license. (Biostatistics I) or the Standard or Premium 12-month license (Biostatistics I and II) for your personal computer. For more information about Grad Pack, please consult with the course instructor.</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lots of other choices. I am happy to help you get started with Python, R, SAS, Stata, or any other program. I like working with software. I should warn you that the level of support that I can provide does vary. I know less about Python and Stata, for example, than I do about R and SAS. But I’m pretty good with anything.</a:t>
            </a:r>
          </a:p>
          <a:p>
            <a:pPr lvl="0" indent="0" marL="0">
              <a:buNone/>
            </a:pPr>
          </a:p>
          <a:p>
            <a:pPr lvl="0" indent="0" marL="0">
              <a:buNone/>
            </a:pPr>
            <a:r>
              <a:rPr/>
              <a:t>If you do decide to try one of these programs, make sure that you are confident in your own abilities and that you can figure out some stuff on your own. If you are new or relatively inexperienced, SPSS might be a better choice.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Comments for MEDB 5501,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Welcome to the class</a:t>
            </a:r>
          </a:p>
        </p:txBody>
      </p:sp>
      <p:sp>
        <p:nvSpPr>
          <p:cNvPr id="3" name="Content Placeholder 2"/>
          <p:cNvSpPr>
            <a:spLocks noGrp="1"/>
          </p:cNvSpPr>
          <p:nvPr>
            <p:ph idx="1"/>
          </p:nvPr>
        </p:nvSpPr>
        <p:spPr/>
        <p:txBody>
          <a:bodyPr/>
          <a:lstStyle/>
          <a:p>
            <a:pPr lvl="0"/>
            <a:r>
              <a:rPr/>
              <a:t>Three sections</a:t>
            </a:r>
          </a:p>
          <a:p>
            <a:pPr lvl="1"/>
            <a:r>
              <a:rPr/>
              <a:t>0001, Synchronous Zoom meetings on Tuesdays</a:t>
            </a:r>
          </a:p>
          <a:p>
            <a:pPr lvl="1"/>
            <a:r>
              <a:rPr/>
              <a:t>0002, Asynchronous</a:t>
            </a:r>
          </a:p>
          <a:p>
            <a:pPr lvl="1"/>
            <a:r>
              <a:rPr/>
              <a:t>0003, International students</a:t>
            </a:r>
          </a:p>
          <a:p>
            <a:pPr lvl="0"/>
            <a:r>
              <a:rPr/>
              <a:t>Introductions</a:t>
            </a:r>
          </a:p>
          <a:p>
            <a:pPr lvl="1"/>
            <a:r>
              <a:rPr/>
              <a:t>Ricardo Moniz</a:t>
            </a:r>
          </a:p>
          <a:p>
            <a:pPr lvl="1"/>
            <a:r>
              <a:rPr/>
              <a:t>Xi Wang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Requirements of all students</a:t>
            </a:r>
          </a:p>
        </p:txBody>
      </p:sp>
      <p:sp>
        <p:nvSpPr>
          <p:cNvPr id="3" name="Content Placeholder 2"/>
          <p:cNvSpPr>
            <a:spLocks noGrp="1"/>
          </p:cNvSpPr>
          <p:nvPr>
            <p:ph idx="1"/>
          </p:nvPr>
        </p:nvSpPr>
        <p:spPr/>
        <p:txBody>
          <a:bodyPr/>
          <a:lstStyle/>
          <a:p>
            <a:pPr lvl="0"/>
            <a:r>
              <a:rPr/>
              <a:t>Attend Tuesday Zoom or watch video of Tuesday Zoom</a:t>
            </a:r>
          </a:p>
          <a:p>
            <a:pPr lvl="0"/>
            <a:r>
              <a:rPr/>
              <a:t>Watch the Monica Gaddis videos</a:t>
            </a:r>
          </a:p>
          <a:p>
            <a:pPr lvl="0"/>
            <a:r>
              <a:rPr/>
              <a:t>Read book chapter</a:t>
            </a:r>
          </a:p>
          <a:p>
            <a:pPr lvl="0"/>
            <a:r>
              <a:rPr/>
              <a:t>Optional review session on Zoom on Fridays</a:t>
            </a:r>
          </a:p>
          <a:p>
            <a:pPr lvl="0"/>
            <a:r>
              <a:rPr/>
              <a:t>Complete all assignments by Sunday at 11:59pm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Attendance</a:t>
            </a:r>
          </a:p>
        </p:txBody>
      </p:sp>
      <p:sp>
        <p:nvSpPr>
          <p:cNvPr id="3" name="Content Placeholder 2"/>
          <p:cNvSpPr>
            <a:spLocks noGrp="1"/>
          </p:cNvSpPr>
          <p:nvPr>
            <p:ph idx="1"/>
          </p:nvPr>
        </p:nvSpPr>
        <p:spPr/>
        <p:txBody>
          <a:bodyPr/>
          <a:lstStyle/>
          <a:p>
            <a:pPr lvl="0"/>
            <a:r>
              <a:rPr/>
              <a:t>Synchronous students</a:t>
            </a:r>
          </a:p>
          <a:p>
            <a:pPr lvl="1"/>
            <a:r>
              <a:rPr/>
              <a:t>MUST attend Tuesday Zoom sessions.</a:t>
            </a:r>
          </a:p>
          <a:p>
            <a:pPr lvl="1"/>
            <a:r>
              <a:rPr/>
              <a:t>can also review the Tuesday recordings</a:t>
            </a:r>
          </a:p>
          <a:p>
            <a:pPr lvl="0"/>
            <a:r>
              <a:rPr/>
              <a:t>Asynchronous students</a:t>
            </a:r>
          </a:p>
          <a:p>
            <a:pPr lvl="1"/>
            <a:r>
              <a:rPr/>
              <a:t>watch the Tuesday recordings or</a:t>
            </a:r>
          </a:p>
          <a:p>
            <a:pPr lvl="1"/>
            <a:r>
              <a:rPr/>
              <a:t>attend some of the Tuesday Zoom sessions or</a:t>
            </a:r>
          </a:p>
          <a:p>
            <a:pPr lvl="1"/>
            <a:r>
              <a:rPr/>
              <a:t>both</a:t>
            </a:r>
          </a:p>
          <a:p>
            <a:pPr lvl="0"/>
            <a:r>
              <a:rPr/>
              <a:t>Failure to attend is a problem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Assignments</a:t>
            </a:r>
          </a:p>
        </p:txBody>
      </p:sp>
      <p:sp>
        <p:nvSpPr>
          <p:cNvPr id="3" name="Content Placeholder 2"/>
          <p:cNvSpPr>
            <a:spLocks noGrp="1"/>
          </p:cNvSpPr>
          <p:nvPr>
            <p:ph idx="1"/>
          </p:nvPr>
        </p:nvSpPr>
        <p:spPr/>
        <p:txBody>
          <a:bodyPr/>
          <a:lstStyle/>
          <a:p>
            <a:pPr lvl="0"/>
            <a:r>
              <a:rPr/>
              <a:t>Due Sundays at 11:59pm</a:t>
            </a:r>
          </a:p>
          <a:p>
            <a:pPr lvl="0"/>
            <a:r>
              <a:rPr/>
              <a:t>Failure to submit on time is a problem</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This class is in transition</a:t>
            </a:r>
          </a:p>
        </p:txBody>
      </p:sp>
      <p:sp>
        <p:nvSpPr>
          <p:cNvPr id="3" name="Content Placeholder 2"/>
          <p:cNvSpPr>
            <a:spLocks noGrp="1"/>
          </p:cNvSpPr>
          <p:nvPr>
            <p:ph idx="1"/>
          </p:nvPr>
        </p:nvSpPr>
        <p:spPr/>
        <p:txBody>
          <a:bodyPr/>
          <a:lstStyle/>
          <a:p>
            <a:pPr lvl="0"/>
            <a:r>
              <a:rPr/>
              <a:t>Taught for many years by Dr. Monica Gaddis</a:t>
            </a:r>
          </a:p>
          <a:p>
            <a:pPr lvl="0"/>
            <a:r>
              <a:rPr/>
              <a:t>My first time teaching this class</a:t>
            </a:r>
          </a:p>
          <a:p>
            <a:pPr lvl="0"/>
            <a:r>
              <a:rPr/>
              <a:t>Keep most of the content developed by Dr. Gaddis</a:t>
            </a:r>
          </a:p>
          <a:p>
            <a:pPr lvl="0"/>
            <a:r>
              <a:rPr/>
              <a:t>Minor changes</a:t>
            </a:r>
          </a:p>
          <a:p>
            <a:pPr lvl="1"/>
            <a:r>
              <a:rPr/>
              <a:t>Allow use of R or other programs for homework</a:t>
            </a:r>
          </a:p>
          <a:p>
            <a:pPr lvl="1"/>
            <a:r>
              <a:rPr/>
              <a:t>Weekly feedback on discussion boards</a:t>
            </a:r>
          </a:p>
          <a:p>
            <a:pPr lvl="1"/>
            <a:r>
              <a:rPr/>
              <a:t>Maybe other small changes??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SPSS</a:t>
            </a:r>
          </a:p>
        </p:txBody>
      </p:sp>
      <p:sp>
        <p:nvSpPr>
          <p:cNvPr id="3" name="Content Placeholder 2"/>
          <p:cNvSpPr>
            <a:spLocks noGrp="1"/>
          </p:cNvSpPr>
          <p:nvPr>
            <p:ph idx="1"/>
          </p:nvPr>
        </p:nvSpPr>
        <p:spPr/>
        <p:txBody>
          <a:bodyPr/>
          <a:lstStyle/>
          <a:p>
            <a:pPr lvl="0"/>
            <a:r>
              <a:rPr/>
              <a:t>Multiple options</a:t>
            </a:r>
          </a:p>
          <a:p>
            <a:pPr lvl="1"/>
            <a:r>
              <a:rPr/>
              <a:t>Local installation</a:t>
            </a:r>
          </a:p>
          <a:p>
            <a:pPr lvl="1"/>
            <a:r>
              <a:rPr/>
              <a:t>Remote labs</a:t>
            </a:r>
          </a:p>
          <a:p>
            <a:pPr lvl="1"/>
            <a:r>
              <a:rPr/>
              <a:t>Grad pack</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statistical software</a:t>
            </a:r>
          </a:p>
        </p:txBody>
      </p:sp>
      <p:sp>
        <p:nvSpPr>
          <p:cNvPr id="3" name="Content Placeholder 2"/>
          <p:cNvSpPr>
            <a:spLocks noGrp="1"/>
          </p:cNvSpPr>
          <p:nvPr>
            <p:ph idx="1"/>
          </p:nvPr>
        </p:nvSpPr>
        <p:spPr/>
        <p:txBody>
          <a:bodyPr/>
          <a:lstStyle/>
          <a:p>
            <a:pPr lvl="0"/>
            <a:r>
              <a:rPr/>
              <a:t>Python, R, SAS, Stata, others</a:t>
            </a:r>
          </a:p>
          <a:p>
            <a:pPr lvl="1"/>
            <a:r>
              <a:rPr/>
              <a:t>Use only if you are confident in your abilities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Comments for MEDB 5501, Week 1</dc:title>
  <dc:creator/>
  <cp:keywords/>
  <dcterms:created xsi:type="dcterms:W3CDTF">2023-08-22T17:54:46Z</dcterms:created>
  <dcterms:modified xsi:type="dcterms:W3CDTF">2023-08-22T17:54:46Z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