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gif" ContentType="image/gif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6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113"/>
          <a:sy d="100" n="113"/>
        </p:scale>
        <p:origin x="1554" y="102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notesMaster" Target="notesMasters/notesMaster1.xml" /><Relationship Id="rId63" Type="http://schemas.openxmlformats.org/officeDocument/2006/relationships/viewProps" Target="viewProps.xml" /><Relationship Id="rId6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5" Type="http://schemas.openxmlformats.org/officeDocument/2006/relationships/tableStyles" Target="tableStyles.xml" /><Relationship Id="rId64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?>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?>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?><Relationships xmlns="http://schemas.openxmlformats.org/package/2006/relationships"><Relationship Id="rId2" Type="http://schemas.openxmlformats.org/officeDocument/2006/relationships/slide" Target="../slides/slide36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?>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?>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?>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?><Relationships xmlns="http://schemas.openxmlformats.org/package/2006/relationships"><Relationship Id="rId2" Type="http://schemas.openxmlformats.org/officeDocument/2006/relationships/slide" Target="../slides/slide41.xml" /><Relationship Id="rId1" Type="http://schemas.openxmlformats.org/officeDocument/2006/relationships/notesMaster" Target="../notesMasters/notesMaster1.xml" /></Relationships>
</file>

<file path=ppt/notesSlides/_rels/notesSlide37.xml.rels><?xml version="1.0" encoding="UTF-8"?><Relationships xmlns="http://schemas.openxmlformats.org/package/2006/relationships"><Relationship Id="rId2" Type="http://schemas.openxmlformats.org/officeDocument/2006/relationships/slide" Target="../slides/slide43.xml" /><Relationship Id="rId1" Type="http://schemas.openxmlformats.org/officeDocument/2006/relationships/notesMaster" Target="../notesMasters/notesMaster1.xml" /></Relationships>
</file>

<file path=ppt/notesSlides/_rels/notesSlide38.xml.rels><?xml version="1.0" encoding="UTF-8"?><Relationships xmlns="http://schemas.openxmlformats.org/package/2006/relationships"><Relationship Id="rId2" Type="http://schemas.openxmlformats.org/officeDocument/2006/relationships/slide" Target="../slides/slide44.xml" /><Relationship Id="rId1" Type="http://schemas.openxmlformats.org/officeDocument/2006/relationships/notesMaster" Target="../notesMasters/notesMaster1.xml" /></Relationships>
</file>

<file path=ppt/notesSlides/_rels/notesSlide39.xml.rels><?xml version="1.0" encoding="UTF-8"?>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0.xml.rels><?xml version="1.0" encoding="UTF-8"?><Relationships xmlns="http://schemas.openxmlformats.org/package/2006/relationships"><Relationship Id="rId2" Type="http://schemas.openxmlformats.org/officeDocument/2006/relationships/slide" Target="../slides/slide46.xml" /><Relationship Id="rId1" Type="http://schemas.openxmlformats.org/officeDocument/2006/relationships/notesMaster" Target="../notesMasters/notesMaster1.xml" /></Relationships>
</file>

<file path=ppt/notesSlides/_rels/notesSlide41.xml.rels><?xml version="1.0" encoding="UTF-8"?><Relationships xmlns="http://schemas.openxmlformats.org/package/2006/relationships"><Relationship Id="rId2" Type="http://schemas.openxmlformats.org/officeDocument/2006/relationships/slide" Target="../slides/slide47.xml" /><Relationship Id="rId1" Type="http://schemas.openxmlformats.org/officeDocument/2006/relationships/notesMaster" Target="../notesMasters/notesMaster1.xml" /></Relationships>
</file>

<file path=ppt/notesSlides/_rels/notesSlide42.xml.rels><?xml version="1.0" encoding="UTF-8"?><Relationships xmlns="http://schemas.openxmlformats.org/package/2006/relationships"><Relationship Id="rId2" Type="http://schemas.openxmlformats.org/officeDocument/2006/relationships/slide" Target="../slides/slide48.xml" /><Relationship Id="rId1" Type="http://schemas.openxmlformats.org/officeDocument/2006/relationships/notesMaster" Target="../notesMasters/notesMaster1.xml" /></Relationships>
</file>

<file path=ppt/notesSlides/_rels/notesSlide43.xml.rels><?xml version="1.0" encoding="UTF-8"?><Relationships xmlns="http://schemas.openxmlformats.org/package/2006/relationships"><Relationship Id="rId2" Type="http://schemas.openxmlformats.org/officeDocument/2006/relationships/slide" Target="../slides/slide49.xml" /><Relationship Id="rId1" Type="http://schemas.openxmlformats.org/officeDocument/2006/relationships/notesMaster" Target="../notesMasters/notesMaster1.xml" /></Relationships>
</file>

<file path=ppt/notesSlides/_rels/notesSlide44.xml.rels><?xml version="1.0" encoding="UTF-8"?><Relationships xmlns="http://schemas.openxmlformats.org/package/2006/relationships"><Relationship Id="rId2" Type="http://schemas.openxmlformats.org/officeDocument/2006/relationships/slide" Target="../slides/slide50.xml" /><Relationship Id="rId1" Type="http://schemas.openxmlformats.org/officeDocument/2006/relationships/notesMaster" Target="../notesMasters/notesMaster1.xml" /></Relationships>
</file>

<file path=ppt/notesSlides/_rels/notesSlide45.xml.rels><?xml version="1.0" encoding="UTF-8"?><Relationships xmlns="http://schemas.openxmlformats.org/package/2006/relationships"><Relationship Id="rId2" Type="http://schemas.openxmlformats.org/officeDocument/2006/relationships/slide" Target="../slides/slide51.xml" /><Relationship Id="rId1" Type="http://schemas.openxmlformats.org/officeDocument/2006/relationships/notesMaster" Target="../notesMasters/notesMaster1.xml" /></Relationships>
</file>

<file path=ppt/notesSlides/_rels/notesSlide46.xml.rels><?xml version="1.0" encoding="UTF-8"?><Relationships xmlns="http://schemas.openxmlformats.org/package/2006/relationships"><Relationship Id="rId2" Type="http://schemas.openxmlformats.org/officeDocument/2006/relationships/slide" Target="../slides/slide52.xml" /><Relationship Id="rId1" Type="http://schemas.openxmlformats.org/officeDocument/2006/relationships/notesMaster" Target="../notesMasters/notesMaster1.xml" /></Relationships>
</file>

<file path=ppt/notesSlides/_rels/notesSlide47.xml.rels><?xml version="1.0" encoding="UTF-8"?><Relationships xmlns="http://schemas.openxmlformats.org/package/2006/relationships"><Relationship Id="rId2" Type="http://schemas.openxmlformats.org/officeDocument/2006/relationships/slide" Target="../slides/slide53.xml" /><Relationship Id="rId1" Type="http://schemas.openxmlformats.org/officeDocument/2006/relationships/notesMaster" Target="../notesMasters/notesMaster1.xml" /></Relationships>
</file>

<file path=ppt/notesSlides/_rels/notesSlide48.xml.rels><?xml version="1.0" encoding="UTF-8"?><Relationships xmlns="http://schemas.openxmlformats.org/package/2006/relationships"><Relationship Id="rId2" Type="http://schemas.openxmlformats.org/officeDocument/2006/relationships/slide" Target="../slides/slide54.xml" /><Relationship Id="rId1" Type="http://schemas.openxmlformats.org/officeDocument/2006/relationships/notesMaster" Target="../notesMasters/notesMaster1.xml" /></Relationships>
</file>

<file path=ppt/notesSlides/_rels/notesSlide49.xml.rels><?xml version="1.0" encoding="UTF-8"?><Relationships xmlns="http://schemas.openxmlformats.org/package/2006/relationships"><Relationship Id="rId2" Type="http://schemas.openxmlformats.org/officeDocument/2006/relationships/slide" Target="../slides/slide5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0.xml.rels><?xml version="1.0" encoding="UTF-8"?>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51.xml.rels><?xml version="1.0" encoding="UTF-8"?><Relationships xmlns="http://schemas.openxmlformats.org/package/2006/relationships"><Relationship Id="rId2" Type="http://schemas.openxmlformats.org/officeDocument/2006/relationships/slide" Target="../slides/slide57.xml" /><Relationship Id="rId1" Type="http://schemas.openxmlformats.org/officeDocument/2006/relationships/notesMaster" Target="../notesMasters/notesMaster1.xml" /></Relationships>
</file>

<file path=ppt/notesSlides/_rels/notesSlide52.xml.rels><?xml version="1.0" encoding="UTF-8"?><Relationships xmlns="http://schemas.openxmlformats.org/package/2006/relationships"><Relationship Id="rId2" Type="http://schemas.openxmlformats.org/officeDocument/2006/relationships/slide" Target="../slides/slide58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gave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ago,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“</a:t>
            </a:r>
            <a:r>
              <a:rPr/>
              <a:t>pop</a:t>
            </a:r>
            <a:r>
              <a:rPr/>
              <a:t> </a:t>
            </a:r>
            <a:r>
              <a:rPr/>
              <a:t>quiz</a:t>
            </a:r>
            <a:r>
              <a:rPr/>
              <a:t>”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talk.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turns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careless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worded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question,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decided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future</a:t>
            </a:r>
            <a:r>
              <a:rPr/>
              <a:t> </a:t>
            </a:r>
            <a:r>
              <a:rPr/>
              <a:t>talks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p-values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illustrate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point.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yet,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question.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paper</a:t>
            </a:r>
            <a:r>
              <a:rPr/>
              <a:t> </a:t>
            </a:r>
            <a:r>
              <a:rPr/>
              <a:t>computes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0.45.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interpret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p-value?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Strong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hypothesis;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Strong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hypothesis;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Little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hypothesis;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Little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hypothesis;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correct.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I’ll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later,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introduce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involving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model.</a:t>
            </a:r>
            <a:r>
              <a:rPr/>
              <a:t> </a:t>
            </a:r>
            <a:r>
              <a:rPr/>
              <a:t>Typically,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always,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intercept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term.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quantifies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dependent</a:t>
            </a:r>
            <a:r>
              <a:rPr/>
              <a:t> </a:t>
            </a:r>
            <a:r>
              <a:rPr/>
              <a:t>variable.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parameter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population.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models,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statistic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accept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statistic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zero.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Example: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endothelial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cognitive</a:t>
            </a:r>
            <a:r>
              <a:rPr/>
              <a:t> </a:t>
            </a:r>
            <a:r>
              <a:rPr/>
              <a:t>performance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coronary</a:t>
            </a:r>
            <a:r>
              <a:rPr/>
              <a:t> </a:t>
            </a:r>
            <a:r>
              <a:rPr/>
              <a:t>heart</a:t>
            </a:r>
            <a:r>
              <a:rPr/>
              <a:t> </a:t>
            </a:r>
            <a:r>
              <a:rPr/>
              <a:t>disease,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hypothesized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reactive</a:t>
            </a:r>
            <a:r>
              <a:rPr/>
              <a:t> </a:t>
            </a:r>
            <a:r>
              <a:rPr/>
              <a:t>hyperemia</a:t>
            </a:r>
            <a:r>
              <a:rPr/>
              <a:t> </a:t>
            </a:r>
            <a:r>
              <a:rPr/>
              <a:t>index</a:t>
            </a:r>
            <a:r>
              <a:rPr/>
              <a:t> </a:t>
            </a:r>
            <a:r>
              <a:rPr/>
              <a:t>(RHI)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cognition.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coefficient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0.55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zero,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rejected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concluded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“</a:t>
            </a:r>
            <a:r>
              <a:rPr/>
              <a:t>an</a:t>
            </a:r>
            <a:r>
              <a:rPr/>
              <a:t> </a:t>
            </a:r>
            <a:r>
              <a:rPr/>
              <a:t>increased</a:t>
            </a:r>
            <a:r>
              <a:rPr/>
              <a:t> </a:t>
            </a:r>
            <a:r>
              <a:rPr/>
              <a:t>RHI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significantly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cognition.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Saleem</a:t>
            </a:r>
            <a:r>
              <a:rPr/>
              <a:t> </a:t>
            </a:r>
            <a:r>
              <a:rPr/>
              <a:t>M,</a:t>
            </a:r>
            <a:r>
              <a:rPr/>
              <a:t> </a:t>
            </a:r>
            <a:r>
              <a:rPr/>
              <a:t>Herrmann</a:t>
            </a:r>
            <a:r>
              <a:rPr/>
              <a:t> </a:t>
            </a:r>
            <a:r>
              <a:rPr/>
              <a:t>N,</a:t>
            </a:r>
            <a:r>
              <a:rPr/>
              <a:t> </a:t>
            </a:r>
            <a:r>
              <a:rPr/>
              <a:t>Dinoff</a:t>
            </a:r>
            <a:r>
              <a:rPr/>
              <a:t> </a:t>
            </a:r>
            <a:r>
              <a:rPr/>
              <a:t>A,</a:t>
            </a:r>
            <a:r>
              <a:rPr/>
              <a:t> </a:t>
            </a:r>
            <a:r>
              <a:rPr/>
              <a:t>et</a:t>
            </a:r>
            <a:r>
              <a:rPr/>
              <a:t> </a:t>
            </a:r>
            <a:r>
              <a:rPr/>
              <a:t>al. Association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Endothelial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Cognitive</a:t>
            </a:r>
            <a:r>
              <a:rPr/>
              <a:t> </a:t>
            </a:r>
            <a:r>
              <a:rPr/>
              <a:t>Performance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Coronary</a:t>
            </a:r>
            <a:r>
              <a:rPr/>
              <a:t> </a:t>
            </a:r>
            <a:r>
              <a:rPr/>
              <a:t>Artery</a:t>
            </a:r>
            <a:r>
              <a:rPr/>
              <a:t> </a:t>
            </a:r>
            <a:r>
              <a:rPr/>
              <a:t>Disease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Cardiac</a:t>
            </a:r>
            <a:r>
              <a:rPr/>
              <a:t> </a:t>
            </a:r>
            <a:r>
              <a:rPr/>
              <a:t>Rehabilitation.</a:t>
            </a:r>
            <a:r>
              <a:rPr/>
              <a:t> </a:t>
            </a:r>
            <a:r>
              <a:rPr/>
              <a:t>Psychosom</a:t>
            </a:r>
            <a:r>
              <a:rPr/>
              <a:t> </a:t>
            </a:r>
            <a:r>
              <a:rPr/>
              <a:t>Med.</a:t>
            </a:r>
            <a:r>
              <a:rPr/>
              <a:t> </a:t>
            </a:r>
            <a:r>
              <a:rPr/>
              <a:t>2019;81(2):184–191.</a:t>
            </a:r>
            <a:r>
              <a:rPr/>
              <a:t> </a:t>
            </a:r>
            <a:r>
              <a:rPr/>
              <a:t>doi:10.1097/PSY.0000000000000651</a:t>
            </a:r>
            <a:r>
              <a:rPr/>
              <a:t>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Regression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flexible.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incorporate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adjustments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plan.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not,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involve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type.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unusual,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situations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wrong</a:t>
            </a:r>
            <a:r>
              <a:rPr/>
              <a:t>”</a:t>
            </a:r>
            <a:r>
              <a:rPr/>
              <a:t> </a:t>
            </a:r>
            <a:r>
              <a:rPr/>
              <a:t>direction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considered</a:t>
            </a:r>
            <a:r>
              <a:rPr/>
              <a:t> </a:t>
            </a:r>
            <a:r>
              <a:rPr/>
              <a:t>impossible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irrelevant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equivalent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change.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Example: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robotic</a:t>
            </a:r>
            <a:r>
              <a:rPr/>
              <a:t> </a:t>
            </a:r>
            <a:r>
              <a:rPr/>
              <a:t>object</a:t>
            </a:r>
            <a:r>
              <a:rPr/>
              <a:t> </a:t>
            </a:r>
            <a:r>
              <a:rPr/>
              <a:t>hitting</a:t>
            </a:r>
            <a:r>
              <a:rPr/>
              <a:t> </a:t>
            </a:r>
            <a:r>
              <a:rPr/>
              <a:t>game,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Parkinson’s</a:t>
            </a:r>
            <a:r>
              <a:rPr/>
              <a:t> </a:t>
            </a:r>
            <a:r>
              <a:rPr/>
              <a:t>disease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compared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matched</a:t>
            </a:r>
            <a:r>
              <a:rPr/>
              <a:t> </a:t>
            </a:r>
            <a:r>
              <a:rPr/>
              <a:t>controls.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Parkinson’s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equivalent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groups.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worse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Parkinson’s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improved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Parkinson’s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scientifically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believe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condition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Parkinson’s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benefit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motor</a:t>
            </a:r>
            <a:r>
              <a:rPr/>
              <a:t> </a:t>
            </a:r>
            <a:r>
              <a:rPr/>
              <a:t>skills.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scores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Parkinson’s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8.40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4.85</a:t>
            </a:r>
            <a:r>
              <a:rPr/>
              <a:t> </a:t>
            </a:r>
            <a:r>
              <a:rPr/>
              <a:t>respectively.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3.65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sufficiently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reject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game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intended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motor</a:t>
            </a:r>
            <a:r>
              <a:rPr/>
              <a:t> </a:t>
            </a:r>
            <a:r>
              <a:rPr/>
              <a:t>skills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Parkinson’s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demonstrate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measure.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tests</a:t>
            </a:r>
            <a:r>
              <a:rPr/>
              <a:t> </a:t>
            </a:r>
            <a:r>
              <a:rPr/>
              <a:t>involved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Parkinson’s</a:t>
            </a:r>
            <a:r>
              <a:rPr/>
              <a:t> </a:t>
            </a:r>
            <a:r>
              <a:rPr/>
              <a:t>disease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drug,</a:t>
            </a:r>
            <a:r>
              <a:rPr/>
              <a:t> </a:t>
            </a:r>
            <a:r>
              <a:rPr/>
              <a:t>levodopa,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relieve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symptoms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Parkinson’s</a:t>
            </a:r>
            <a:r>
              <a:rPr/>
              <a:t> </a:t>
            </a:r>
            <a:r>
              <a:rPr/>
              <a:t>disease.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authors</a:t>
            </a:r>
            <a:r>
              <a:rPr/>
              <a:t> </a:t>
            </a:r>
            <a:r>
              <a:rPr/>
              <a:t>concluded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“</a:t>
            </a:r>
            <a:r>
              <a:rPr/>
              <a:t>dynamic</a:t>
            </a:r>
            <a:r>
              <a:rPr/>
              <a:t> </a:t>
            </a:r>
            <a:r>
              <a:rPr/>
              <a:t>interaction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cognitive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kinematic</a:t>
            </a:r>
            <a:r>
              <a:rPr/>
              <a:t> </a:t>
            </a:r>
            <a:r>
              <a:rPr/>
              <a:t>skills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PD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performed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virtual</a:t>
            </a:r>
            <a:r>
              <a:rPr/>
              <a:t> </a:t>
            </a:r>
            <a:r>
              <a:rPr/>
              <a:t>reality</a:t>
            </a:r>
            <a:r>
              <a:rPr/>
              <a:t> </a:t>
            </a:r>
            <a:r>
              <a:rPr/>
              <a:t>game.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Consider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situation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placebo.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worse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placebo.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happens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adopt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equivalent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placebo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adopt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inferior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placebo.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placebo,</a:t>
            </a:r>
            <a:r>
              <a:rPr/>
              <a:t> </a:t>
            </a:r>
            <a:r>
              <a:rPr/>
              <a:t>meaning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placebo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worse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placebo.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actual</a:t>
            </a:r>
            <a:r>
              <a:rPr/>
              <a:t> </a:t>
            </a:r>
            <a:r>
              <a:rPr/>
              <a:t>orientation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directional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depends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good.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pain,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golf.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good.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depends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labelled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2.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depends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impossible/irrelevant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impossible/irrelevant.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assume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relief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placebo,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placebo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irrelevant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leads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decision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equivalent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case,</a:t>
            </a:r>
            <a:r>
              <a:rPr/>
              <a:t> </a:t>
            </a:r>
            <a:r>
              <a:rPr/>
              <a:t>mu1-mu2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reporting,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decision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sign.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setting,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placebo</a:t>
            </a:r>
            <a:r>
              <a:rPr/>
              <a:t> </a:t>
            </a:r>
            <a:r>
              <a:rPr/>
              <a:t>minus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positive,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reject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large?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percentile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t-distribution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means.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must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directional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collection,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commit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directional</a:t>
            </a:r>
            <a:r>
              <a:rPr/>
              <a:t> </a:t>
            </a:r>
            <a:r>
              <a:rPr/>
              <a:t>alternative,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out.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accused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fraud.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concern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researcher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directional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boost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study.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pointing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opposite</a:t>
            </a:r>
            <a:r>
              <a:rPr/>
              <a:t> </a:t>
            </a:r>
            <a:r>
              <a:rPr/>
              <a:t>direction,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sudden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change.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thinks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wrong</a:t>
            </a:r>
            <a:r>
              <a:rPr/>
              <a:t>”</a:t>
            </a:r>
            <a:r>
              <a:rPr/>
              <a:t> </a:t>
            </a:r>
            <a:r>
              <a:rPr/>
              <a:t>direction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relevant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comes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sorts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reasons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finding,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anticipated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collection,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obvious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pursuing.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opposite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fraud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occur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two-sided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large.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shrink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switching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directional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(in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direction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observed,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along.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switch</a:t>
            </a:r>
            <a:r>
              <a:rPr/>
              <a:t> </a:t>
            </a:r>
            <a:r>
              <a:rPr/>
              <a:t>cuts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</a:t>
            </a:r>
            <a:r>
              <a:rPr/>
              <a:t> </a:t>
            </a:r>
            <a:r>
              <a:rPr/>
              <a:t>result.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Consider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effects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second-hand</a:t>
            </a:r>
            <a:r>
              <a:rPr/>
              <a:t> </a:t>
            </a:r>
            <a:r>
              <a:rPr/>
              <a:t>smoke.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directional</a:t>
            </a:r>
            <a:r>
              <a:rPr/>
              <a:t> </a:t>
            </a:r>
            <a:r>
              <a:rPr/>
              <a:t>alternatives.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active</a:t>
            </a:r>
            <a:r>
              <a:rPr/>
              <a:t> </a:t>
            </a:r>
            <a:r>
              <a:rPr/>
              <a:t>cigarette</a:t>
            </a:r>
            <a:r>
              <a:rPr/>
              <a:t> </a:t>
            </a:r>
            <a:r>
              <a:rPr/>
              <a:t>smoking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increases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cancer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cardiovascular</a:t>
            </a:r>
            <a:r>
              <a:rPr/>
              <a:t> </a:t>
            </a:r>
            <a:r>
              <a:rPr/>
              <a:t>disease.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passive</a:t>
            </a:r>
            <a:r>
              <a:rPr/>
              <a:t> </a:t>
            </a:r>
            <a:r>
              <a:rPr/>
              <a:t>smoke</a:t>
            </a:r>
            <a:r>
              <a:rPr/>
              <a:t> </a:t>
            </a:r>
            <a:r>
              <a:rPr/>
              <a:t>exposure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active</a:t>
            </a:r>
            <a:r>
              <a:rPr/>
              <a:t> </a:t>
            </a:r>
            <a:r>
              <a:rPr/>
              <a:t>smoking.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toxic,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dilution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smoking</a:t>
            </a:r>
            <a:r>
              <a:rPr/>
              <a:t> </a:t>
            </a:r>
            <a:r>
              <a:rPr/>
              <a:t>coming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cigarette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smoke</a:t>
            </a:r>
            <a:r>
              <a:rPr/>
              <a:t> </a:t>
            </a:r>
            <a:r>
              <a:rPr/>
              <a:t>coming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cigarette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end.</a:t>
            </a:r>
            <a:r>
              <a:rPr/>
              <a:t> </a:t>
            </a:r>
            <a:r>
              <a:rPr/>
              <a:t>Fair</a:t>
            </a:r>
            <a:r>
              <a:rPr/>
              <a:t> </a:t>
            </a:r>
            <a:r>
              <a:rPr/>
              <a:t>enough,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believe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sudden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smoke</a:t>
            </a:r>
            <a:r>
              <a:rPr/>
              <a:t> </a:t>
            </a:r>
            <a:r>
              <a:rPr/>
              <a:t>becomes</a:t>
            </a:r>
            <a:r>
              <a:rPr/>
              <a:t> </a:t>
            </a:r>
            <a:r>
              <a:rPr/>
              <a:t>protective.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Since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scientific</a:t>
            </a:r>
            <a:r>
              <a:rPr/>
              <a:t> </a:t>
            </a:r>
            <a:r>
              <a:rPr/>
              <a:t>basis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protective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passive</a:t>
            </a:r>
            <a:r>
              <a:rPr/>
              <a:t> </a:t>
            </a:r>
            <a:r>
              <a:rPr/>
              <a:t>smoking,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sense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passive</a:t>
            </a:r>
            <a:r>
              <a:rPr/>
              <a:t> </a:t>
            </a:r>
            <a:r>
              <a:rPr/>
              <a:t>smoking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increase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outcomes</a:t>
            </a:r>
            <a:r>
              <a:rPr/>
              <a:t> </a:t>
            </a:r>
            <a:r>
              <a:rPr/>
              <a:t>compared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“</a:t>
            </a:r>
            <a:r>
              <a:rPr/>
              <a:t>not</a:t>
            </a:r>
            <a:r>
              <a:rPr/>
              <a:t> </a:t>
            </a:r>
            <a:r>
              <a:rPr/>
              <a:t>harmful</a:t>
            </a:r>
            <a:r>
              <a:rPr/>
              <a:t>”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“</a:t>
            </a:r>
            <a:r>
              <a:rPr/>
              <a:t>harmful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beneficial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lumped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dare</a:t>
            </a:r>
            <a:r>
              <a:rPr/>
              <a:t> </a:t>
            </a:r>
            <a:r>
              <a:rPr/>
              <a:t>claim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passive</a:t>
            </a:r>
            <a:r>
              <a:rPr/>
              <a:t> </a:t>
            </a:r>
            <a:r>
              <a:rPr/>
              <a:t>smoking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protective.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Actually,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tobacco</a:t>
            </a:r>
            <a:r>
              <a:rPr/>
              <a:t> </a:t>
            </a:r>
            <a:r>
              <a:rPr/>
              <a:t>companies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complain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directional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violated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norms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science.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court</a:t>
            </a:r>
            <a:r>
              <a:rPr/>
              <a:t> </a:t>
            </a:r>
            <a:r>
              <a:rPr/>
              <a:t>battle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North</a:t>
            </a:r>
            <a:r>
              <a:rPr/>
              <a:t> </a:t>
            </a:r>
            <a:r>
              <a:rPr/>
              <a:t>Carolina,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lost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appeal.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As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aside,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involved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prayer</a:t>
            </a:r>
            <a:r>
              <a:rPr/>
              <a:t> </a:t>
            </a:r>
            <a:r>
              <a:rPr/>
              <a:t>study.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planned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one-sided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(remote</a:t>
            </a:r>
            <a:r>
              <a:rPr/>
              <a:t> </a:t>
            </a:r>
            <a:r>
              <a:rPr/>
              <a:t>prayer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health).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Institutional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Board</a:t>
            </a:r>
            <a:r>
              <a:rPr/>
              <a:t> </a:t>
            </a:r>
            <a:r>
              <a:rPr/>
              <a:t>suggested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two-sided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(remote</a:t>
            </a:r>
            <a:r>
              <a:rPr/>
              <a:t> </a:t>
            </a:r>
            <a:r>
              <a:rPr/>
              <a:t>prayer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health).</a:t>
            </a:r>
            <a:r>
              <a:rPr/>
              <a:t> </a:t>
            </a:r>
            <a:r>
              <a:rPr/>
              <a:t>Thankfully,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observe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opposite</a:t>
            </a:r>
            <a:r>
              <a:rPr/>
              <a:t> </a:t>
            </a:r>
            <a:r>
              <a:rPr/>
              <a:t>tail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explain.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researcher,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terms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parameters,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text.</a:t>
            </a:r>
            <a:r>
              <a:rPr/>
              <a:t> </a:t>
            </a:r>
            <a:r>
              <a:rPr/>
              <a:t>Translate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Greek</a:t>
            </a:r>
            <a:r>
              <a:rPr/>
              <a:t> </a:t>
            </a:r>
            <a:r>
              <a:rPr/>
              <a:t>letters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English.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compares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groups,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comparative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“</a:t>
            </a:r>
            <a:r>
              <a:rPr/>
              <a:t>safer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more</a:t>
            </a:r>
            <a:r>
              <a:rPr/>
              <a:t> </a:t>
            </a:r>
            <a:r>
              <a:rPr/>
              <a:t>effective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terms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“</a:t>
            </a:r>
            <a:r>
              <a:rPr/>
              <a:t>trend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association</a:t>
            </a:r>
            <a:r>
              <a:rPr/>
              <a:t>”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comparison.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nilvadipine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placebo.</a:t>
            </a:r>
            <a:r>
              <a:rPr/>
              <a:t> </a:t>
            </a:r>
            <a:r>
              <a:rPr/>
              <a:t>Safety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measured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proportion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experienced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adverse</a:t>
            </a:r>
            <a:r>
              <a:rPr/>
              <a:t> </a:t>
            </a:r>
            <a:r>
              <a:rPr/>
              <a:t>event.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measured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proportion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experienced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serious</a:t>
            </a:r>
            <a:r>
              <a:rPr/>
              <a:t> </a:t>
            </a:r>
            <a:r>
              <a:rPr/>
              <a:t>adverse</a:t>
            </a:r>
            <a:r>
              <a:rPr/>
              <a:t> </a:t>
            </a:r>
            <a:r>
              <a:rPr/>
              <a:t>event.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Greek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involve</a:t>
            </a:r>
            <a:r>
              <a:rPr/>
              <a:t> </a:t>
            </a:r>
            <a:r>
              <a:rPr/>
              <a:t>pi’s.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Effectiveness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measured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Alzheimer’s</a:t>
            </a:r>
            <a:r>
              <a:rPr/>
              <a:t> </a:t>
            </a:r>
            <a:r>
              <a:rPr/>
              <a:t>Disease</a:t>
            </a:r>
            <a:r>
              <a:rPr/>
              <a:t> </a:t>
            </a:r>
            <a:r>
              <a:rPr/>
              <a:t>Assessment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Cognitive</a:t>
            </a:r>
            <a:r>
              <a:rPr/>
              <a:t> </a:t>
            </a:r>
            <a:r>
              <a:rPr/>
              <a:t>Subscale-12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Dementia</a:t>
            </a:r>
            <a:r>
              <a:rPr/>
              <a:t> </a:t>
            </a:r>
            <a:r>
              <a:rPr/>
              <a:t>Rating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sum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boxes.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continuous,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Greek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involve</a:t>
            </a:r>
            <a:r>
              <a:rPr/>
              <a:t> </a:t>
            </a:r>
            <a:r>
              <a:rPr/>
              <a:t>mu’s.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Cox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trends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associations,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Greek</a:t>
            </a:r>
            <a:r>
              <a:rPr/>
              <a:t> </a:t>
            </a:r>
            <a:r>
              <a:rPr/>
              <a:t>hypotheses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involve</a:t>
            </a:r>
            <a:r>
              <a:rPr/>
              <a:t> </a:t>
            </a:r>
            <a:r>
              <a:rPr/>
              <a:t>beta’s.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(typically</a:t>
            </a:r>
            <a:r>
              <a:rPr/>
              <a:t> </a:t>
            </a:r>
            <a:r>
              <a:rPr/>
              <a:t>labeled</a:t>
            </a:r>
            <a:r>
              <a:rPr/>
              <a:t> </a:t>
            </a:r>
            <a:r>
              <a:rPr/>
              <a:t>H0)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(typically</a:t>
            </a:r>
            <a:r>
              <a:rPr/>
              <a:t> </a:t>
            </a:r>
            <a:r>
              <a:rPr/>
              <a:t>labeled</a:t>
            </a:r>
            <a:r>
              <a:rPr/>
              <a:t> </a:t>
            </a:r>
            <a:r>
              <a:rPr/>
              <a:t>Ha,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H1).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tradition,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corresponds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change.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hypothesis,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possibility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error.</a:t>
            </a:r>
            <a:r>
              <a:rPr/>
              <a:t> </a:t>
            </a:r>
            <a:r>
              <a:rPr/>
              <a:t>Actually,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procedure,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possibility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error,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statisticians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ones</a:t>
            </a:r>
            <a:r>
              <a:rPr/>
              <a:t> </a:t>
            </a:r>
            <a:r>
              <a:rPr/>
              <a:t>honest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admit</a:t>
            </a:r>
            <a:r>
              <a:rPr/>
              <a:t> </a:t>
            </a:r>
            <a:r>
              <a:rPr/>
              <a:t>this.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rejecting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true.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Consider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market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placebo.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context,</a:t>
            </a:r>
            <a:r>
              <a:rPr/>
              <a:t> </a:t>
            </a:r>
            <a:r>
              <a:rPr/>
              <a:t>H0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(or</a:t>
            </a:r>
            <a:r>
              <a:rPr/>
              <a:t> </a:t>
            </a:r>
            <a:r>
              <a:rPr/>
              <a:t>perhaps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improvement)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taking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(probability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improvement)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taking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placebo.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allowing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ineffective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onto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Remember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hypotheses</a:t>
            </a:r>
            <a:r>
              <a:rPr/>
              <a:t> </a:t>
            </a:r>
            <a:r>
              <a:rPr/>
              <a:t>involve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parameters.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parameters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impossible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compute.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errors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abstract</a:t>
            </a:r>
            <a:r>
              <a:rPr/>
              <a:t> </a:t>
            </a:r>
            <a:r>
              <a:rPr/>
              <a:t>sense.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error.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Alpha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error,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alpha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compute.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studies,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low,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5%.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II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accepting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false.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impossible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negative.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statisticians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fact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phrase</a:t>
            </a:r>
            <a:r>
              <a:rPr/>
              <a:t> </a:t>
            </a:r>
            <a:r>
              <a:rPr/>
              <a:t>“</a:t>
            </a:r>
            <a:r>
              <a:rPr/>
              <a:t>fail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reject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”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“</a:t>
            </a:r>
            <a:r>
              <a:rPr/>
              <a:t>accept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hypothesis.</a:t>
            </a:r>
            <a:r>
              <a:rPr/>
              <a:t>”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former</a:t>
            </a:r>
            <a:r>
              <a:rPr/>
              <a:t> </a:t>
            </a:r>
            <a:r>
              <a:rPr/>
              <a:t>phrase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strikes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semantic</a:t>
            </a:r>
            <a:r>
              <a:rPr/>
              <a:t> </a:t>
            </a:r>
            <a:r>
              <a:rPr/>
              <a:t>overkill.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Many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reject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situations,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II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explanation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results.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Consider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market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placebo.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context,</a:t>
            </a:r>
            <a:r>
              <a:rPr/>
              <a:t> </a:t>
            </a:r>
            <a:r>
              <a:rPr/>
              <a:t>H0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(or</a:t>
            </a:r>
            <a:r>
              <a:rPr/>
              <a:t> </a:t>
            </a:r>
            <a:r>
              <a:rPr/>
              <a:t>perhaps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improvement)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taking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(probability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improvement)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taking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placebo.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II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keeping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bears</a:t>
            </a:r>
            <a:r>
              <a:rPr/>
              <a:t> </a:t>
            </a:r>
            <a:r>
              <a:rPr/>
              <a:t>repeating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parameters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impossible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compute.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error.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Beta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II</a:t>
            </a:r>
            <a:r>
              <a:rPr/>
              <a:t> </a:t>
            </a:r>
            <a:r>
              <a:rPr/>
              <a:t>error.</a:t>
            </a:r>
            <a:r>
              <a:rPr/>
              <a:t> </a:t>
            </a:r>
            <a:r>
              <a:rPr/>
              <a:t>Beta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quantity.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beta</a:t>
            </a:r>
            <a:r>
              <a:rPr/>
              <a:t> </a:t>
            </a:r>
            <a:r>
              <a:rPr/>
              <a:t>small.</a:t>
            </a:r>
            <a:r>
              <a:rPr/>
              <a:t> </a:t>
            </a:r>
            <a:r>
              <a:rPr/>
              <a:t>10%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typical</a:t>
            </a:r>
            <a:r>
              <a:rPr/>
              <a:t> </a:t>
            </a:r>
            <a:r>
              <a:rPr/>
              <a:t>value,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settings,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II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20%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tolerated.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Power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1-beta.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bit.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formula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depending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formula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across.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worry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details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absolute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2</a:t>
            </a:r>
            <a:r>
              <a:rPr/>
              <a:t> </a:t>
            </a:r>
            <a:r>
              <a:rPr/>
              <a:t>times</a:t>
            </a:r>
            <a:r>
              <a:rPr/>
              <a:t>”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front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English,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formula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telling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observe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extreme,</a:t>
            </a:r>
            <a:r>
              <a:rPr/>
              <a:t> </a:t>
            </a:r>
            <a:r>
              <a:rPr/>
              <a:t>assuming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true.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far,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popular</a:t>
            </a:r>
            <a:r>
              <a:rPr/>
              <a:t> </a:t>
            </a:r>
            <a:r>
              <a:rPr/>
              <a:t>statistic</a:t>
            </a:r>
            <a:r>
              <a:rPr/>
              <a:t> </a:t>
            </a:r>
            <a:r>
              <a:rPr/>
              <a:t>reported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studies.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spite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popularity,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controversial.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journal,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Applied</a:t>
            </a:r>
            <a:r>
              <a:rPr/>
              <a:t> </a:t>
            </a:r>
            <a:r>
              <a:rPr/>
              <a:t>Social</a:t>
            </a:r>
            <a:r>
              <a:rPr/>
              <a:t> </a:t>
            </a:r>
            <a:r>
              <a:rPr/>
              <a:t>Psychology,</a:t>
            </a:r>
            <a:r>
              <a:rPr/>
              <a:t> </a:t>
            </a:r>
            <a:r>
              <a:rPr/>
              <a:t>banned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p-values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journal.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Fricker</a:t>
            </a:r>
            <a:r>
              <a:rPr/>
              <a:t> </a:t>
            </a:r>
            <a:r>
              <a:rPr/>
              <a:t>(2019)</a:t>
            </a:r>
            <a:r>
              <a:rPr/>
              <a:t> </a:t>
            </a:r>
            <a:r>
              <a:rPr/>
              <a:t>American</a:t>
            </a:r>
            <a:r>
              <a:rPr/>
              <a:t> </a:t>
            </a:r>
            <a:r>
              <a:rPr/>
              <a:t>Statistician,</a:t>
            </a:r>
            <a:r>
              <a:rPr/>
              <a:t> </a:t>
            </a:r>
            <a:r>
              <a:rPr/>
              <a:t>73(S1):</a:t>
            </a:r>
            <a:r>
              <a:rPr/>
              <a:t> </a:t>
            </a:r>
            <a:r>
              <a:rPr/>
              <a:t>374-384.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interpretations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practical.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consistency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inconsistency.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unlikely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seen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extreme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assumption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true.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reject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assumption.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hand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extreme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assumption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true,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comfortable</a:t>
            </a:r>
            <a:r>
              <a:rPr/>
              <a:t> </a:t>
            </a:r>
            <a:r>
              <a:rPr/>
              <a:t>accepting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assumption.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argued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evidence.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poor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evidence,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stand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interpretation.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small,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large,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toss</a:t>
            </a:r>
            <a:r>
              <a:rPr/>
              <a:t> </a:t>
            </a:r>
            <a:r>
              <a:rPr/>
              <a:t>out,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poorly</a:t>
            </a:r>
            <a:r>
              <a:rPr/>
              <a:t> </a:t>
            </a:r>
            <a:r>
              <a:rPr/>
              <a:t>worded.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paper</a:t>
            </a:r>
            <a:r>
              <a:rPr/>
              <a:t> </a:t>
            </a:r>
            <a:r>
              <a:rPr/>
              <a:t>computes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relative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0.82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3.94.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you.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clinically</a:t>
            </a:r>
            <a:r>
              <a:rPr/>
              <a:t> </a:t>
            </a:r>
            <a:r>
              <a:rPr/>
              <a:t>important,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clinically</a:t>
            </a:r>
            <a:r>
              <a:rPr/>
              <a:t> </a:t>
            </a:r>
            <a:r>
              <a:rPr/>
              <a:t>important,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forth.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answer,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ambiguous,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correct</a:t>
            </a:r>
            <a:r>
              <a:rPr/>
              <a:t> </a:t>
            </a:r>
            <a:r>
              <a:rPr/>
              <a:t>one,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bit.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weren’t</a:t>
            </a:r>
            <a:r>
              <a:rPr/>
              <a:t> </a:t>
            </a:r>
            <a:r>
              <a:rPr/>
              <a:t>writhing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floor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agony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saw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interval,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conditional</a:t>
            </a:r>
            <a:r>
              <a:rPr/>
              <a:t> </a:t>
            </a:r>
            <a:r>
              <a:rPr/>
              <a:t>probability,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careful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conditional</a:t>
            </a:r>
            <a:r>
              <a:rPr/>
              <a:t> </a:t>
            </a:r>
            <a:r>
              <a:rPr/>
              <a:t>probabilities.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assumption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result.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result.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reasons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First,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reorder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conditional</a:t>
            </a:r>
            <a:r>
              <a:rPr/>
              <a:t> </a:t>
            </a:r>
            <a:r>
              <a:rPr/>
              <a:t>probability.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A.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rich.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number,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agree.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rich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miserable</a:t>
            </a:r>
            <a:r>
              <a:rPr/>
              <a:t> </a:t>
            </a:r>
            <a:r>
              <a:rPr/>
              <a:t>lives,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I’ve</a:t>
            </a:r>
            <a:r>
              <a:rPr/>
              <a:t> </a:t>
            </a:r>
            <a:r>
              <a:rPr/>
              <a:t>seen,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rich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darn</a:t>
            </a:r>
            <a:r>
              <a:rPr/>
              <a:t> </a:t>
            </a:r>
            <a:r>
              <a:rPr/>
              <a:t>happy.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reverse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rich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happy.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smaller.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although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believe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money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buy</a:t>
            </a:r>
            <a:r>
              <a:rPr/>
              <a:t> </a:t>
            </a:r>
            <a:r>
              <a:rPr/>
              <a:t>happiness,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buy</a:t>
            </a:r>
            <a:r>
              <a:rPr/>
              <a:t> </a:t>
            </a:r>
            <a:r>
              <a:rPr/>
              <a:t>happiness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happiness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poor,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somehow,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poor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anyway.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reverse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parameters.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computed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population,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sampling</a:t>
            </a:r>
            <a:r>
              <a:rPr/>
              <a:t> </a:t>
            </a:r>
            <a:r>
              <a:rPr/>
              <a:t>error.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pop</a:t>
            </a:r>
            <a:r>
              <a:rPr/>
              <a:t> </a:t>
            </a:r>
            <a:r>
              <a:rPr/>
              <a:t>quiz</a:t>
            </a:r>
            <a:r>
              <a:rPr/>
              <a:t> </a:t>
            </a:r>
            <a:r>
              <a:rPr/>
              <a:t>again.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quickly.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responses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wrong.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wrote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quickly,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shame,</a:t>
            </a:r>
            <a:r>
              <a:rPr/>
              <a:t> </a:t>
            </a:r>
            <a:r>
              <a:rPr/>
              <a:t>shame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I’ve</a:t>
            </a:r>
            <a:r>
              <a:rPr/>
              <a:t> </a:t>
            </a:r>
            <a:r>
              <a:rPr/>
              <a:t>reproduced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illustrates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point.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small,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statement.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translates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favor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hypothesis.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large,</a:t>
            </a:r>
            <a:r>
              <a:rPr/>
              <a:t> </a:t>
            </a:r>
            <a:r>
              <a:rPr/>
              <a:t>however,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quandary.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alternative.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happens</a:t>
            </a:r>
            <a:r>
              <a:rPr/>
              <a:t> </a:t>
            </a:r>
            <a:r>
              <a:rPr/>
              <a:t>whenever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combined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noise.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prove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negative,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saying</a:t>
            </a:r>
            <a:r>
              <a:rPr/>
              <a:t> </a:t>
            </a:r>
            <a:r>
              <a:rPr/>
              <a:t>goes.</a:t>
            </a:r>
            <a:r>
              <a:rPr/>
              <a:t> </a:t>
            </a:r>
            <a:r>
              <a:rPr/>
              <a:t>Well,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prove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negative,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harder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itself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persuasive,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calculation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collection,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support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narrow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support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I’ll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general,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helpful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samples.</a:t>
            </a:r>
            <a:r>
              <a:rPr/>
              <a:t> </a:t>
            </a:r>
            <a:r>
              <a:rPr/>
              <a:t>We’re</a:t>
            </a:r>
            <a:r>
              <a:rPr/>
              <a:t> </a:t>
            </a:r>
            <a:r>
              <a:rPr/>
              <a:t>seeing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pops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huge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stuff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trivial</a:t>
            </a:r>
            <a:r>
              <a:rPr/>
              <a:t> </a:t>
            </a:r>
            <a:r>
              <a:rPr/>
              <a:t>stuff.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magnitude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estimates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uncertainty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remove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future</a:t>
            </a:r>
            <a:r>
              <a:rPr/>
              <a:t> </a:t>
            </a:r>
            <a:r>
              <a:rPr/>
              <a:t>predictions.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cartoon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impossible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Canvas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readings.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down.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panel,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woman</a:t>
            </a:r>
            <a:r>
              <a:rPr/>
              <a:t> </a:t>
            </a:r>
            <a:r>
              <a:rPr/>
              <a:t>runs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shouts:</a:t>
            </a:r>
            <a:r>
              <a:rPr/>
              <a:t> </a:t>
            </a:r>
            <a:r>
              <a:rPr/>
              <a:t>Jelly</a:t>
            </a:r>
            <a:r>
              <a:rPr/>
              <a:t> </a:t>
            </a:r>
            <a:r>
              <a:rPr/>
              <a:t>beans</a:t>
            </a:r>
            <a:r>
              <a:rPr/>
              <a:t> </a:t>
            </a:r>
            <a:r>
              <a:rPr/>
              <a:t>cause</a:t>
            </a:r>
            <a:r>
              <a:rPr/>
              <a:t> </a:t>
            </a:r>
            <a:r>
              <a:rPr/>
              <a:t>acne!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man</a:t>
            </a:r>
            <a:r>
              <a:rPr/>
              <a:t> </a:t>
            </a:r>
            <a:r>
              <a:rPr/>
              <a:t>replies</a:t>
            </a:r>
            <a:r>
              <a:rPr/>
              <a:t> </a:t>
            </a:r>
            <a:r>
              <a:rPr/>
              <a:t>:</a:t>
            </a:r>
            <a:r>
              <a:rPr/>
              <a:t> </a:t>
            </a:r>
            <a:r>
              <a:rPr/>
              <a:t>Scientists!</a:t>
            </a:r>
            <a:r>
              <a:rPr/>
              <a:t> </a:t>
            </a:r>
            <a:r>
              <a:rPr/>
              <a:t>Investigate!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panel,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scientist,</a:t>
            </a:r>
            <a:r>
              <a:rPr/>
              <a:t> </a:t>
            </a:r>
            <a:r>
              <a:rPr/>
              <a:t>holding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clipboard</a:t>
            </a:r>
            <a:r>
              <a:rPr/>
              <a:t> </a:t>
            </a:r>
            <a:r>
              <a:rPr/>
              <a:t>announces: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jelly</a:t>
            </a:r>
            <a:r>
              <a:rPr/>
              <a:t> </a:t>
            </a:r>
            <a:r>
              <a:rPr/>
              <a:t>beans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acne</a:t>
            </a:r>
            <a:r>
              <a:rPr/>
              <a:t> </a:t>
            </a:r>
            <a:r>
              <a:rPr/>
              <a:t>(p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0.05).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panel,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woman</a:t>
            </a:r>
            <a:r>
              <a:rPr/>
              <a:t> </a:t>
            </a:r>
            <a:r>
              <a:rPr/>
              <a:t>says: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hear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bunch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panels,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scientist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clipboard</a:t>
            </a:r>
            <a:r>
              <a:rPr/>
              <a:t> </a:t>
            </a:r>
            <a:r>
              <a:rPr/>
              <a:t>reports: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purple</a:t>
            </a:r>
            <a:r>
              <a:rPr/>
              <a:t> </a:t>
            </a:r>
            <a:r>
              <a:rPr/>
              <a:t>jelly</a:t>
            </a:r>
            <a:r>
              <a:rPr/>
              <a:t> </a:t>
            </a:r>
            <a:r>
              <a:rPr/>
              <a:t>beans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acne</a:t>
            </a:r>
            <a:r>
              <a:rPr/>
              <a:t> </a:t>
            </a:r>
            <a:r>
              <a:rPr/>
              <a:t>(p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0.05).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brown</a:t>
            </a:r>
            <a:r>
              <a:rPr/>
              <a:t> </a:t>
            </a:r>
            <a:r>
              <a:rPr/>
              <a:t>jelly</a:t>
            </a:r>
            <a:r>
              <a:rPr/>
              <a:t> </a:t>
            </a:r>
            <a:r>
              <a:rPr/>
              <a:t>beans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acne</a:t>
            </a:r>
            <a:r>
              <a:rPr/>
              <a:t> </a:t>
            </a:r>
            <a:r>
              <a:rPr/>
              <a:t>(p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0.05).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pink</a:t>
            </a:r>
            <a:r>
              <a:rPr/>
              <a:t> </a:t>
            </a:r>
            <a:r>
              <a:rPr/>
              <a:t>jelly</a:t>
            </a:r>
            <a:r>
              <a:rPr/>
              <a:t> </a:t>
            </a:r>
            <a:r>
              <a:rPr/>
              <a:t>beans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acne</a:t>
            </a:r>
            <a:r>
              <a:rPr/>
              <a:t> </a:t>
            </a:r>
            <a:r>
              <a:rPr/>
              <a:t>(p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0.05).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blue,</a:t>
            </a:r>
            <a:r>
              <a:rPr/>
              <a:t> </a:t>
            </a:r>
            <a:r>
              <a:rPr/>
              <a:t>teal,</a:t>
            </a:r>
            <a:r>
              <a:rPr/>
              <a:t> </a:t>
            </a:r>
            <a:r>
              <a:rPr/>
              <a:t>salmon,</a:t>
            </a:r>
            <a:r>
              <a:rPr/>
              <a:t> </a:t>
            </a:r>
            <a:r>
              <a:rPr/>
              <a:t>red,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forth.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then…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jelly</a:t>
            </a:r>
            <a:r>
              <a:rPr/>
              <a:t> </a:t>
            </a:r>
            <a:r>
              <a:rPr/>
              <a:t>beans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acne</a:t>
            </a:r>
            <a:r>
              <a:rPr/>
              <a:t> </a:t>
            </a:r>
            <a:r>
              <a:rPr/>
              <a:t>(p</a:t>
            </a:r>
            <a:r>
              <a:rPr/>
              <a:t> </a:t>
            </a:r>
            <a:r>
              <a:rPr/>
              <a:t>&lt;</a:t>
            </a:r>
            <a:r>
              <a:rPr/>
              <a:t> </a:t>
            </a:r>
            <a:r>
              <a:rPr/>
              <a:t>0.05).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off-screen</a:t>
            </a:r>
            <a:r>
              <a:rPr/>
              <a:t> </a:t>
            </a:r>
            <a:r>
              <a:rPr/>
              <a:t>voice</a:t>
            </a:r>
            <a:r>
              <a:rPr/>
              <a:t> </a:t>
            </a:r>
            <a:r>
              <a:rPr/>
              <a:t>goes:</a:t>
            </a:r>
            <a:r>
              <a:rPr/>
              <a:t> </a:t>
            </a:r>
            <a:r>
              <a:rPr/>
              <a:t>Whoa!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panels</a:t>
            </a:r>
            <a:r>
              <a:rPr/>
              <a:t> </a:t>
            </a:r>
            <a:r>
              <a:rPr/>
              <a:t>show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mauve</a:t>
            </a:r>
            <a:r>
              <a:rPr/>
              <a:t> </a:t>
            </a:r>
            <a:r>
              <a:rPr/>
              <a:t>jelly</a:t>
            </a:r>
            <a:r>
              <a:rPr/>
              <a:t> </a:t>
            </a:r>
            <a:r>
              <a:rPr/>
              <a:t>beans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acne</a:t>
            </a:r>
            <a:r>
              <a:rPr/>
              <a:t> </a:t>
            </a:r>
            <a:r>
              <a:rPr/>
              <a:t>(p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0.05).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beige</a:t>
            </a:r>
            <a:r>
              <a:rPr/>
              <a:t> </a:t>
            </a:r>
            <a:r>
              <a:rPr/>
              <a:t>jelly</a:t>
            </a:r>
            <a:r>
              <a:rPr/>
              <a:t> </a:t>
            </a:r>
            <a:r>
              <a:rPr/>
              <a:t>beans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acne</a:t>
            </a:r>
            <a:r>
              <a:rPr/>
              <a:t> </a:t>
            </a:r>
            <a:r>
              <a:rPr/>
              <a:t>(p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0.05).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lilac</a:t>
            </a:r>
            <a:r>
              <a:rPr/>
              <a:t> </a:t>
            </a:r>
            <a:r>
              <a:rPr/>
              <a:t>jelly</a:t>
            </a:r>
            <a:r>
              <a:rPr/>
              <a:t> </a:t>
            </a:r>
            <a:r>
              <a:rPr/>
              <a:t>beans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acne</a:t>
            </a:r>
            <a:r>
              <a:rPr/>
              <a:t> </a:t>
            </a:r>
            <a:r>
              <a:rPr/>
              <a:t>(p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0.05).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jelly</a:t>
            </a:r>
            <a:r>
              <a:rPr/>
              <a:t> </a:t>
            </a:r>
            <a:r>
              <a:rPr/>
              <a:t>beans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acne</a:t>
            </a:r>
            <a:r>
              <a:rPr/>
              <a:t> </a:t>
            </a:r>
            <a:r>
              <a:rPr/>
              <a:t>(p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0.05).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peach</a:t>
            </a:r>
            <a:r>
              <a:rPr/>
              <a:t> </a:t>
            </a:r>
            <a:r>
              <a:rPr/>
              <a:t>jelly</a:t>
            </a:r>
            <a:r>
              <a:rPr/>
              <a:t> </a:t>
            </a:r>
            <a:r>
              <a:rPr/>
              <a:t>beans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acne</a:t>
            </a:r>
            <a:r>
              <a:rPr/>
              <a:t> </a:t>
            </a:r>
            <a:r>
              <a:rPr/>
              <a:t>(p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0.05).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orange</a:t>
            </a:r>
            <a:r>
              <a:rPr/>
              <a:t> </a:t>
            </a:r>
            <a:r>
              <a:rPr/>
              <a:t>jelly</a:t>
            </a:r>
            <a:r>
              <a:rPr/>
              <a:t> </a:t>
            </a:r>
            <a:r>
              <a:rPr/>
              <a:t>beans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acne</a:t>
            </a:r>
            <a:r>
              <a:rPr/>
              <a:t> </a:t>
            </a:r>
            <a:r>
              <a:rPr/>
              <a:t>(p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0.05).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newspaper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headline: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Jelly</a:t>
            </a:r>
            <a:r>
              <a:rPr/>
              <a:t> </a:t>
            </a:r>
            <a:r>
              <a:rPr/>
              <a:t>Beans</a:t>
            </a:r>
            <a:r>
              <a:rPr/>
              <a:t> </a:t>
            </a:r>
            <a:r>
              <a:rPr/>
              <a:t>Linked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Acne!</a:t>
            </a:r>
            <a:r>
              <a:rPr/>
              <a:t> </a:t>
            </a:r>
            <a:r>
              <a:rPr/>
              <a:t>95%</a:t>
            </a:r>
            <a:r>
              <a:rPr/>
              <a:t> </a:t>
            </a:r>
            <a:r>
              <a:rPr/>
              <a:t>Confidence.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5%</a:t>
            </a:r>
            <a:r>
              <a:rPr/>
              <a:t> </a:t>
            </a:r>
            <a:r>
              <a:rPr/>
              <a:t>chance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coincidence!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transcript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detailed</a:t>
            </a:r>
            <a:r>
              <a:rPr/>
              <a:t> </a:t>
            </a:r>
            <a:r>
              <a:rPr/>
              <a:t>explanation,</a:t>
            </a:r>
            <a:r>
              <a:rPr/>
              <a:t> </a:t>
            </a:r>
            <a:r>
              <a:rPr/>
              <a:t>https://www.explainxkcd.com/wiki/index.php/882:_Significant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p-hacking.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increase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(Rejecting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true).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increases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result,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desirable,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increasing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false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result.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p-hacking.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tests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measure.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regular</a:t>
            </a:r>
            <a:r>
              <a:rPr/>
              <a:t> </a:t>
            </a:r>
            <a:r>
              <a:rPr/>
              <a:t>t-test,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t-test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unequal</a:t>
            </a:r>
            <a:r>
              <a:rPr/>
              <a:t> </a:t>
            </a:r>
            <a:r>
              <a:rPr/>
              <a:t>variances,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non-parametric</a:t>
            </a:r>
            <a:r>
              <a:rPr/>
              <a:t> </a:t>
            </a:r>
            <a:r>
              <a:rPr/>
              <a:t>tests,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Wilcoxon-Mann-Whitney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test.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smallest</a:t>
            </a:r>
            <a:r>
              <a:rPr/>
              <a:t> </a:t>
            </a:r>
            <a:r>
              <a:rPr/>
              <a:t>p-value.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measures.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rate,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relapse</a:t>
            </a:r>
            <a:r>
              <a:rPr/>
              <a:t> </a:t>
            </a:r>
            <a:r>
              <a:rPr/>
              <a:t>rate,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re-hospitalization</a:t>
            </a:r>
            <a:r>
              <a:rPr/>
              <a:t> </a:t>
            </a:r>
            <a:r>
              <a:rPr/>
              <a:t>rate.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significant,</a:t>
            </a:r>
            <a:r>
              <a:rPr/>
              <a:t> </a:t>
            </a:r>
            <a:r>
              <a:rPr/>
              <a:t>claim</a:t>
            </a:r>
            <a:r>
              <a:rPr/>
              <a:t> </a:t>
            </a:r>
            <a:r>
              <a:rPr/>
              <a:t>victory.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relief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hour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hours.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hour,</a:t>
            </a:r>
            <a:r>
              <a:rPr/>
              <a:t> </a:t>
            </a:r>
            <a:r>
              <a:rPr/>
              <a:t>claim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medication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faster</a:t>
            </a:r>
            <a:r>
              <a:rPr/>
              <a:t> </a:t>
            </a:r>
            <a:r>
              <a:rPr/>
              <a:t>acting.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hours,</a:t>
            </a:r>
            <a:r>
              <a:rPr/>
              <a:t> </a:t>
            </a:r>
            <a:r>
              <a:rPr/>
              <a:t>claim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medication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lasting.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outlier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removed.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pretend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along.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choices.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devil</a:t>
            </a:r>
            <a:r>
              <a:rPr/>
              <a:t> </a:t>
            </a:r>
            <a:r>
              <a:rPr/>
              <a:t>tempting</a:t>
            </a:r>
            <a:r>
              <a:rPr/>
              <a:t> </a:t>
            </a:r>
            <a:r>
              <a:rPr/>
              <a:t>you.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defenses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p-hacking.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honest.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satisfy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playing</a:t>
            </a:r>
            <a:r>
              <a:rPr/>
              <a:t> </a:t>
            </a:r>
            <a:r>
              <a:rPr/>
              <a:t>fairly.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First,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adjust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decision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Bonferroni</a:t>
            </a:r>
            <a:r>
              <a:rPr/>
              <a:t> </a:t>
            </a:r>
            <a:r>
              <a:rPr/>
              <a:t>correction.</a:t>
            </a:r>
            <a:r>
              <a:rPr/>
              <a:t> </a:t>
            </a:r>
            <a:r>
              <a:rPr/>
              <a:t>Bonferroni</a:t>
            </a:r>
            <a:r>
              <a:rPr/>
              <a:t> </a:t>
            </a:r>
            <a:r>
              <a:rPr/>
              <a:t>divides</a:t>
            </a:r>
            <a:r>
              <a:rPr/>
              <a:t> </a:t>
            </a:r>
            <a:r>
              <a:rPr/>
              <a:t>alpha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tests.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measures,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0.0133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0.05.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Second,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designate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primary.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achieve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significance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outcome,</a:t>
            </a:r>
            <a:r>
              <a:rPr/>
              <a:t> </a:t>
            </a:r>
            <a:r>
              <a:rPr/>
              <a:t>great.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secondary.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achieve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significance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secondary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meausure</a:t>
            </a:r>
            <a:r>
              <a:rPr/>
              <a:t> </a:t>
            </a:r>
            <a:r>
              <a:rPr/>
              <a:t>only,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provisional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requiring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replication.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publish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detailed</a:t>
            </a:r>
            <a:r>
              <a:rPr/>
              <a:t> </a:t>
            </a:r>
            <a:r>
              <a:rPr/>
              <a:t>protocol,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trial</a:t>
            </a:r>
            <a:r>
              <a:rPr/>
              <a:t> </a:t>
            </a:r>
            <a:r>
              <a:rPr/>
              <a:t>registry,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journals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accept</a:t>
            </a:r>
            <a:r>
              <a:rPr/>
              <a:t> </a:t>
            </a:r>
            <a:r>
              <a:rPr/>
              <a:t>publications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protocols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collected.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paper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section,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discussion</a:t>
            </a:r>
            <a:r>
              <a:rPr/>
              <a:t> </a:t>
            </a:r>
            <a:r>
              <a:rPr/>
              <a:t>section.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p-hacking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happened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skewed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promote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agenda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uncover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truth.</a:t>
            </a:r>
            <a:r>
              <a:rPr/>
              <a:t> </a:t>
            </a:r>
            <a:r>
              <a:rPr/>
              <a:t>Perfectly</a:t>
            </a:r>
            <a:r>
              <a:rPr/>
              <a:t> </a:t>
            </a:r>
            <a:r>
              <a:rPr/>
              <a:t>understandable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company,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researcher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skew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hurts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hurts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patients.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adopt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disinterested</a:t>
            </a:r>
            <a:r>
              <a:rPr/>
              <a:t> </a:t>
            </a:r>
            <a:r>
              <a:rPr/>
              <a:t>posture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glad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direction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glad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opposite</a:t>
            </a:r>
            <a:r>
              <a:rPr/>
              <a:t> </a:t>
            </a:r>
            <a:r>
              <a:rPr/>
              <a:t>direction,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way,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treat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knowledge.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statisticians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habit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hedging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bets.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insert</a:t>
            </a:r>
            <a:r>
              <a:rPr/>
              <a:t> </a:t>
            </a:r>
            <a:r>
              <a:rPr/>
              <a:t>qualifiers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reports,</a:t>
            </a:r>
            <a:r>
              <a:rPr/>
              <a:t> </a:t>
            </a:r>
            <a:r>
              <a:rPr/>
              <a:t>warn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sorts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assumptions,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admit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extreme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probable.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famous</a:t>
            </a:r>
            <a:r>
              <a:rPr/>
              <a:t> </a:t>
            </a:r>
            <a:r>
              <a:rPr/>
              <a:t>saying:</a:t>
            </a:r>
            <a:r>
              <a:rPr/>
              <a:t> </a:t>
            </a:r>
            <a:r>
              <a:rPr/>
              <a:t>“</a:t>
            </a:r>
            <a:r>
              <a:rPr/>
              <a:t>Statistics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certain.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qualify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statements,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dealing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imperfect</a:t>
            </a:r>
            <a:r>
              <a:rPr/>
              <a:t> </a:t>
            </a:r>
            <a:r>
              <a:rPr/>
              <a:t>information.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particular,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asked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statements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(a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subjects)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(a</a:t>
            </a:r>
            <a:r>
              <a:rPr/>
              <a:t> </a:t>
            </a:r>
            <a:r>
              <a:rPr/>
              <a:t>small,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carefully</a:t>
            </a:r>
            <a:r>
              <a:rPr/>
              <a:t> </a:t>
            </a:r>
            <a:r>
              <a:rPr/>
              <a:t>selected</a:t>
            </a:r>
            <a:r>
              <a:rPr/>
              <a:t> </a:t>
            </a:r>
            <a:r>
              <a:rPr/>
              <a:t>subset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population).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matter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carefully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selected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fair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unbiased</a:t>
            </a:r>
            <a:r>
              <a:rPr/>
              <a:t> </a:t>
            </a:r>
            <a:r>
              <a:rPr/>
              <a:t>representation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population,</a:t>
            </a:r>
            <a:r>
              <a:rPr/>
              <a:t> </a:t>
            </a:r>
            <a:r>
              <a:rPr/>
              <a:t>relying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uncertainty.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tries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quantify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uncertainty.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plausible</a:t>
            </a:r>
            <a:r>
              <a:rPr/>
              <a:t> </a:t>
            </a:r>
            <a:r>
              <a:rPr/>
              <a:t>values.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narrow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precision;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plausible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tiny</a:t>
            </a:r>
            <a:r>
              <a:rPr/>
              <a:t> </a:t>
            </a:r>
            <a:r>
              <a:rPr/>
              <a:t>range.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poor</a:t>
            </a:r>
            <a:r>
              <a:rPr/>
              <a:t> </a:t>
            </a:r>
            <a:r>
              <a:rPr/>
              <a:t>precision;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plausible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broad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uninformative</a:t>
            </a:r>
            <a:r>
              <a:rPr/>
              <a:t> </a:t>
            </a:r>
            <a:r>
              <a:rPr/>
              <a:t>range.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plausible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statement,</a:t>
            </a:r>
            <a:r>
              <a:rPr/>
              <a:t> </a:t>
            </a:r>
            <a:r>
              <a:rPr/>
              <a:t>however,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parameter,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sampling</a:t>
            </a:r>
            <a:r>
              <a:rPr/>
              <a:t> </a:t>
            </a:r>
            <a:r>
              <a:rPr/>
              <a:t>error.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Always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drive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truck</a:t>
            </a:r>
            <a:r>
              <a:rPr/>
              <a:t> </a:t>
            </a:r>
            <a:r>
              <a:rPr/>
              <a:t>through.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indicators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Consider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recent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homoeopathic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swelling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oral</a:t>
            </a:r>
            <a:r>
              <a:rPr/>
              <a:t> </a:t>
            </a:r>
            <a:r>
              <a:rPr/>
              <a:t>surgery</a:t>
            </a:r>
            <a:r>
              <a:rPr/>
              <a:t> </a:t>
            </a:r>
            <a:r>
              <a:rPr/>
              <a:t>(Lokken</a:t>
            </a:r>
            <a:r>
              <a:rPr/>
              <a:t> </a:t>
            </a:r>
            <a:r>
              <a:rPr/>
              <a:t>1995).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examining</a:t>
            </a:r>
            <a:r>
              <a:rPr/>
              <a:t> </a:t>
            </a:r>
            <a:r>
              <a:rPr/>
              <a:t>swelling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days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operation,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showed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homoeopathy</a:t>
            </a:r>
            <a:r>
              <a:rPr/>
              <a:t> </a:t>
            </a:r>
            <a:r>
              <a:rPr/>
              <a:t>led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mm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swelling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average.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95%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interval,</a:t>
            </a:r>
            <a:r>
              <a:rPr/>
              <a:t> </a:t>
            </a:r>
            <a:r>
              <a:rPr/>
              <a:t>however,</a:t>
            </a:r>
            <a:r>
              <a:rPr/>
              <a:t> </a:t>
            </a:r>
            <a:r>
              <a:rPr/>
              <a:t>ranged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-5.5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7.5</a:t>
            </a:r>
            <a:r>
              <a:rPr/>
              <a:t> </a:t>
            </a:r>
            <a:r>
              <a:rPr/>
              <a:t>mm.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oral</a:t>
            </a:r>
            <a:r>
              <a:rPr/>
              <a:t> </a:t>
            </a:r>
            <a:r>
              <a:rPr/>
              <a:t>surgery,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appears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interval.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neither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due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homoeopathy</a:t>
            </a:r>
            <a:r>
              <a:rPr/>
              <a:t> </a:t>
            </a:r>
            <a:r>
              <a:rPr/>
              <a:t>nor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decrement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ruled</a:t>
            </a:r>
            <a:r>
              <a:rPr/>
              <a:t> </a:t>
            </a:r>
            <a:r>
              <a:rPr/>
              <a:t>out.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drive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truck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-5.5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7.5</a:t>
            </a:r>
            <a:r>
              <a:rPr/>
              <a:t> </a:t>
            </a:r>
            <a:r>
              <a:rPr/>
              <a:t>mm,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perspective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human</a:t>
            </a:r>
            <a:r>
              <a:rPr/>
              <a:t> </a:t>
            </a:r>
            <a:r>
              <a:rPr/>
              <a:t>mouth,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huge.</a:t>
            </a:r>
            <a:r>
              <a:rPr/>
              <a:t> </a:t>
            </a:r>
            <a:r>
              <a:rPr/>
              <a:t>Generally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one,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indication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inadequate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issue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authors</a:t>
            </a:r>
            <a:r>
              <a:rPr/>
              <a:t> </a:t>
            </a:r>
            <a:r>
              <a:rPr/>
              <a:t>mention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discussion</a:t>
            </a:r>
            <a:r>
              <a:rPr/>
              <a:t> </a:t>
            </a:r>
            <a:r>
              <a:rPr/>
              <a:t>section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paper.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published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report,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things.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contain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effect?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zero.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ratio,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contains</a:t>
            </a:r>
            <a:r>
              <a:rPr/>
              <a:t> </a:t>
            </a:r>
            <a:r>
              <a:rPr/>
              <a:t>one.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contains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</a:t>
            </a:r>
            <a:r>
              <a:rPr/>
              <a:t> </a:t>
            </a:r>
            <a:r>
              <a:rPr/>
              <a:t>change.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31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excludes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assume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better,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imply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</a:t>
            </a:r>
            <a:r>
              <a:rPr/>
              <a:t> </a:t>
            </a:r>
            <a:r>
              <a:rPr/>
              <a:t>improvement.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32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excludes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</a:t>
            </a:r>
            <a:r>
              <a:rPr/>
              <a:t> </a:t>
            </a:r>
            <a:r>
              <a:rPr/>
              <a:t>decline.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definition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somewhere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lost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link.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ever</a:t>
            </a:r>
            <a:r>
              <a:rPr/>
              <a:t> </a:t>
            </a:r>
            <a:r>
              <a:rPr/>
              <a:t>runs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characteristics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population,</a:t>
            </a:r>
            <a:r>
              <a:rPr/>
              <a:t> </a:t>
            </a:r>
            <a:r>
              <a:rPr/>
              <a:t>please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know.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clever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figured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myself.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items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research,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people,</a:t>
            </a:r>
            <a:r>
              <a:rPr/>
              <a:t> </a:t>
            </a:r>
            <a:r>
              <a:rPr/>
              <a:t>sharing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features.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demographic</a:t>
            </a:r>
            <a:r>
              <a:rPr/>
              <a:t> </a:t>
            </a:r>
            <a:r>
              <a:rPr/>
              <a:t>group,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area,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job,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care,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diseases,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combination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items.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lies</a:t>
            </a:r>
            <a:r>
              <a:rPr/>
              <a:t> </a:t>
            </a:r>
            <a:r>
              <a:rPr/>
              <a:t>partly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entirely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indifference.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indifference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trivial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current</a:t>
            </a:r>
            <a:r>
              <a:rPr/>
              <a:t> </a:t>
            </a:r>
            <a:r>
              <a:rPr/>
              <a:t>practice.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recommend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diet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showed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weight</a:t>
            </a:r>
            <a:r>
              <a:rPr/>
              <a:t> </a:t>
            </a:r>
            <a:r>
              <a:rPr/>
              <a:t>loss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pounds.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diagnostic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predictive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50%.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Clinical</a:t>
            </a:r>
            <a:r>
              <a:rPr/>
              <a:t> </a:t>
            </a:r>
            <a:r>
              <a:rPr/>
              <a:t>indifference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judgment,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judgment.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depends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knowledge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treatments,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costs,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effects.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statistician,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speculate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indifference</a:t>
            </a:r>
            <a:r>
              <a:rPr/>
              <a:t> </a:t>
            </a:r>
            <a:r>
              <a:rPr/>
              <a:t>is.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emphasize,</a:t>
            </a:r>
            <a:r>
              <a:rPr/>
              <a:t> </a:t>
            </a:r>
            <a:r>
              <a:rPr/>
              <a:t>however,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contained</a:t>
            </a:r>
            <a:r>
              <a:rPr/>
              <a:t> </a:t>
            </a:r>
            <a:r>
              <a:rPr/>
              <a:t>entirely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indifference,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clear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convincing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way.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34</a:t>
            </a:fld>
            <a:endParaRPr lang="en-US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hand,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lies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indifference,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possibility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small.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contains</a:t>
            </a:r>
            <a:r>
              <a:rPr/>
              <a:t> </a:t>
            </a:r>
            <a:r>
              <a:rPr/>
              <a:t>zero,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plausible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behave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proportions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zero.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contains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clinically</a:t>
            </a:r>
            <a:r>
              <a:rPr/>
              <a:t> </a:t>
            </a:r>
            <a:r>
              <a:rPr/>
              <a:t>important.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plausible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behave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clinically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means.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interpretations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plausible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time?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definition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ambiguity.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areas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ambiguity,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thing,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act</a:t>
            </a:r>
            <a:r>
              <a:rPr/>
              <a:t> </a:t>
            </a:r>
            <a:r>
              <a:rPr/>
              <a:t>prematurely,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demand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definitive</a:t>
            </a:r>
            <a:r>
              <a:rPr/>
              <a:t> </a:t>
            </a:r>
            <a:r>
              <a:rPr/>
              <a:t>decision.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35</a:t>
            </a:fld>
            <a:endParaRPr lang="en-US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posed</a:t>
            </a:r>
            <a:r>
              <a:rPr/>
              <a:t> </a:t>
            </a:r>
            <a:r>
              <a:rPr/>
              <a:t>earlier.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paper</a:t>
            </a:r>
            <a:r>
              <a:rPr/>
              <a:t> </a:t>
            </a:r>
            <a:r>
              <a:rPr/>
              <a:t>computes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relative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0.82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3.94.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you.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Well,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relative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(equal</a:t>
            </a:r>
            <a:r>
              <a:rPr/>
              <a:t> </a:t>
            </a:r>
            <a:r>
              <a:rPr/>
              <a:t>risks)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plausible,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relative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(a</a:t>
            </a:r>
            <a:r>
              <a:rPr/>
              <a:t> </a:t>
            </a:r>
            <a:r>
              <a:rPr/>
              <a:t>doubling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risk)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plausible.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tripling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plausible.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grief!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ambiguous</a:t>
            </a:r>
            <a:r>
              <a:rPr/>
              <a:t> </a:t>
            </a:r>
            <a:r>
              <a:rPr/>
              <a:t>result.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Doesn’t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bother</a:t>
            </a:r>
            <a:r>
              <a:rPr/>
              <a:t> </a:t>
            </a:r>
            <a:r>
              <a:rPr/>
              <a:t>you?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should.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ran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terrible</a:t>
            </a:r>
            <a:r>
              <a:rPr/>
              <a:t> </a:t>
            </a:r>
            <a:r>
              <a:rPr/>
              <a:t>experiment.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experiment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poorly</a:t>
            </a:r>
            <a:r>
              <a:rPr/>
              <a:t> </a:t>
            </a:r>
            <a:r>
              <a:rPr/>
              <a:t>designed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distinguish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risk,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tripling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risk.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terrible</a:t>
            </a:r>
            <a:r>
              <a:rPr/>
              <a:t> </a:t>
            </a:r>
            <a:r>
              <a:rPr/>
              <a:t>thing,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happens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seem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bother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me.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wretched.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hundred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poke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prod</a:t>
            </a:r>
            <a:r>
              <a:rPr/>
              <a:t> </a:t>
            </a:r>
            <a:r>
              <a:rPr/>
              <a:t>them.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took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bitter</a:t>
            </a:r>
            <a:r>
              <a:rPr/>
              <a:t> </a:t>
            </a:r>
            <a:r>
              <a:rPr/>
              <a:t>pills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placebos.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sacrificing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bodies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science.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0.82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3.94.</a:t>
            </a:r>
            <a:r>
              <a:rPr/>
              <a:t> </a:t>
            </a:r>
            <a:r>
              <a:rPr/>
              <a:t>Hang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head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shame!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36</a:t>
            </a:fld>
            <a:endParaRPr lang="en-US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trivial</a:t>
            </a:r>
            <a:r>
              <a:rPr/>
              <a:t> </a:t>
            </a:r>
            <a:r>
              <a:rPr/>
              <a:t>differences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declared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significant,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era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excludes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lies</a:t>
            </a:r>
            <a:r>
              <a:rPr/>
              <a:t> </a:t>
            </a:r>
            <a:r>
              <a:rPr/>
              <a:t>entirely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indifference,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significance,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practical</a:t>
            </a:r>
            <a:r>
              <a:rPr/>
              <a:t> </a:t>
            </a:r>
            <a:r>
              <a:rPr/>
              <a:t>significance.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37</a:t>
            </a:fld>
            <a:endParaRPr lang="en-US"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Finally,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excludes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lies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indifference,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practical</a:t>
            </a:r>
            <a:r>
              <a:rPr/>
              <a:t> </a:t>
            </a:r>
            <a:r>
              <a:rPr/>
              <a:t>significance.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case.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picture,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imagine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region,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region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importance,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limit</a:t>
            </a:r>
            <a:r>
              <a:rPr/>
              <a:t> </a:t>
            </a:r>
            <a:r>
              <a:rPr/>
              <a:t>stretches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indifference.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comes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kissing</a:t>
            </a:r>
            <a:r>
              <a:rPr/>
              <a:t> </a:t>
            </a:r>
            <a:r>
              <a:rPr/>
              <a:t>distance.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achieves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significance,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definitive</a:t>
            </a:r>
            <a:r>
              <a:rPr/>
              <a:t> </a:t>
            </a:r>
            <a:r>
              <a:rPr/>
              <a:t>proof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importance.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ever</a:t>
            </a:r>
            <a:r>
              <a:rPr/>
              <a:t> </a:t>
            </a:r>
            <a:r>
              <a:rPr/>
              <a:t>talks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case,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should.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indicates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significance,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barely.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pretend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final</a:t>
            </a:r>
            <a:r>
              <a:rPr/>
              <a:t> </a:t>
            </a:r>
            <a:r>
              <a:rPr/>
              <a:t>word.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stop</a:t>
            </a:r>
            <a:r>
              <a:rPr/>
              <a:t> </a:t>
            </a:r>
            <a:r>
              <a:rPr/>
              <a:t>researching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lies</a:t>
            </a:r>
            <a:r>
              <a:rPr/>
              <a:t> </a:t>
            </a:r>
            <a:r>
              <a:rPr/>
              <a:t>entirely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entirely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indifference.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38</a:t>
            </a:fld>
            <a:endParaRPr lang="en-US"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replace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drug?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therapies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drugs,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pretend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doctors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hand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pills.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reasons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switch.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efficacious.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cures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people.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therapy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cheaper.</a:t>
            </a:r>
            <a:r>
              <a:rPr/>
              <a:t> </a:t>
            </a:r>
            <a:r>
              <a:rPr/>
              <a:t>Money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consideration,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ignore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either.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drugs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hidden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insurance</a:t>
            </a:r>
            <a:r>
              <a:rPr/>
              <a:t> </a:t>
            </a:r>
            <a:r>
              <a:rPr/>
              <a:t>coverage,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society</a:t>
            </a:r>
            <a:r>
              <a:rPr/>
              <a:t> </a:t>
            </a:r>
            <a:r>
              <a:rPr/>
              <a:t>pays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ignore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economics.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switch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compliance.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replace</a:t>
            </a:r>
            <a:r>
              <a:rPr/>
              <a:t> </a:t>
            </a:r>
            <a:r>
              <a:rPr/>
              <a:t>needles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pill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replace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dosing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twice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dosing,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drug.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switch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effects.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drugs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effects,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reduce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effects.</a:t>
            </a:r>
            <a:r>
              <a:rPr/>
              <a:t> </a:t>
            </a:r>
            <a:r>
              <a:rPr/>
              <a:t>Sometimes,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replace</a:t>
            </a:r>
            <a:r>
              <a:rPr/>
              <a:t> </a:t>
            </a:r>
            <a:r>
              <a:rPr/>
              <a:t>serious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effects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mild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effects.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reduced</a:t>
            </a:r>
            <a:r>
              <a:rPr/>
              <a:t> </a:t>
            </a:r>
            <a:r>
              <a:rPr/>
              <a:t>cost,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compliance,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fewer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effects,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willing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tolerate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deficit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efficacy.</a:t>
            </a:r>
            <a:r>
              <a:rPr/>
              <a:t> </a:t>
            </a:r>
            <a:r>
              <a:rPr/>
              <a:t>Now,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deficit,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deficit.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Non-inferiority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addresses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drug,</a:t>
            </a:r>
            <a:r>
              <a:rPr/>
              <a:t> </a:t>
            </a:r>
            <a:r>
              <a:rPr/>
              <a:t>superior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ways,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away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efficacy.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substantially</a:t>
            </a:r>
            <a:r>
              <a:rPr/>
              <a:t> </a:t>
            </a:r>
            <a:r>
              <a:rPr/>
              <a:t>inferior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respect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therapy.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formal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demonstrate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substantially</a:t>
            </a:r>
            <a:r>
              <a:rPr/>
              <a:t> </a:t>
            </a:r>
            <a:r>
              <a:rPr/>
              <a:t>worse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efficacy</a:t>
            </a:r>
            <a:r>
              <a:rPr/>
              <a:t> </a:t>
            </a:r>
            <a:r>
              <a:rPr/>
              <a:t>endpoint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non-inferiority</a:t>
            </a:r>
            <a:r>
              <a:rPr/>
              <a:t> </a:t>
            </a:r>
            <a:r>
              <a:rPr/>
              <a:t>test.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conduct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test,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define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non-inferiority</a:t>
            </a:r>
            <a:r>
              <a:rPr/>
              <a:t> </a:t>
            </a:r>
            <a:r>
              <a:rPr/>
              <a:t>margin.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intolerable</a:t>
            </a:r>
            <a:r>
              <a:rPr/>
              <a:t> </a:t>
            </a:r>
            <a:r>
              <a:rPr/>
              <a:t>loss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efficacy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tolerable</a:t>
            </a:r>
            <a:r>
              <a:rPr/>
              <a:t> </a:t>
            </a:r>
            <a:r>
              <a:rPr/>
              <a:t>loss.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pick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non-inferiority</a:t>
            </a:r>
            <a:r>
              <a:rPr/>
              <a:t> </a:t>
            </a:r>
            <a:r>
              <a:rPr/>
              <a:t>margin?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Sometimes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easy.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flu</a:t>
            </a:r>
            <a:r>
              <a:rPr/>
              <a:t> </a:t>
            </a:r>
            <a:r>
              <a:rPr/>
              <a:t>vaccine,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tolerate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20%</a:t>
            </a:r>
            <a:r>
              <a:rPr/>
              <a:t> </a:t>
            </a:r>
            <a:r>
              <a:rPr/>
              <a:t>decline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colds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knew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20%</a:t>
            </a:r>
            <a:r>
              <a:rPr/>
              <a:t> </a:t>
            </a:r>
            <a:r>
              <a:rPr/>
              <a:t>increase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vaccinated.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Other</a:t>
            </a:r>
            <a:r>
              <a:rPr/>
              <a:t> </a:t>
            </a:r>
            <a:r>
              <a:rPr/>
              <a:t>times,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tricky.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flu</a:t>
            </a:r>
            <a:r>
              <a:rPr/>
              <a:t> </a:t>
            </a:r>
            <a:r>
              <a:rPr/>
              <a:t>vaccine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localized</a:t>
            </a:r>
            <a:r>
              <a:rPr/>
              <a:t> </a:t>
            </a:r>
            <a:r>
              <a:rPr/>
              <a:t>soreness,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minimize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experiencing</a:t>
            </a:r>
            <a:r>
              <a:rPr/>
              <a:t> </a:t>
            </a:r>
            <a:r>
              <a:rPr/>
              <a:t>localized</a:t>
            </a:r>
            <a:r>
              <a:rPr/>
              <a:t> </a:t>
            </a:r>
            <a:r>
              <a:rPr/>
              <a:t>soreness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experiencing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flu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thing.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ratio,</a:t>
            </a:r>
            <a:r>
              <a:rPr/>
              <a:t> </a:t>
            </a:r>
            <a:r>
              <a:rPr/>
              <a:t>say,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localized</a:t>
            </a:r>
            <a:r>
              <a:rPr/>
              <a:t> </a:t>
            </a:r>
            <a:r>
              <a:rPr/>
              <a:t>soreness</a:t>
            </a:r>
            <a:r>
              <a:rPr/>
              <a:t> </a:t>
            </a:r>
            <a:r>
              <a:rPr/>
              <a:t>events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flu</a:t>
            </a:r>
            <a:r>
              <a:rPr/>
              <a:t> </a:t>
            </a:r>
            <a:r>
              <a:rPr/>
              <a:t>event.</a:t>
            </a:r>
            <a:r>
              <a:rPr/>
              <a:t> </a:t>
            </a:r>
            <a:r>
              <a:rPr/>
              <a:t>Then,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knew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vaccine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20%</a:t>
            </a:r>
            <a:r>
              <a:rPr/>
              <a:t> </a:t>
            </a:r>
            <a:r>
              <a:rPr/>
              <a:t>fewer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localized</a:t>
            </a:r>
            <a:r>
              <a:rPr/>
              <a:t> </a:t>
            </a:r>
            <a:r>
              <a:rPr/>
              <a:t>soreness,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tolerate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decline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efficacy.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worse,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ratio.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vaccine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50%</a:t>
            </a:r>
            <a:r>
              <a:rPr/>
              <a:t> </a:t>
            </a:r>
            <a:r>
              <a:rPr/>
              <a:t>cheaper,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figure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dollar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flu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proportion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fewer</a:t>
            </a:r>
            <a:r>
              <a:rPr/>
              <a:t> </a:t>
            </a:r>
            <a:r>
              <a:rPr/>
              <a:t>cures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cost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cure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cost</a:t>
            </a:r>
            <a:r>
              <a:rPr/>
              <a:t> </a:t>
            </a:r>
            <a:r>
              <a:rPr/>
              <a:t>savings.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flu,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suffering,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lost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increased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pneumonia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dollar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thousand</a:t>
            </a:r>
            <a:r>
              <a:rPr/>
              <a:t> </a:t>
            </a:r>
            <a:r>
              <a:rPr/>
              <a:t>dollars,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hundred</a:t>
            </a:r>
            <a:r>
              <a:rPr/>
              <a:t> </a:t>
            </a:r>
            <a:r>
              <a:rPr/>
              <a:t>dollars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dose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vaccine,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decline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efficacy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4%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worse.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I’m</a:t>
            </a:r>
            <a:r>
              <a:rPr/>
              <a:t> </a:t>
            </a:r>
            <a:r>
              <a:rPr/>
              <a:t>vastly</a:t>
            </a:r>
            <a:r>
              <a:rPr/>
              <a:t> </a:t>
            </a:r>
            <a:r>
              <a:rPr/>
              <a:t>oversimplifying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talking,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complexities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absolute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relative</a:t>
            </a:r>
            <a:r>
              <a:rPr/>
              <a:t> </a:t>
            </a:r>
            <a:r>
              <a:rPr/>
              <a:t>risk.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math</a:t>
            </a:r>
            <a:r>
              <a:rPr/>
              <a:t> </a:t>
            </a:r>
            <a:r>
              <a:rPr/>
              <a:t>calculations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dicey.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honest,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tries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simplistic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approach.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pick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air,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offer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justification.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non-inferiority</a:t>
            </a:r>
            <a:r>
              <a:rPr/>
              <a:t> </a:t>
            </a:r>
            <a:r>
              <a:rPr/>
              <a:t>margin,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bunch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assessing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trade-offs</a:t>
            </a:r>
            <a:r>
              <a:rPr/>
              <a:t> </a:t>
            </a:r>
            <a:r>
              <a:rPr/>
              <a:t>properly.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Once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non-inferiority</a:t>
            </a:r>
            <a:r>
              <a:rPr/>
              <a:t> </a:t>
            </a:r>
            <a:r>
              <a:rPr/>
              <a:t>margin,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easy.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non-inferiority</a:t>
            </a:r>
            <a:r>
              <a:rPr/>
              <a:t> </a:t>
            </a:r>
            <a:r>
              <a:rPr/>
              <a:t>margin.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described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hypotheses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direction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depending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2.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rejecting</a:t>
            </a:r>
            <a:r>
              <a:rPr/>
              <a:t> </a:t>
            </a:r>
            <a:r>
              <a:rPr/>
              <a:t>H0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determined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sampling</a:t>
            </a:r>
            <a:r>
              <a:rPr/>
              <a:t> </a:t>
            </a:r>
            <a:r>
              <a:rPr/>
              <a:t>error,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formulas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justify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detail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them.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mention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quick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thumb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apply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track.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50.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measuring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outcome,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25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50</a:t>
            </a:r>
            <a:r>
              <a:rPr/>
              <a:t> </a:t>
            </a:r>
            <a:r>
              <a:rPr/>
              <a:t>events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seeing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hundreds,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thousands.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researcher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infants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breastfeeding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hospital,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seven</a:t>
            </a:r>
            <a:r>
              <a:rPr/>
              <a:t> </a:t>
            </a:r>
            <a:r>
              <a:rPr/>
              <a:t>days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breastfeeding</a:t>
            </a:r>
            <a:r>
              <a:rPr/>
              <a:t> </a:t>
            </a:r>
            <a:r>
              <a:rPr/>
              <a:t>jaundice.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said,</a:t>
            </a:r>
            <a:r>
              <a:rPr/>
              <a:t> </a:t>
            </a:r>
            <a:r>
              <a:rPr/>
              <a:t>okay,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happen.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said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somewhere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percent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percent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babies.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math.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end,</a:t>
            </a:r>
            <a:r>
              <a:rPr/>
              <a:t> </a:t>
            </a:r>
            <a:r>
              <a:rPr/>
              <a:t>2%,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50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readmitted.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50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babies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50</a:t>
            </a:r>
            <a:r>
              <a:rPr/>
              <a:t> </a:t>
            </a:r>
            <a:r>
              <a:rPr/>
              <a:t>events.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2,500.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his</a:t>
            </a:r>
            <a:r>
              <a:rPr/>
              <a:t> </a:t>
            </a:r>
            <a:r>
              <a:rPr/>
              <a:t>interval.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him,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5,000</a:t>
            </a:r>
            <a:r>
              <a:rPr/>
              <a:t> </a:t>
            </a:r>
            <a:r>
              <a:rPr/>
              <a:t>infants.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happy.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got</a:t>
            </a:r>
            <a:r>
              <a:rPr/>
              <a:t> </a:t>
            </a:r>
            <a:r>
              <a:rPr/>
              <a:t>thrown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jail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violating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thumb.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formal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formula,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heck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100.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100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infants</a:t>
            </a:r>
            <a:r>
              <a:rPr/>
              <a:t> </a:t>
            </a:r>
            <a:r>
              <a:rPr/>
              <a:t>readmitted.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hat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infants?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rule,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16,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outcomes.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believe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clinically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x%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16/x-squared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believe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clinically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deviation,</a:t>
            </a:r>
            <a:r>
              <a:rPr/>
              <a:t> </a:t>
            </a:r>
            <a:r>
              <a:rPr/>
              <a:t>divide</a:t>
            </a:r>
            <a:r>
              <a:rPr/>
              <a:t> </a:t>
            </a:r>
            <a:r>
              <a:rPr/>
              <a:t>16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0.5</a:t>
            </a:r>
            <a:r>
              <a:rPr/>
              <a:t> </a:t>
            </a:r>
            <a:r>
              <a:rPr/>
              <a:t>squared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64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clinically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tenth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deviation,</a:t>
            </a:r>
            <a:r>
              <a:rPr/>
              <a:t> </a:t>
            </a:r>
            <a:r>
              <a:rPr/>
              <a:t>watch</a:t>
            </a:r>
            <a:r>
              <a:rPr/>
              <a:t> </a:t>
            </a:r>
            <a:r>
              <a:rPr/>
              <a:t>out.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collect</a:t>
            </a:r>
            <a:r>
              <a:rPr/>
              <a:t> </a:t>
            </a:r>
            <a:r>
              <a:rPr/>
              <a:t>16</a:t>
            </a:r>
            <a:r>
              <a:rPr/>
              <a:t> </a:t>
            </a:r>
            <a:r>
              <a:rPr/>
              <a:t>divided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0.1</a:t>
            </a:r>
            <a:r>
              <a:rPr/>
              <a:t> </a:t>
            </a:r>
            <a:r>
              <a:rPr/>
              <a:t>squared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1600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group.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justify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specifying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narrow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settings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formal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calculations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tedious,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manageable.</a:t>
            </a:r>
            <a:r>
              <a:rPr/>
              <a:t> </a:t>
            </a:r>
            <a:r>
              <a:rPr/>
              <a:t>Suppose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diagnostic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sensitivity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specificity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narrow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recruit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prevalence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disease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10%.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sensitivity,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proportion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diseased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denominator,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crucial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interval.</a:t>
            </a:r>
            <a:r>
              <a:rPr/>
              <a:t> </a:t>
            </a:r>
            <a:r>
              <a:rPr/>
              <a:t>Trial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maximum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minus</a:t>
            </a:r>
            <a:r>
              <a:rPr/>
              <a:t> </a:t>
            </a:r>
            <a:r>
              <a:rPr/>
              <a:t>0.1.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sensitivity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90%,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95%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0.871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0.928.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70%</a:t>
            </a:r>
            <a:r>
              <a:rPr/>
              <a:t> </a:t>
            </a:r>
            <a:r>
              <a:rPr/>
              <a:t>sensitivity.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0.655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0.745.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slightly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formal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calculation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justify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details,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justification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calculation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(using</a:t>
            </a:r>
            <a:r>
              <a:rPr/>
              <a:t> </a:t>
            </a:r>
            <a:r>
              <a:rPr/>
              <a:t>Greek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mu,</a:t>
            </a:r>
            <a:r>
              <a:rPr/>
              <a:t> </a:t>
            </a:r>
            <a:r>
              <a:rPr/>
              <a:t>pi,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beta),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(assuming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measure),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clinically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difference.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Never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justify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post</a:t>
            </a:r>
            <a:r>
              <a:rPr/>
              <a:t> </a:t>
            </a:r>
            <a:r>
              <a:rPr/>
              <a:t>hoc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calculation.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bad.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foresight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justify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collecting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rely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adequate.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books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sizes.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intermediate</a:t>
            </a:r>
            <a:r>
              <a:rPr/>
              <a:t> </a:t>
            </a:r>
            <a:r>
              <a:rPr/>
              <a:t>calculation,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itself,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impossible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interpret.</a:t>
            </a:r>
            <a:r>
              <a:rPr/>
              <a:t> </a:t>
            </a:r>
            <a:r>
              <a:rPr/>
              <a:t>Imagine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front</a:t>
            </a:r>
            <a:r>
              <a:rPr/>
              <a:t> </a:t>
            </a:r>
            <a:r>
              <a:rPr/>
              <a:t>announcing</a:t>
            </a:r>
            <a:r>
              <a:rPr/>
              <a:t> </a:t>
            </a:r>
            <a:r>
              <a:rPr/>
              <a:t>“</a:t>
            </a:r>
            <a:r>
              <a:rPr/>
              <a:t>Giant</a:t>
            </a:r>
            <a:r>
              <a:rPr/>
              <a:t> </a:t>
            </a:r>
            <a:r>
              <a:rPr/>
              <a:t>sale: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prices</a:t>
            </a:r>
            <a:r>
              <a:rPr/>
              <a:t> </a:t>
            </a:r>
            <a:r>
              <a:rPr/>
              <a:t>reduced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”</a:t>
            </a:r>
            <a:r>
              <a:rPr/>
              <a:t>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define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clinically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difference,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must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measurement,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unitless</a:t>
            </a:r>
            <a:r>
              <a:rPr/>
              <a:t> </a:t>
            </a:r>
            <a:r>
              <a:rPr/>
              <a:t>quantity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size.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41</a:t>
            </a:fld>
            <a:endParaRPr lang="en-US"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criticisms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testing.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aware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criticisms,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suggesting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abandon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criticisms.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criticisms</a:t>
            </a:r>
            <a:r>
              <a:rPr/>
              <a:t> </a:t>
            </a:r>
            <a:r>
              <a:rPr/>
              <a:t>deals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nature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hypotheses.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I’ve</a:t>
            </a:r>
            <a:r>
              <a:rPr/>
              <a:t> </a:t>
            </a:r>
            <a:r>
              <a:rPr/>
              <a:t>said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dichotomies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false</a:t>
            </a:r>
            <a:r>
              <a:rPr/>
              <a:t> </a:t>
            </a:r>
            <a:r>
              <a:rPr/>
              <a:t>dichotomies,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hold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that.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double</a:t>
            </a:r>
            <a:r>
              <a:rPr/>
              <a:t> </a:t>
            </a:r>
            <a:r>
              <a:rPr/>
              <a:t>dichotomy.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hypotheses,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accepting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rejecting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Shouldn’t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choices?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articles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studied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safety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vaccines.</a:t>
            </a:r>
            <a:r>
              <a:rPr/>
              <a:t> </a:t>
            </a:r>
            <a:r>
              <a:rPr/>
              <a:t>Now,</a:t>
            </a:r>
            <a:r>
              <a:rPr/>
              <a:t> </a:t>
            </a:r>
            <a:r>
              <a:rPr/>
              <a:t>vaccines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complicated,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safety</a:t>
            </a:r>
            <a:r>
              <a:rPr/>
              <a:t> </a:t>
            </a:r>
            <a:r>
              <a:rPr/>
              <a:t>issue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clearly.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depends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benefits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vaccination</a:t>
            </a:r>
            <a:r>
              <a:rPr/>
              <a:t> </a:t>
            </a:r>
            <a:r>
              <a:rPr/>
              <a:t>combined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receive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benefit.</a:t>
            </a:r>
            <a:r>
              <a:rPr/>
              <a:t> </a:t>
            </a:r>
            <a:r>
              <a:rPr/>
              <a:t>Balance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harm</a:t>
            </a:r>
            <a:r>
              <a:rPr/>
              <a:t> </a:t>
            </a:r>
            <a:r>
              <a:rPr/>
              <a:t>caused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vaccine</a:t>
            </a:r>
            <a:r>
              <a:rPr/>
              <a:t> </a:t>
            </a:r>
            <a:r>
              <a:rPr/>
              <a:t>combined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harm.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harm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probable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clinically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difference?</a:t>
            </a:r>
            <a:r>
              <a:rPr/>
              <a:t> </a:t>
            </a:r>
            <a:r>
              <a:rPr/>
              <a:t>Complicated,</a:t>
            </a:r>
            <a:r>
              <a:rPr/>
              <a:t> </a:t>
            </a:r>
            <a:r>
              <a:rPr/>
              <a:t>yes,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throw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ball.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harms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warn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harms.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harms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shouldn’t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vaccine?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questions,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thresholds.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force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decision</a:t>
            </a:r>
            <a:r>
              <a:rPr/>
              <a:t> </a:t>
            </a:r>
            <a:r>
              <a:rPr/>
              <a:t>point?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shouldn’t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gray</a:t>
            </a:r>
            <a:r>
              <a:rPr/>
              <a:t> </a:t>
            </a:r>
            <a:r>
              <a:rPr/>
              <a:t>decision?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accept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statistics,</a:t>
            </a:r>
            <a:r>
              <a:rPr/>
              <a:t> </a:t>
            </a:r>
            <a:r>
              <a:rPr/>
              <a:t>reject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neither</a:t>
            </a:r>
            <a:r>
              <a:rPr/>
              <a:t> </a:t>
            </a:r>
            <a:r>
              <a:rPr/>
              <a:t>accept</a:t>
            </a:r>
            <a:r>
              <a:rPr/>
              <a:t> </a:t>
            </a:r>
            <a:r>
              <a:rPr/>
              <a:t>nor</a:t>
            </a:r>
            <a:r>
              <a:rPr/>
              <a:t> </a:t>
            </a:r>
            <a:r>
              <a:rPr/>
              <a:t>reject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intermediate.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hypotheses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exactly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occurs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that,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averaged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males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disease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averaged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females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disease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exactly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disease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association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gender.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setting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decision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heart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hearts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true.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issue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messy</a:t>
            </a:r>
            <a:r>
              <a:rPr/>
              <a:t> </a:t>
            </a:r>
            <a:r>
              <a:rPr/>
              <a:t>gyrations.</a:t>
            </a:r>
            <a:r>
              <a:rPr/>
              <a:t> </a:t>
            </a:r>
            <a:r>
              <a:rPr/>
              <a:t>Wouldn’t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act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certainty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accept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reject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hypothesis?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phrasing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(fail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reject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accept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hypothesis)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convoluted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get.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criticisms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disappear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allowed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equality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interval.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happen</a:t>
            </a:r>
            <a:r>
              <a:rPr/>
              <a:t> </a:t>
            </a:r>
            <a:r>
              <a:rPr/>
              <a:t>anytime</a:t>
            </a:r>
            <a:r>
              <a:rPr/>
              <a:t> </a:t>
            </a:r>
            <a:r>
              <a:rPr/>
              <a:t>soon.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43</a:t>
            </a:fld>
            <a:endParaRPr lang="en-US"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lies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roundly</a:t>
            </a:r>
            <a:r>
              <a:rPr/>
              <a:t> </a:t>
            </a:r>
            <a:r>
              <a:rPr/>
              <a:t>criticized.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seems</a:t>
            </a:r>
            <a:r>
              <a:rPr/>
              <a:t> </a:t>
            </a:r>
            <a:r>
              <a:rPr/>
              <a:t>backwards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way.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large.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conditional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represents,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extreme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reverse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want.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observed.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dislike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involving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extreme.</a:t>
            </a:r>
            <a:r>
              <a:rPr/>
              <a:t> </a:t>
            </a:r>
            <a:r>
              <a:rPr/>
              <a:t>Why,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ask,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involving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extreme.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observe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extreme.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observed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value.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ignores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importance.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fix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-delta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delta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mentioned</a:t>
            </a:r>
            <a:r>
              <a:rPr/>
              <a:t> </a:t>
            </a:r>
            <a:r>
              <a:rPr/>
              <a:t>earlier,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ready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Finally,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unaffected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threats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internal</a:t>
            </a:r>
            <a:r>
              <a:rPr/>
              <a:t> </a:t>
            </a:r>
            <a:r>
              <a:rPr/>
              <a:t>validity.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conduct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poorly,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failing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away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blinded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protocol</a:t>
            </a:r>
            <a:r>
              <a:rPr/>
              <a:t> </a:t>
            </a:r>
            <a:r>
              <a:rPr/>
              <a:t>violations,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reflected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p-value.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ignore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problems.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44</a:t>
            </a:fld>
            <a:endParaRPr lang="en-US"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Hypothesis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criticized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reject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hypothesis,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samples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noisy</a:t>
            </a:r>
            <a:r>
              <a:rPr/>
              <a:t> </a:t>
            </a:r>
            <a:r>
              <a:rPr/>
              <a:t>setting.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conservative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thinks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good.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therapies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drugs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accumulated</a:t>
            </a:r>
            <a:r>
              <a:rPr/>
              <a:t> </a:t>
            </a:r>
            <a:r>
              <a:rPr/>
              <a:t>sufficient</a:t>
            </a:r>
            <a:r>
              <a:rPr/>
              <a:t> </a:t>
            </a:r>
            <a:r>
              <a:rPr/>
              <a:t>evidence.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failing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act</a:t>
            </a:r>
            <a:r>
              <a:rPr/>
              <a:t> </a:t>
            </a:r>
            <a:r>
              <a:rPr/>
              <a:t>quickly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force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pay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price.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relates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trade-offs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false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false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results.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framework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biased</a:t>
            </a:r>
            <a:r>
              <a:rPr/>
              <a:t> </a:t>
            </a:r>
            <a:r>
              <a:rPr/>
              <a:t>towards</a:t>
            </a:r>
            <a:r>
              <a:rPr/>
              <a:t> </a:t>
            </a:r>
            <a:r>
              <a:rPr/>
              <a:t>preventing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false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(a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error)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framework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false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worse.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occur,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setting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100%</a:t>
            </a:r>
            <a:r>
              <a:rPr/>
              <a:t> </a:t>
            </a:r>
            <a:r>
              <a:rPr/>
              <a:t>fatal</a:t>
            </a:r>
            <a:r>
              <a:rPr/>
              <a:t> </a:t>
            </a:r>
            <a:r>
              <a:rPr/>
              <a:t>disease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cure.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opposite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true.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reject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era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quickly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millions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precision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trivial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</a:t>
            </a:r>
            <a:r>
              <a:rPr/>
              <a:t> </a:t>
            </a:r>
            <a:r>
              <a:rPr/>
              <a:t>result.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good.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identifying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factors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hundreds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thousands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factors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reliant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done.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My</a:t>
            </a:r>
            <a:r>
              <a:rPr/>
              <a:t> </a:t>
            </a:r>
            <a:r>
              <a:rPr/>
              <a:t>biggest</a:t>
            </a:r>
            <a:r>
              <a:rPr/>
              <a:t> </a:t>
            </a:r>
            <a:r>
              <a:rPr/>
              <a:t>criticism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p-values,</a:t>
            </a:r>
            <a:r>
              <a:rPr/>
              <a:t> </a:t>
            </a:r>
            <a:r>
              <a:rPr/>
              <a:t>though,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thoughtless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applied.</a:t>
            </a:r>
            <a:r>
              <a:rPr/>
              <a:t> </a:t>
            </a:r>
            <a:r>
              <a:rPr/>
              <a:t>I’ve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receptor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scientist’s</a:t>
            </a:r>
            <a:r>
              <a:rPr/>
              <a:t> </a:t>
            </a:r>
            <a:r>
              <a:rPr/>
              <a:t>brain.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team</a:t>
            </a:r>
            <a:r>
              <a:rPr/>
              <a:t> </a:t>
            </a:r>
            <a:r>
              <a:rPr/>
              <a:t>took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scientists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placed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fMRI.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fMRI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parts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brain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active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brain</a:t>
            </a:r>
            <a:r>
              <a:rPr/>
              <a:t> </a:t>
            </a:r>
            <a:r>
              <a:rPr/>
              <a:t>processes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information.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scientists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graphs</a:t>
            </a:r>
            <a:r>
              <a:rPr/>
              <a:t> </a:t>
            </a:r>
            <a:r>
              <a:rPr/>
              <a:t>taken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actual</a:t>
            </a:r>
            <a:r>
              <a:rPr/>
              <a:t> </a:t>
            </a:r>
            <a:r>
              <a:rPr/>
              <a:t>peer-reviewed</a:t>
            </a:r>
            <a:r>
              <a:rPr/>
              <a:t> </a:t>
            </a:r>
            <a:r>
              <a:rPr/>
              <a:t>publications.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expect,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brain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activates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presented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cortex.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graphs,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quickly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activation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parietal</a:t>
            </a:r>
            <a:r>
              <a:rPr/>
              <a:t> </a:t>
            </a:r>
            <a:r>
              <a:rPr/>
              <a:t>lobe,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brain</a:t>
            </a:r>
            <a:r>
              <a:rPr/>
              <a:t> </a:t>
            </a:r>
            <a:r>
              <a:rPr/>
              <a:t>responsible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numerical</a:t>
            </a:r>
            <a:r>
              <a:rPr/>
              <a:t> </a:t>
            </a:r>
            <a:r>
              <a:rPr/>
              <a:t>computations.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But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graphs</a:t>
            </a:r>
            <a:r>
              <a:rPr/>
              <a:t> </a:t>
            </a:r>
            <a:r>
              <a:rPr/>
              <a:t>showed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pattern.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included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p-value,</a:t>
            </a:r>
            <a:r>
              <a:rPr/>
              <a:t> </a:t>
            </a:r>
            <a:r>
              <a:rPr/>
              <a:t>activation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cortex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activation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amygdala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yet</a:t>
            </a:r>
            <a:r>
              <a:rPr/>
              <a:t> </a:t>
            </a:r>
            <a:r>
              <a:rPr/>
              <a:t>poorly</a:t>
            </a:r>
            <a:r>
              <a:rPr/>
              <a:t> </a:t>
            </a:r>
            <a:r>
              <a:rPr/>
              <a:t>understood.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team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portion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amygdala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receptor.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receptor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activated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0.05,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receptor</a:t>
            </a:r>
            <a:r>
              <a:rPr/>
              <a:t> </a:t>
            </a:r>
            <a:r>
              <a:rPr/>
              <a:t>sends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signals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centers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brain.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clearly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adaptive</a:t>
            </a:r>
            <a:r>
              <a:rPr/>
              <a:t> </a:t>
            </a:r>
            <a:r>
              <a:rPr/>
              <a:t>behavior.</a:t>
            </a:r>
            <a:r>
              <a:rPr/>
              <a:t> </a:t>
            </a:r>
            <a:r>
              <a:rPr/>
              <a:t>Scientists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routinely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p-values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0.05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survive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reproduce.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receptor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activated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0.05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smaller,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receptor</a:t>
            </a:r>
            <a:r>
              <a:rPr/>
              <a:t> </a:t>
            </a:r>
            <a:r>
              <a:rPr/>
              <a:t>sends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signals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pleasure</a:t>
            </a:r>
            <a:r>
              <a:rPr/>
              <a:t> </a:t>
            </a:r>
            <a:r>
              <a:rPr/>
              <a:t>centers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brain.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adaptive</a:t>
            </a:r>
            <a:r>
              <a:rPr/>
              <a:t> </a:t>
            </a:r>
            <a:r>
              <a:rPr/>
              <a:t>behavior.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finding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dose</a:t>
            </a:r>
            <a:r>
              <a:rPr/>
              <a:t> </a:t>
            </a:r>
            <a:r>
              <a:rPr/>
              <a:t>response</a:t>
            </a:r>
            <a:r>
              <a:rPr/>
              <a:t> </a:t>
            </a:r>
            <a:r>
              <a:rPr/>
              <a:t>effect.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receptor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pleasure</a:t>
            </a:r>
            <a:r>
              <a:rPr/>
              <a:t> </a:t>
            </a:r>
            <a:r>
              <a:rPr/>
              <a:t>stimulation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p-values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0.05,</a:t>
            </a:r>
            <a:r>
              <a:rPr/>
              <a:t> </a:t>
            </a:r>
            <a:r>
              <a:rPr/>
              <a:t>0.04,</a:t>
            </a:r>
            <a:r>
              <a:rPr/>
              <a:t> </a:t>
            </a:r>
            <a:r>
              <a:rPr/>
              <a:t>0.03,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0.02.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p-values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0.01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increase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stimulation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becomes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p-values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0.0099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smaller.</a:t>
            </a:r>
            <a:r>
              <a:rPr/>
              <a:t> </a:t>
            </a:r>
            <a:r>
              <a:rPr/>
              <a:t>Perhaps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pattern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p-values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zeros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decimal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stronger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zero.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scientists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examined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p-values</a:t>
            </a:r>
            <a:r>
              <a:rPr/>
              <a:t> </a:t>
            </a:r>
            <a:r>
              <a:rPr/>
              <a:t>reported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scientific</a:t>
            </a:r>
            <a:r>
              <a:rPr/>
              <a:t> </a:t>
            </a:r>
            <a:r>
              <a:rPr/>
              <a:t>notation.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increase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latency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receptor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scientific</a:t>
            </a:r>
            <a:r>
              <a:rPr/>
              <a:t> </a:t>
            </a:r>
            <a:r>
              <a:rPr/>
              <a:t>notation.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attempt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decode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scientific</a:t>
            </a:r>
            <a:r>
              <a:rPr/>
              <a:t> </a:t>
            </a:r>
            <a:r>
              <a:rPr/>
              <a:t>notation.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p-values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scientific</a:t>
            </a:r>
            <a:r>
              <a:rPr/>
              <a:t> </a:t>
            </a:r>
            <a:r>
              <a:rPr/>
              <a:t>notation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exponents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-4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showed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eventual</a:t>
            </a:r>
            <a:r>
              <a:rPr/>
              <a:t> </a:t>
            </a:r>
            <a:r>
              <a:rPr/>
              <a:t>spike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activation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pleasure</a:t>
            </a:r>
            <a:r>
              <a:rPr/>
              <a:t> </a:t>
            </a:r>
            <a:r>
              <a:rPr/>
              <a:t>centers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brain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comparable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achieved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orgasm.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noted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receptor.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receptor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stimulated,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cerebral</a:t>
            </a:r>
            <a:r>
              <a:rPr/>
              <a:t> </a:t>
            </a:r>
            <a:r>
              <a:rPr/>
              <a:t>cortex,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portion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brain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logic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thinking,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immediately</a:t>
            </a:r>
            <a:r>
              <a:rPr/>
              <a:t> </a:t>
            </a:r>
            <a:r>
              <a:rPr/>
              <a:t>shut</a:t>
            </a:r>
            <a:r>
              <a:rPr/>
              <a:t> </a:t>
            </a:r>
            <a:r>
              <a:rPr/>
              <a:t>down.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insures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scientist’s</a:t>
            </a:r>
            <a:r>
              <a:rPr/>
              <a:t> </a:t>
            </a:r>
            <a:r>
              <a:rPr/>
              <a:t>brain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focus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pleasure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ignore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magnitude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effect,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unimportant</a:t>
            </a:r>
            <a:r>
              <a:rPr/>
              <a:t> </a:t>
            </a:r>
            <a:r>
              <a:rPr/>
              <a:t>issues.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suggest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statisticians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earn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consulting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insure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business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p-values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stimulate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pleasure</a:t>
            </a:r>
            <a:r>
              <a:rPr/>
              <a:t> </a:t>
            </a:r>
            <a:r>
              <a:rPr/>
              <a:t>centers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brain.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blog:</a:t>
            </a:r>
            <a:r>
              <a:rPr/>
              <a:t> </a:t>
            </a:r>
            <a:r>
              <a:rPr/>
              <a:t>http://blog.pmean.com/scientist-brain/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hits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these.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infants</a:t>
            </a:r>
            <a:r>
              <a:rPr/>
              <a:t> </a:t>
            </a:r>
            <a:r>
              <a:rPr/>
              <a:t>born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Missouri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1995</a:t>
            </a:r>
            <a:r>
              <a:rPr/>
              <a:t> </a:t>
            </a:r>
            <a:r>
              <a:rPr/>
              <a:t>calendar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visits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Emergency</a:t>
            </a:r>
            <a:r>
              <a:rPr/>
              <a:t> </a:t>
            </a:r>
            <a:r>
              <a:rPr/>
              <a:t>Room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life.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pieces.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All</a:t>
            </a:r>
            <a:r>
              <a:rPr/>
              <a:t> </a:t>
            </a:r>
            <a:r>
              <a:rPr/>
              <a:t>infants</a:t>
            </a:r>
            <a:r>
              <a:rPr/>
              <a:t> </a:t>
            </a:r>
            <a:r>
              <a:rPr/>
              <a:t>(demography)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born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Missouri</a:t>
            </a:r>
            <a:r>
              <a:rPr/>
              <a:t> </a:t>
            </a:r>
            <a:r>
              <a:rPr/>
              <a:t>(geography)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1995</a:t>
            </a:r>
            <a:r>
              <a:rPr/>
              <a:t> </a:t>
            </a:r>
            <a:r>
              <a:rPr/>
              <a:t>calendar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(time)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visits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Emergency</a:t>
            </a:r>
            <a:r>
              <a:rPr/>
              <a:t> </a:t>
            </a:r>
            <a:r>
              <a:rPr/>
              <a:t>Room</a:t>
            </a:r>
            <a:r>
              <a:rPr/>
              <a:t> </a:t>
            </a:r>
            <a:r>
              <a:rPr/>
              <a:t>(care</a:t>
            </a:r>
            <a:r>
              <a:rPr/>
              <a:t> </a:t>
            </a:r>
            <a:r>
              <a:rPr/>
              <a:t>requirements)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during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life</a:t>
            </a:r>
            <a:r>
              <a:rPr/>
              <a:t> </a:t>
            </a:r>
            <a:r>
              <a:rPr/>
              <a:t>(time,</a:t>
            </a:r>
            <a:r>
              <a:rPr/>
              <a:t> </a:t>
            </a:r>
            <a:r>
              <a:rPr/>
              <a:t>again)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cartoon.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cartoons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drawn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Scott</a:t>
            </a:r>
            <a:r>
              <a:rPr/>
              <a:t> </a:t>
            </a:r>
            <a:r>
              <a:rPr/>
              <a:t>Munro,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creator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xkcd</a:t>
            </a:r>
            <a:r>
              <a:rPr/>
              <a:t> </a:t>
            </a:r>
            <a:r>
              <a:rPr/>
              <a:t>comic</a:t>
            </a:r>
            <a:r>
              <a:rPr/>
              <a:t> </a:t>
            </a:r>
            <a:r>
              <a:rPr/>
              <a:t>series.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cartoon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p-values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labels.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0.001,</a:t>
            </a:r>
            <a:r>
              <a:rPr/>
              <a:t> </a:t>
            </a:r>
            <a:r>
              <a:rPr/>
              <a:t>0.01,</a:t>
            </a:r>
            <a:r>
              <a:rPr/>
              <a:t> </a:t>
            </a:r>
            <a:r>
              <a:rPr/>
              <a:t>0.02,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0.03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labeled</a:t>
            </a:r>
            <a:r>
              <a:rPr/>
              <a:t> </a:t>
            </a:r>
            <a:r>
              <a:rPr/>
              <a:t>“</a:t>
            </a:r>
            <a:r>
              <a:rPr/>
              <a:t>Highly</a:t>
            </a:r>
            <a:r>
              <a:rPr/>
              <a:t> </a:t>
            </a:r>
            <a:r>
              <a:rPr/>
              <a:t>Significant</a:t>
            </a:r>
            <a:r>
              <a:rPr/>
              <a:t>”</a:t>
            </a:r>
            <a:r>
              <a:rPr/>
              <a:t>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0.04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0.049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labeled</a:t>
            </a:r>
            <a:r>
              <a:rPr/>
              <a:t> </a:t>
            </a:r>
            <a:r>
              <a:rPr/>
              <a:t>“</a:t>
            </a:r>
            <a:r>
              <a:rPr/>
              <a:t>Significant</a:t>
            </a:r>
            <a:r>
              <a:rPr/>
              <a:t>”</a:t>
            </a:r>
            <a:r>
              <a:rPr/>
              <a:t>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0.050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labeled</a:t>
            </a:r>
            <a:r>
              <a:rPr/>
              <a:t> </a:t>
            </a:r>
            <a:r>
              <a:rPr/>
              <a:t>“</a:t>
            </a:r>
            <a:r>
              <a:rPr/>
              <a:t>Oh</a:t>
            </a:r>
            <a:r>
              <a:rPr/>
              <a:t> </a:t>
            </a:r>
            <a:r>
              <a:rPr/>
              <a:t>crap.</a:t>
            </a:r>
            <a:r>
              <a:rPr/>
              <a:t> </a:t>
            </a:r>
            <a:r>
              <a:rPr/>
              <a:t>Redo</a:t>
            </a:r>
            <a:r>
              <a:rPr/>
              <a:t> </a:t>
            </a:r>
            <a:r>
              <a:rPr/>
              <a:t>calculations.</a:t>
            </a:r>
            <a:r>
              <a:rPr/>
              <a:t>”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knows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exactly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boundary.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0.051,</a:t>
            </a:r>
            <a:r>
              <a:rPr/>
              <a:t> </a:t>
            </a:r>
            <a:r>
              <a:rPr/>
              <a:t>0.06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labeled</a:t>
            </a:r>
            <a:r>
              <a:rPr/>
              <a:t> </a:t>
            </a:r>
            <a:r>
              <a:rPr/>
              <a:t>“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edge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significance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edge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significance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0.04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0.049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label.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hedging</a:t>
            </a:r>
            <a:r>
              <a:rPr/>
              <a:t> </a:t>
            </a:r>
            <a:r>
              <a:rPr/>
              <a:t>terms</a:t>
            </a:r>
            <a:r>
              <a:rPr/>
              <a:t> </a:t>
            </a:r>
            <a:r>
              <a:rPr/>
              <a:t>unless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wrong</a:t>
            </a:r>
            <a:r>
              <a:rPr/>
              <a:t>”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0.05.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0.07,</a:t>
            </a:r>
            <a:r>
              <a:rPr/>
              <a:t> </a:t>
            </a:r>
            <a:r>
              <a:rPr/>
              <a:t>0.08,</a:t>
            </a:r>
            <a:r>
              <a:rPr/>
              <a:t> </a:t>
            </a:r>
            <a:r>
              <a:rPr/>
              <a:t>0.09,</a:t>
            </a:r>
            <a:r>
              <a:rPr/>
              <a:t> </a:t>
            </a:r>
            <a:r>
              <a:rPr/>
              <a:t>0.099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labeled</a:t>
            </a:r>
            <a:r>
              <a:rPr/>
              <a:t> </a:t>
            </a:r>
            <a:r>
              <a:rPr/>
              <a:t>“</a:t>
            </a:r>
            <a:r>
              <a:rPr/>
              <a:t>Highly</a:t>
            </a:r>
            <a:r>
              <a:rPr/>
              <a:t> </a:t>
            </a:r>
            <a:r>
              <a:rPr/>
              <a:t>suggestive,</a:t>
            </a:r>
            <a:r>
              <a:rPr/>
              <a:t> </a:t>
            </a:r>
            <a:r>
              <a:rPr/>
              <a:t>relevant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p&lt;0.10</a:t>
            </a:r>
            <a:r>
              <a:rPr/>
              <a:t> </a:t>
            </a:r>
            <a:r>
              <a:rPr/>
              <a:t>level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personally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complaint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post</a:t>
            </a:r>
            <a:r>
              <a:rPr/>
              <a:t> </a:t>
            </a:r>
            <a:r>
              <a:rPr/>
              <a:t>hoc</a:t>
            </a:r>
            <a:r>
              <a:rPr/>
              <a:t> </a:t>
            </a:r>
            <a:r>
              <a:rPr/>
              <a:t>modification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form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p-hacking.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≥0.1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labeled</a:t>
            </a:r>
            <a:r>
              <a:rPr/>
              <a:t> </a:t>
            </a:r>
            <a:r>
              <a:rPr/>
              <a:t>“</a:t>
            </a:r>
            <a:r>
              <a:rPr/>
              <a:t>Hey,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subgroup</a:t>
            </a:r>
            <a:r>
              <a:rPr/>
              <a:t> </a:t>
            </a:r>
            <a:r>
              <a:rPr/>
              <a:t>analysis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reference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p-hacking.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significant,</a:t>
            </a:r>
            <a:r>
              <a:rPr/>
              <a:t> </a:t>
            </a:r>
            <a:r>
              <a:rPr/>
              <a:t>hunt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p-values.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46</a:t>
            </a:fld>
            <a:endParaRPr lang="en-US"/>
          </a:p>
        </p:txBody>
      </p:sp>
    </p:spTree>
  </p:cSld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seems</a:t>
            </a:r>
            <a:r>
              <a:rPr/>
              <a:t> </a:t>
            </a:r>
            <a:r>
              <a:rPr/>
              <a:t>hard,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is.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me,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struggle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understanding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fairness,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must</a:t>
            </a:r>
            <a:r>
              <a:rPr/>
              <a:t> </a:t>
            </a:r>
            <a:r>
              <a:rPr/>
              <a:t>admit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discomfort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lack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methods.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fact,</a:t>
            </a:r>
            <a:r>
              <a:rPr/>
              <a:t> </a:t>
            </a:r>
            <a:r>
              <a:rPr/>
              <a:t>I’ve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ways,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simpler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classical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analysis.</a:t>
            </a:r>
            <a:r>
              <a:rPr/>
              <a:t> </a:t>
            </a:r>
            <a:r>
              <a:rPr/>
              <a:t>You,</a:t>
            </a:r>
            <a:r>
              <a:rPr/>
              <a:t> </a:t>
            </a:r>
            <a:r>
              <a:rPr/>
              <a:t>too,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expert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wonderful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fun.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taken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Jim</a:t>
            </a:r>
            <a:r>
              <a:rPr/>
              <a:t> </a:t>
            </a:r>
            <a:r>
              <a:rPr/>
              <a:t>Albert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Journal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Education</a:t>
            </a:r>
            <a:r>
              <a:rPr/>
              <a:t> </a:t>
            </a:r>
            <a:r>
              <a:rPr/>
              <a:t>(1995,</a:t>
            </a:r>
            <a:r>
              <a:rPr/>
              <a:t> </a:t>
            </a:r>
            <a:r>
              <a:rPr/>
              <a:t>vol. 3</a:t>
            </a:r>
            <a:r>
              <a:rPr/>
              <a:t> </a:t>
            </a:r>
            <a:r>
              <a:rPr/>
              <a:t>no.</a:t>
            </a:r>
            <a:r>
              <a:rPr/>
              <a:t> </a:t>
            </a:r>
            <a:r>
              <a:rPr/>
              <a:t>3)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www.amstat.org/publications/jse/v3n3/albert.html.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his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involving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ECMO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conventional</a:t>
            </a:r>
            <a:r>
              <a:rPr/>
              <a:t> </a:t>
            </a:r>
            <a:r>
              <a:rPr/>
              <a:t>therapy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babies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severe</a:t>
            </a:r>
            <a:r>
              <a:rPr/>
              <a:t> </a:t>
            </a:r>
            <a:r>
              <a:rPr/>
              <a:t>respiratory</a:t>
            </a:r>
            <a:r>
              <a:rPr/>
              <a:t> </a:t>
            </a:r>
            <a:r>
              <a:rPr/>
              <a:t>failure.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28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29</a:t>
            </a:r>
            <a:r>
              <a:rPr/>
              <a:t> </a:t>
            </a:r>
            <a:r>
              <a:rPr/>
              <a:t>babies</a:t>
            </a:r>
            <a:r>
              <a:rPr/>
              <a:t> </a:t>
            </a:r>
            <a:r>
              <a:rPr/>
              <a:t>assigned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ECMO</a:t>
            </a:r>
            <a:r>
              <a:rPr/>
              <a:t> </a:t>
            </a:r>
            <a:r>
              <a:rPr/>
              <a:t>survived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6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babies</a:t>
            </a:r>
            <a:r>
              <a:rPr/>
              <a:t> </a:t>
            </a:r>
            <a:r>
              <a:rPr/>
              <a:t>assigned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conventional</a:t>
            </a:r>
            <a:r>
              <a:rPr/>
              <a:t> </a:t>
            </a:r>
            <a:r>
              <a:rPr/>
              <a:t>therapy</a:t>
            </a:r>
            <a:r>
              <a:rPr/>
              <a:t> </a:t>
            </a:r>
            <a:r>
              <a:rPr/>
              <a:t>survived.</a:t>
            </a:r>
            <a:r>
              <a:rPr/>
              <a:t> </a:t>
            </a:r>
            <a:r>
              <a:rPr/>
              <a:t>Refer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Albert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source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Jim</a:t>
            </a:r>
            <a:r>
              <a:rPr/>
              <a:t> </a:t>
            </a:r>
            <a:r>
              <a:rPr/>
              <a:t>Albert</a:t>
            </a:r>
            <a:r>
              <a:rPr/>
              <a:t> </a:t>
            </a:r>
            <a:r>
              <a:rPr/>
              <a:t>tackled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paradigm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47</a:t>
            </a:fld>
            <a:endParaRPr lang="en-US"/>
          </a:p>
        </p:txBody>
      </p:sp>
    </p:spTree>
  </p:cSld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Wikipedia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concept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formula: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P(H|E)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P(E|H)</a:t>
            </a:r>
            <a:r>
              <a:rPr/>
              <a:t> </a:t>
            </a:r>
            <a:r>
              <a:rPr/>
              <a:t>P(H)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P(E)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where</a:t>
            </a:r>
            <a:r>
              <a:rPr/>
              <a:t> </a:t>
            </a:r>
            <a:r>
              <a:rPr/>
              <a:t>H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hypothesis,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(data).</a:t>
            </a:r>
            <a:r>
              <a:rPr/>
              <a:t> </a:t>
            </a:r>
            <a:r>
              <a:rPr/>
              <a:t>P,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stands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probability.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48</a:t>
            </a:fld>
            <a:endParaRPr lang="en-US"/>
          </a:p>
        </p:txBody>
      </p:sp>
    </p:spTree>
  </p:cSld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P(H),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probability.</a:t>
            </a:r>
            <a:r>
              <a:rPr/>
              <a:t> </a:t>
            </a:r>
            <a:r>
              <a:rPr/>
              <a:t>Specifying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aspect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controversy.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degree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belief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incorporate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related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incorporate</a:t>
            </a:r>
            <a:r>
              <a:rPr/>
              <a:t> </a:t>
            </a:r>
            <a:r>
              <a:rPr/>
              <a:t>subjective</a:t>
            </a:r>
            <a:r>
              <a:rPr/>
              <a:t> </a:t>
            </a:r>
            <a:r>
              <a:rPr/>
              <a:t>impressions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researcher.</a:t>
            </a:r>
            <a:r>
              <a:rPr/>
              <a:t> </a:t>
            </a:r>
            <a:r>
              <a:rPr/>
              <a:t>What!?!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saying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now.</a:t>
            </a:r>
            <a:r>
              <a:rPr/>
              <a:t> </a:t>
            </a:r>
            <a:r>
              <a:rPr/>
              <a:t>Aren’t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supposed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remove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subjective</a:t>
            </a:r>
            <a:r>
              <a:rPr/>
              <a:t> </a:t>
            </a:r>
            <a:r>
              <a:rPr/>
              <a:t>opinions?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things.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First,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impossible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totally</a:t>
            </a:r>
            <a:r>
              <a:rPr/>
              <a:t> </a:t>
            </a:r>
            <a:r>
              <a:rPr/>
              <a:t>remove</a:t>
            </a:r>
            <a:r>
              <a:rPr/>
              <a:t> </a:t>
            </a:r>
            <a:r>
              <a:rPr/>
              <a:t>subjective</a:t>
            </a:r>
            <a:r>
              <a:rPr/>
              <a:t> </a:t>
            </a:r>
            <a:r>
              <a:rPr/>
              <a:t>opinion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adopting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informal</a:t>
            </a:r>
            <a:r>
              <a:rPr/>
              <a:t> </a:t>
            </a:r>
            <a:r>
              <a:rPr/>
              <a:t>rules.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reasonable,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supported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extent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empirical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applied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largely</a:t>
            </a:r>
            <a:r>
              <a:rPr/>
              <a:t> </a:t>
            </a:r>
            <a:r>
              <a:rPr/>
              <a:t>subjective</a:t>
            </a:r>
            <a:r>
              <a:rPr/>
              <a:t> </a:t>
            </a:r>
            <a:r>
              <a:rPr/>
              <a:t>fashion.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subjective</a:t>
            </a:r>
            <a:r>
              <a:rPr/>
              <a:t> </a:t>
            </a:r>
            <a:r>
              <a:rPr/>
              <a:t>beliefs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work: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prefer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predict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precision.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cautious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subgroup</a:t>
            </a:r>
            <a:r>
              <a:rPr/>
              <a:t> </a:t>
            </a:r>
            <a:r>
              <a:rPr/>
              <a:t>finding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pre-specified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protocol.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plausible</a:t>
            </a:r>
            <a:r>
              <a:rPr/>
              <a:t> </a:t>
            </a:r>
            <a:r>
              <a:rPr/>
              <a:t>biological</a:t>
            </a:r>
            <a:r>
              <a:rPr/>
              <a:t> </a:t>
            </a:r>
            <a:r>
              <a:rPr/>
              <a:t>mechanism,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adds</a:t>
            </a:r>
            <a:r>
              <a:rPr/>
              <a:t> </a:t>
            </a:r>
            <a:r>
              <a:rPr/>
              <a:t>credibility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results.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Advocates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distributions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force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explicitly</a:t>
            </a:r>
            <a:r>
              <a:rPr/>
              <a:t> </a:t>
            </a:r>
            <a:r>
              <a:rPr/>
              <a:t>state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subjective</a:t>
            </a:r>
            <a:r>
              <a:rPr/>
              <a:t> </a:t>
            </a:r>
            <a:r>
              <a:rPr/>
              <a:t>opinions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bring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Second,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distributions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resolve</a:t>
            </a:r>
            <a:r>
              <a:rPr/>
              <a:t> </a:t>
            </a:r>
            <a:r>
              <a:rPr/>
              <a:t>controversies</a:t>
            </a:r>
            <a:r>
              <a:rPr/>
              <a:t> </a:t>
            </a:r>
            <a:r>
              <a:rPr/>
              <a:t>involving</a:t>
            </a:r>
            <a:r>
              <a:rPr/>
              <a:t> </a:t>
            </a:r>
            <a:r>
              <a:rPr/>
              <a:t>conflicting</a:t>
            </a:r>
            <a:r>
              <a:rPr/>
              <a:t> </a:t>
            </a:r>
            <a:r>
              <a:rPr/>
              <a:t>beliefs.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finding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“</a:t>
            </a:r>
            <a:r>
              <a:rPr/>
              <a:t>close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book</a:t>
            </a:r>
            <a:r>
              <a:rPr/>
              <a:t>”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further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indicates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result,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optimistic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probability,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researchers,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optimistic</a:t>
            </a:r>
            <a:r>
              <a:rPr/>
              <a:t> </a:t>
            </a:r>
            <a:r>
              <a:rPr/>
              <a:t>hopes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therapy,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move</a:t>
            </a:r>
            <a:r>
              <a:rPr/>
              <a:t> </a:t>
            </a:r>
            <a:r>
              <a:rPr/>
              <a:t>on.</a:t>
            </a:r>
            <a:r>
              <a:rPr/>
              <a:t> </a:t>
            </a:r>
            <a:r>
              <a:rPr/>
              <a:t>Similarly,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indicates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result,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pessimistic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probability,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adopt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therapy.</a:t>
            </a:r>
            <a:r>
              <a:rPr/>
              <a:t> </a:t>
            </a:r>
            <a:r>
              <a:rPr/>
              <a:t>Now,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shouldn’t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agenda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held</a:t>
            </a:r>
            <a:r>
              <a:rPr/>
              <a:t> </a:t>
            </a:r>
            <a:r>
              <a:rPr/>
              <a:t>hostage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extremely</a:t>
            </a:r>
            <a:r>
              <a:rPr/>
              <a:t> </a:t>
            </a:r>
            <a:r>
              <a:rPr/>
              <a:t>optimistic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pessimistic</a:t>
            </a:r>
            <a:r>
              <a:rPr/>
              <a:t> </a:t>
            </a:r>
            <a:r>
              <a:rPr/>
              <a:t>priors,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reasonable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indicates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final</a:t>
            </a:r>
            <a:r>
              <a:rPr/>
              <a:t> </a:t>
            </a:r>
            <a:r>
              <a:rPr/>
              <a:t>result,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reasonable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area.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Third,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incorporate</a:t>
            </a:r>
            <a:r>
              <a:rPr/>
              <a:t> </a:t>
            </a:r>
            <a:r>
              <a:rPr/>
              <a:t>subjective</a:t>
            </a:r>
            <a:r>
              <a:rPr/>
              <a:t> </a:t>
            </a:r>
            <a:r>
              <a:rPr/>
              <a:t>opinions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probability,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incorporate</a:t>
            </a:r>
            <a:r>
              <a:rPr/>
              <a:t> </a:t>
            </a:r>
            <a:r>
              <a:rPr/>
              <a:t>subjectivity.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analyses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diffuse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non-informative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distribution.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neither</a:t>
            </a:r>
            <a:r>
              <a:rPr/>
              <a:t> </a:t>
            </a:r>
            <a:r>
              <a:rPr/>
              <a:t>optimistic</a:t>
            </a:r>
            <a:r>
              <a:rPr/>
              <a:t> </a:t>
            </a:r>
            <a:r>
              <a:rPr/>
              <a:t>nor</a:t>
            </a:r>
            <a:r>
              <a:rPr/>
              <a:t> </a:t>
            </a:r>
            <a:r>
              <a:rPr/>
              <a:t>pessimistic,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spreads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evenly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hypotheses.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49</a:t>
            </a:fld>
            <a:endParaRPr lang="en-US"/>
          </a:p>
        </p:txBody>
      </p:sp>
    </p:spTree>
  </p:cSld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analysis.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columns,</a:t>
            </a:r>
            <a:r>
              <a:rPr/>
              <a:t> </a:t>
            </a:r>
            <a:r>
              <a:rPr/>
              <a:t>pi1,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proportion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infants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ECMO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survive.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hand</a:t>
            </a:r>
            <a:r>
              <a:rPr/>
              <a:t> </a:t>
            </a:r>
            <a:r>
              <a:rPr/>
              <a:t>side,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experiment.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proportion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infants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survive.</a:t>
            </a:r>
            <a:r>
              <a:rPr/>
              <a:t> </a:t>
            </a:r>
            <a:r>
              <a:rPr/>
              <a:t>We’d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near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premature</a:t>
            </a:r>
            <a:r>
              <a:rPr/>
              <a:t> </a:t>
            </a:r>
            <a:r>
              <a:rPr/>
              <a:t>births,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guaranteed.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50</a:t>
            </a:fld>
            <a:endParaRPr lang="en-US"/>
          </a:p>
        </p:txBody>
      </p:sp>
    </p:spTree>
  </p:cSld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ECMO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worse,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placing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along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diagonal.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diagonal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cases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ECMO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diagonal</a:t>
            </a:r>
            <a:r>
              <a:rPr/>
              <a:t> </a:t>
            </a:r>
            <a:r>
              <a:rPr/>
              <a:t>cells,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seems</a:t>
            </a:r>
            <a:r>
              <a:rPr/>
              <a:t> </a:t>
            </a:r>
            <a:r>
              <a:rPr/>
              <a:t>fair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divide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50%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pieces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5%</a:t>
            </a:r>
            <a:r>
              <a:rPr/>
              <a:t> </a:t>
            </a:r>
            <a:r>
              <a:rPr/>
              <a:t>each.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51</a:t>
            </a:fld>
            <a:endParaRPr lang="en-US"/>
          </a:p>
        </p:txBody>
      </p:sp>
    </p:spTree>
  </p:cSld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spread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50%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remainder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90</a:t>
            </a:r>
            <a:r>
              <a:rPr/>
              <a:t> </a:t>
            </a:r>
            <a:r>
              <a:rPr/>
              <a:t>cells</a:t>
            </a:r>
            <a:r>
              <a:rPr/>
              <a:t> </a:t>
            </a:r>
            <a:r>
              <a:rPr/>
              <a:t>remaining,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divide</a:t>
            </a:r>
            <a:r>
              <a:rPr/>
              <a:t> </a:t>
            </a:r>
            <a:r>
              <a:rPr/>
              <a:t>50%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90,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0.56%.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triangle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triangle.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parameter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triangle,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cases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ECMO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52</a:t>
            </a:fld>
            <a:endParaRPr lang="en-US"/>
          </a:p>
        </p:txBody>
      </p:sp>
    </p:spTree>
  </p:cSld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Put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100%.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belief,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research,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sense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spread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evenly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splitting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diagonal,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diagonal,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hypothesis.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thought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assigning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hypotheses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collecting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queasy,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company.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bear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53</a:t>
            </a:fld>
            <a:endParaRPr lang="en-US"/>
          </a:p>
        </p:txBody>
      </p:sp>
    </p:spTree>
  </p:cSld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P(E</a:t>
            </a:r>
            <a:r>
              <a:rPr/>
              <a:t> </a:t>
            </a:r>
            <a:r>
              <a:rPr/>
              <a:t>|</a:t>
            </a:r>
            <a:r>
              <a:rPr/>
              <a:t> </a:t>
            </a:r>
            <a:r>
              <a:rPr/>
              <a:t>H),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observed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ECMO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90%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conventional</a:t>
            </a:r>
            <a:r>
              <a:rPr/>
              <a:t> </a:t>
            </a:r>
            <a:r>
              <a:rPr/>
              <a:t>therapy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60%,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observed</a:t>
            </a:r>
            <a:r>
              <a:rPr/>
              <a:t> </a:t>
            </a:r>
            <a:r>
              <a:rPr/>
              <a:t>28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29</a:t>
            </a:r>
            <a:r>
              <a:rPr/>
              <a:t> </a:t>
            </a:r>
            <a:r>
              <a:rPr/>
              <a:t>survivors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ECMO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152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thousand,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observing</a:t>
            </a:r>
            <a:r>
              <a:rPr/>
              <a:t> </a:t>
            </a:r>
            <a:r>
              <a:rPr/>
              <a:t>6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survivors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conventional</a:t>
            </a:r>
            <a:r>
              <a:rPr/>
              <a:t> </a:t>
            </a:r>
            <a:r>
              <a:rPr/>
              <a:t>therapy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251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thousand.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product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38,152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million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round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38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thousand.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forgotten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okay.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binomial</a:t>
            </a:r>
            <a:r>
              <a:rPr/>
              <a:t> </a:t>
            </a:r>
            <a:r>
              <a:rPr/>
              <a:t>distribution,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calculation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Microsoft</a:t>
            </a:r>
            <a:r>
              <a:rPr/>
              <a:t> </a:t>
            </a:r>
            <a:r>
              <a:rPr/>
              <a:t>Excel,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formula.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binomdist(28,29,0.95FALSE)*binomdist(6,10,0.65,FALSE)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binomial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100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hypotheses.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thousand.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likelihood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seeing</a:t>
            </a:r>
            <a:r>
              <a:rPr/>
              <a:t> </a:t>
            </a:r>
            <a:r>
              <a:rPr/>
              <a:t>28</a:t>
            </a:r>
            <a:r>
              <a:rPr/>
              <a:t> </a:t>
            </a:r>
            <a:r>
              <a:rPr/>
              <a:t>survivals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29</a:t>
            </a:r>
            <a:r>
              <a:rPr/>
              <a:t> </a:t>
            </a:r>
            <a:r>
              <a:rPr/>
              <a:t>babies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ECMO</a:t>
            </a:r>
            <a:r>
              <a:rPr/>
              <a:t> </a:t>
            </a:r>
            <a:r>
              <a:rPr/>
              <a:t>survivals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hypothesized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15%,</a:t>
            </a:r>
            <a:r>
              <a:rPr/>
              <a:t> </a:t>
            </a:r>
            <a:r>
              <a:rPr/>
              <a:t>35%,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55%.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zeros.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54</a:t>
            </a:fld>
            <a:endParaRPr lang="en-US"/>
          </a:p>
        </p:txBody>
      </p:sp>
    </p:spTree>
  </p:cSld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multiply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likelihood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ECMO=0.9,</a:t>
            </a:r>
            <a:r>
              <a:rPr/>
              <a:t> </a:t>
            </a:r>
            <a:r>
              <a:rPr/>
              <a:t>conventional</a:t>
            </a:r>
            <a:r>
              <a:rPr/>
              <a:t> </a:t>
            </a:r>
            <a:r>
              <a:rPr/>
              <a:t>therapy=0.6,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product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thousand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38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thousand,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190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million</a:t>
            </a:r>
            <a:r>
              <a:rPr/>
              <a:t> </a:t>
            </a:r>
            <a:r>
              <a:rPr/>
              <a:t>(actually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173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million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round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much).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ECMO=conventional=0.8,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product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45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thousand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thousand,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45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million.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product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likelihoods.</a:t>
            </a:r>
            <a:r>
              <a:rPr/>
              <a:t> </a:t>
            </a:r>
            <a:r>
              <a:rPr/>
              <a:t>We’re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done,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catch.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(they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794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million),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rescale</a:t>
            </a:r>
            <a:r>
              <a:rPr/>
              <a:t> </a:t>
            </a:r>
            <a:r>
              <a:rPr/>
              <a:t>them.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divide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P(E)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Wikipedia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as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P(E)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P(E|H1)</a:t>
            </a:r>
            <a:r>
              <a:rPr/>
              <a:t> </a:t>
            </a:r>
            <a:r>
              <a:rPr/>
              <a:t>P(H1)</a:t>
            </a:r>
            <a:r>
              <a:rPr/>
              <a:t> </a:t>
            </a:r>
            <a:r>
              <a:rPr/>
              <a:t>+</a:t>
            </a:r>
            <a:r>
              <a:rPr/>
              <a:t> </a:t>
            </a:r>
            <a:r>
              <a:rPr/>
              <a:t>P(E|H2)</a:t>
            </a:r>
            <a:r>
              <a:rPr/>
              <a:t> </a:t>
            </a:r>
            <a:r>
              <a:rPr/>
              <a:t>P(H2)</a:t>
            </a:r>
            <a:r>
              <a:rPr/>
              <a:t> </a:t>
            </a:r>
            <a:r>
              <a:rPr/>
              <a:t>+</a:t>
            </a:r>
            <a:r>
              <a:rPr/>
              <a:t> </a:t>
            </a:r>
            <a:r>
              <a:rPr/>
              <a:t>…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calculation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easy: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121</a:t>
            </a:r>
            <a:r>
              <a:rPr/>
              <a:t> </a:t>
            </a:r>
            <a:r>
              <a:rPr/>
              <a:t>cells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794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million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divide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sum.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setting,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calculation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calculus,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fear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dread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turns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experts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Calculus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impossible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settings,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simulations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point.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population.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manageable.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goal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collected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characterize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population.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such,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pay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attention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representative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problems,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representativeness,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redefining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narrowly.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85</a:t>
            </a:r>
            <a:r>
              <a:rPr/>
              <a:t> </a:t>
            </a:r>
            <a:r>
              <a:rPr/>
              <a:t>smokers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13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18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Rochester,</a:t>
            </a:r>
            <a:r>
              <a:rPr/>
              <a:t> </a:t>
            </a:r>
            <a:r>
              <a:rPr/>
              <a:t>Minnesota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respond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advertisement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participation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smoking</a:t>
            </a:r>
            <a:r>
              <a:rPr/>
              <a:t> </a:t>
            </a:r>
            <a:r>
              <a:rPr/>
              <a:t>cessation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considered</a:t>
            </a:r>
            <a:r>
              <a:rPr/>
              <a:t> </a:t>
            </a:r>
            <a:r>
              <a:rPr/>
              <a:t>representative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teenage</a:t>
            </a:r>
            <a:r>
              <a:rPr/>
              <a:t> </a:t>
            </a:r>
            <a:r>
              <a:rPr/>
              <a:t>smokers,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participants</a:t>
            </a:r>
            <a:r>
              <a:rPr/>
              <a:t> </a:t>
            </a:r>
            <a:r>
              <a:rPr/>
              <a:t>selected</a:t>
            </a:r>
            <a:r>
              <a:rPr/>
              <a:t> </a:t>
            </a:r>
            <a:r>
              <a:rPr/>
              <a:t>themselves.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representative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restrict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teenage</a:t>
            </a:r>
            <a:r>
              <a:rPr/>
              <a:t> </a:t>
            </a:r>
            <a:r>
              <a:rPr/>
              <a:t>smokers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quit.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standardizing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terms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posterior</a:t>
            </a:r>
            <a:r>
              <a:rPr/>
              <a:t> </a:t>
            </a:r>
            <a:r>
              <a:rPr/>
              <a:t>probabilities,</a:t>
            </a:r>
            <a:r>
              <a:rPr/>
              <a:t> </a:t>
            </a:r>
            <a:r>
              <a:rPr/>
              <a:t>P(H</a:t>
            </a:r>
            <a:r>
              <a:rPr/>
              <a:t> </a:t>
            </a:r>
            <a:r>
              <a:rPr/>
              <a:t>|</a:t>
            </a:r>
            <a:r>
              <a:rPr/>
              <a:t> </a:t>
            </a:r>
            <a:r>
              <a:rPr/>
              <a:t>E).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ECMO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exactly</a:t>
            </a:r>
            <a:r>
              <a:rPr/>
              <a:t> </a:t>
            </a:r>
            <a:r>
              <a:rPr/>
              <a:t>10%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conventional</a:t>
            </a:r>
            <a:r>
              <a:rPr/>
              <a:t> </a:t>
            </a:r>
            <a:r>
              <a:rPr/>
              <a:t>therapy</a:t>
            </a:r>
            <a:r>
              <a:rPr/>
              <a:t> </a:t>
            </a:r>
            <a:r>
              <a:rPr/>
              <a:t>(0+0+…+1+13+84+0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98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thousand),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ECMO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exactly</a:t>
            </a:r>
            <a:r>
              <a:rPr/>
              <a:t> </a:t>
            </a:r>
            <a:r>
              <a:rPr/>
              <a:t>20%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(0+0+…+13+218+0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231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thousand),</a:t>
            </a:r>
            <a:r>
              <a:rPr/>
              <a:t> </a:t>
            </a:r>
            <a:r>
              <a:rPr/>
              <a:t>exactly</a:t>
            </a:r>
            <a:r>
              <a:rPr/>
              <a:t> </a:t>
            </a:r>
            <a:r>
              <a:rPr/>
              <a:t>30%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(0+0+…+7+178+0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185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thousand),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forth.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fun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Dr. Albert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show.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cells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table,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rates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median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ratios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1.5</a:t>
            </a:r>
            <a:r>
              <a:rPr/>
              <a:t> </a:t>
            </a:r>
            <a:r>
              <a:rPr/>
              <a:t>(see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details).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argue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1.33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“</a:t>
            </a:r>
            <a:r>
              <a:rPr/>
              <a:t>better</a:t>
            </a:r>
            <a:r>
              <a:rPr/>
              <a:t>”</a:t>
            </a:r>
            <a:r>
              <a:rPr/>
              <a:t> </a:t>
            </a:r>
            <a:r>
              <a:rPr/>
              <a:t>median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448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closer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500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666,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wouldn’t</a:t>
            </a:r>
            <a:r>
              <a:rPr/>
              <a:t> </a:t>
            </a:r>
            <a:r>
              <a:rPr/>
              <a:t>argue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choice.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56</a:t>
            </a:fld>
            <a:endParaRPr lang="en-US"/>
          </a:p>
        </p:txBody>
      </p:sp>
    </p:spTree>
  </p:cSld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manipulate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posterior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classical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allow.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believe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ECMO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conventional</a:t>
            </a:r>
            <a:r>
              <a:rPr/>
              <a:t> </a:t>
            </a:r>
            <a:r>
              <a:rPr/>
              <a:t>therapy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rates?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cells</a:t>
            </a:r>
            <a:r>
              <a:rPr/>
              <a:t> </a:t>
            </a:r>
            <a:r>
              <a:rPr/>
              <a:t>along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diagonal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6.0%.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collecting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placed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rates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500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thousand,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greatly</a:t>
            </a:r>
            <a:r>
              <a:rPr/>
              <a:t> </a:t>
            </a:r>
            <a:r>
              <a:rPr/>
              <a:t>(but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completely)</a:t>
            </a:r>
            <a:r>
              <a:rPr/>
              <a:t> </a:t>
            </a:r>
            <a:r>
              <a:rPr/>
              <a:t>dissuaded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belief.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57</a:t>
            </a:fld>
            <a:endParaRPr lang="en-US"/>
          </a:p>
        </p:txBody>
      </p:sp>
    </p:spTree>
  </p:cSld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triangle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93.9%.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ECMO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superior.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taste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works.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lay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parameters.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parameters.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belief,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incorporate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beliefs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analysis,</a:t>
            </a:r>
            <a:r>
              <a:rPr/>
              <a:t> </a:t>
            </a:r>
            <a:r>
              <a:rPr/>
              <a:t>spread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uniform</a:t>
            </a:r>
            <a:r>
              <a:rPr/>
              <a:t> </a:t>
            </a:r>
            <a:r>
              <a:rPr/>
              <a:t>fashion.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likelihood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parameters.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setting,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binomial</a:t>
            </a:r>
            <a:r>
              <a:rPr/>
              <a:t> </a:t>
            </a:r>
            <a:r>
              <a:rPr/>
              <a:t>distribution.</a:t>
            </a:r>
            <a:r>
              <a:rPr/>
              <a:t> </a:t>
            </a:r>
            <a:r>
              <a:rPr/>
              <a:t>Multiply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likelihood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standardize.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resulting</a:t>
            </a:r>
            <a:r>
              <a:rPr/>
              <a:t> </a:t>
            </a:r>
            <a:r>
              <a:rPr/>
              <a:t>matrix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sum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manipulate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ways.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58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parameter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computed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population.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large,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impossible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parameter.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statistic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computed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sample.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manageable,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statistic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computed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estimates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corresponding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parameter.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Sampling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uncertainty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sampling</a:t>
            </a:r>
            <a:r>
              <a:rPr/>
              <a:t> </a:t>
            </a:r>
            <a:r>
              <a:rPr/>
              <a:t>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Researchers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designate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(H0)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traditionally</a:t>
            </a:r>
            <a:r>
              <a:rPr/>
              <a:t> </a:t>
            </a:r>
            <a:r>
              <a:rPr/>
              <a:t>reserved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involving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effect,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change,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trend.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parameter.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change,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decrement.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imply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association: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association</a:t>
            </a:r>
            <a:r>
              <a:rPr/>
              <a:t> </a:t>
            </a:r>
            <a:r>
              <a:rPr/>
              <a:t>(as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increases,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increases),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association</a:t>
            </a:r>
            <a:r>
              <a:rPr/>
              <a:t> </a:t>
            </a:r>
            <a:r>
              <a:rPr/>
              <a:t>(as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increases,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decreases).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Hypotheses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statements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parameters.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exactly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parameter</a:t>
            </a:r>
            <a:r>
              <a:rPr/>
              <a:t> </a:t>
            </a:r>
            <a:r>
              <a:rPr/>
              <a:t>is,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state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certainty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parameter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false.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becomes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later.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decision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accept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reject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frequent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outcomes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groups,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designated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subscripts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says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reverse.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context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subscript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which.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zero.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accept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zero.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close?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depends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sampling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Example: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nulvadapine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Alzheimer</a:t>
            </a:r>
            <a:r>
              <a:rPr/>
              <a:t> </a:t>
            </a:r>
            <a:r>
              <a:rPr/>
              <a:t>disease,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compared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placebo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decline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cognition,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measured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Alzheimer’s</a:t>
            </a:r>
            <a:r>
              <a:rPr/>
              <a:t> </a:t>
            </a:r>
            <a:r>
              <a:rPr/>
              <a:t>Disease</a:t>
            </a:r>
            <a:r>
              <a:rPr/>
              <a:t> </a:t>
            </a:r>
            <a:r>
              <a:rPr/>
              <a:t>Assessment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Cognitive</a:t>
            </a:r>
            <a:r>
              <a:rPr/>
              <a:t> </a:t>
            </a:r>
            <a:r>
              <a:rPr/>
              <a:t>Subscale-12.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cognitive</a:t>
            </a:r>
            <a:r>
              <a:rPr/>
              <a:t> </a:t>
            </a:r>
            <a:r>
              <a:rPr/>
              <a:t>decline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placebo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zero.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decline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6.41</a:t>
            </a:r>
            <a:r>
              <a:rPr/>
              <a:t> </a:t>
            </a:r>
            <a:r>
              <a:rPr/>
              <a:t>units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placebo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5.75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0.66.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zero,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accepted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concluded</a:t>
            </a:r>
            <a:r>
              <a:rPr/>
              <a:t> </a:t>
            </a:r>
            <a:r>
              <a:rPr/>
              <a:t>“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suggest</a:t>
            </a:r>
            <a:r>
              <a:rPr/>
              <a:t> </a:t>
            </a:r>
            <a:r>
              <a:rPr/>
              <a:t>benefit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nilvadipine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spanning</a:t>
            </a:r>
            <a:r>
              <a:rPr/>
              <a:t> </a:t>
            </a:r>
            <a:r>
              <a:rPr/>
              <a:t>mild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moderate</a:t>
            </a:r>
            <a:r>
              <a:rPr/>
              <a:t> </a:t>
            </a:r>
            <a:r>
              <a:rPr/>
              <a:t>Alzheimer</a:t>
            </a:r>
            <a:r>
              <a:rPr/>
              <a:t> </a:t>
            </a:r>
            <a:r>
              <a:rPr/>
              <a:t>disease.</a:t>
            </a:r>
            <a:r>
              <a:rPr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outcomes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groups,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parameters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proportions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otherwise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concept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zero,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before,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relative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sampling</a:t>
            </a:r>
            <a:r>
              <a:rPr/>
              <a:t> </a:t>
            </a:r>
            <a:r>
              <a:rPr/>
              <a:t>error.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Example: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hypothesized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proportions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experiencing</a:t>
            </a:r>
            <a:r>
              <a:rPr/>
              <a:t> </a:t>
            </a:r>
            <a:r>
              <a:rPr/>
              <a:t>serious</a:t>
            </a:r>
            <a:r>
              <a:rPr/>
              <a:t> </a:t>
            </a:r>
            <a:r>
              <a:rPr/>
              <a:t>adverse</a:t>
            </a:r>
            <a:r>
              <a:rPr/>
              <a:t> </a:t>
            </a:r>
            <a:r>
              <a:rPr/>
              <a:t>events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zero.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proportions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20%</a:t>
            </a:r>
            <a:r>
              <a:rPr/>
              <a:t> </a:t>
            </a:r>
            <a:r>
              <a:rPr/>
              <a:t>(50/252)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16%</a:t>
            </a:r>
            <a:r>
              <a:rPr/>
              <a:t> </a:t>
            </a:r>
            <a:r>
              <a:rPr/>
              <a:t>(42/257).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proportions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small,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accepted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concluded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“</a:t>
            </a:r>
            <a:r>
              <a:rPr/>
              <a:t>Nilvadipine</a:t>
            </a:r>
            <a:r>
              <a:rPr/>
              <a:t> </a:t>
            </a:r>
            <a:r>
              <a:rPr/>
              <a:t>appeared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safe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tolerated</a:t>
            </a:r>
            <a:r>
              <a:rPr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Relationship Id="rId3" Type="http://schemas.openxmlformats.org/officeDocument/2006/relationships/hyperlink" Target="https://www.ncbi.nlm.nih.gov/pmc/articles/PMC1446866/" TargetMode="External" /><Relationship Id="rId4" Type="http://schemas.openxmlformats.org/officeDocument/2006/relationships/hyperlink" Target="https://www.ncbi.nlm.nih.gov/pmc/articles/PMC1446866/pdf/0911742.pdf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Relationship Id="rId3" Type="http://schemas.openxmlformats.org/officeDocument/2006/relationships/image" Target="../media/image1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Relationship Id="rId3" Type="http://schemas.openxmlformats.org/officeDocument/2006/relationships/hyperlink" Target="http://www.bmj.com/content/310/6992/1439.full" TargetMode="Externa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Relationship Id="rId3" Type="http://schemas.openxmlformats.org/officeDocument/2006/relationships/image" Target="../media/image2.gif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Relationship Id="rId3" Type="http://schemas.openxmlformats.org/officeDocument/2006/relationships/image" Target="../media/image3.gif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Relationship Id="rId3" Type="http://schemas.openxmlformats.org/officeDocument/2006/relationships/image" Target="../media/image4.gif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Relationship Id="rId3" Type="http://schemas.openxmlformats.org/officeDocument/2006/relationships/image" Target="../media/image5.gif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1.xml" /><Relationship Id="rId3" Type="http://schemas.openxmlformats.org/officeDocument/2006/relationships/image" Target="../media/image6.gif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3.xml" /><Relationship Id="rId3" Type="http://schemas.openxmlformats.org/officeDocument/2006/relationships/image" Target="../media/image7.gif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4.xml" /><Relationship Id="rId3" Type="http://schemas.openxmlformats.org/officeDocument/2006/relationships/image" Target="../media/image8.gif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5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6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7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8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9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0.xml" /><Relationship Id="rId3" Type="http://schemas.openxmlformats.org/officeDocument/2006/relationships/image" Target="../media/image9.png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1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4.xml" /><Relationship Id="rId3" Type="http://schemas.openxmlformats.org/officeDocument/2006/relationships/image" Target="../media/image10.png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5.xml" /><Relationship Id="rId3" Type="http://schemas.openxmlformats.org/officeDocument/2006/relationships/image" Target="../media/image11.png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6.xml" /><Relationship Id="rId3" Type="http://schemas.openxmlformats.org/officeDocument/2006/relationships/image" Target="../media/image12.png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7.xml" /><Relationship Id="rId3" Type="http://schemas.openxmlformats.org/officeDocument/2006/relationships/image" Target="../media/image13.png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8.xml" /><Relationship Id="rId3" Type="http://schemas.openxmlformats.org/officeDocument/2006/relationships/image" Target="../media/image14.png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9.xml" /><Relationship Id="rId3" Type="http://schemas.openxmlformats.org/officeDocument/2006/relationships/image" Target="../media/image15.png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0.xml" /><Relationship Id="rId3" Type="http://schemas.openxmlformats.org/officeDocument/2006/relationships/image" Target="../media/image16.png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1.xml" /><Relationship Id="rId3" Type="http://schemas.openxmlformats.org/officeDocument/2006/relationships/image" Target="../media/image17.png" /></Relationships>
</file>

<file path=ppt/slides/_rels/slide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2.xml" /><Relationship Id="rId3" Type="http://schemas.openxmlformats.org/officeDocument/2006/relationships/image" Target="../media/image18.png" /></Relationships>
</file>

<file path=ppt/slides/_rels/slide5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Video</a:t>
            </a:r>
            <a:r>
              <a:rPr/>
              <a:t> </a:t>
            </a:r>
            <a:r>
              <a:rPr/>
              <a:t>12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testing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Comparison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populations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Population parameters (</a:t>
                </a:r>
                <a14:m>
                  <m:oMath xmlns:m="http://schemas.openxmlformats.org/officeDocument/2006/math">
                    <m:sSub>
                      <m:e>
                        <m:r>
                          <m:t>π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π</m:t>
                        </m:r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)</a:t>
                </a:r>
              </a:p>
              <a:p>
                <a:pPr lvl="1"/>
                <a:r>
                  <a:rPr/>
                  <a:t>Sample statistics (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π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−</m:t>
                    </m:r>
                    <m:sSub>
                      <m:e>
                        <m:r>
                          <m:t>π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</a:p>
              <a:p>
                <a:pPr lvl="1"/>
                <a:r>
                  <a:rPr/>
                  <a:t>Accept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if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−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 is close to zero.</a:t>
                </a:r>
              </a:p>
            </p:txBody>
          </p:sp>
        </mc:Choice>
      </mc:AlternateContent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Regression</a:t>
            </a:r>
            <a:r>
              <a:rPr/>
              <a:t> </a:t>
            </a:r>
            <a:r>
              <a:rPr/>
              <a:t>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Population parameters, </a:t>
                </a: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2"/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quantifies a relationship</a:t>
                </a:r>
              </a:p>
              <a:p>
                <a:pPr lvl="2"/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  <a:r>
                  <a:rPr/>
                  <a:t> implies no relationship</a:t>
                </a:r>
              </a:p>
              <a:p>
                <a:pPr lvl="1"/>
                <a:r>
                  <a:rPr/>
                  <a:t>Sample statistics </a:t>
                </a:r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</a:p>
              <a:p>
                <a:pPr lvl="1"/>
                <a:r>
                  <a:rPr/>
                  <a:t>Accept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if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t>1</m:t>
                    </m:r>
                  </m:oMath>
                </a14:m>
                <a:r>
                  <a:rPr/>
                  <a:t> is close to zero</a:t>
                </a:r>
              </a:p>
            </p:txBody>
          </p:sp>
        </mc:Choice>
      </mc:AlternateContent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</a:t>
            </a:r>
            <a:r>
              <a:rPr/>
              <a:t> </a:t>
            </a: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Population, sample</a:t>
            </a:r>
          </a:p>
          <a:p>
            <a:pPr lvl="2"/>
            <a:r>
              <a:rPr/>
              <a:t>Parameter, statistic</a:t>
            </a:r>
          </a:p>
          <a:p>
            <a:pPr lvl="2"/>
            <a:r>
              <a:rPr/>
              <a:t>Basic hypotheses</a:t>
            </a:r>
          </a:p>
          <a:p>
            <a:pPr lvl="1"/>
            <a:r>
              <a:rPr/>
              <a:t>What’s coming next</a:t>
            </a:r>
          </a:p>
          <a:p>
            <a:pPr lvl="2"/>
            <a:r>
              <a:rPr/>
              <a:t>Directional alternatives</a:t>
            </a:r>
          </a:p>
          <a:p>
            <a:pPr lvl="2"/>
            <a:r>
              <a:rPr/>
              <a:t>Text hypotheses</a:t>
            </a:r>
          </a:p>
          <a:p>
            <a:pPr lvl="2"/>
            <a:r>
              <a:rPr/>
              <a:t>Type I and Type II errors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Directional</a:t>
            </a:r>
            <a:r>
              <a:rPr/>
              <a:t> </a:t>
            </a:r>
            <a:r>
              <a:rPr/>
              <a:t>alternatives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Used when changes in opposite direction are</a:t>
                </a:r>
              </a:p>
              <a:p>
                <a:pPr lvl="2"/>
                <a:r>
                  <a:rPr/>
                  <a:t>Impossible</a:t>
                </a:r>
              </a:p>
              <a:p>
                <a:pPr lvl="2"/>
                <a:r>
                  <a:rPr/>
                  <a:t>Irrelevant/equivalent to no change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−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≤</m:t>
                    </m:r>
                    <m:r>
                      <m:t>0</m:t>
                    </m:r>
                  </m:oMath>
                </a14:m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a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−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&gt;</m:t>
                    </m:r>
                    <m:r>
                      <m:t>0</m:t>
                    </m:r>
                  </m:oMath>
                </a14:m>
              </a:p>
              <a:p>
                <a:pPr lvl="1"/>
                <a:r>
                  <a:rPr/>
                  <a:t>Reject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if 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‾"/>
                          </m:accPr>
                          <m:e>
                            <m:r>
                              <m:t>X</m:t>
                            </m:r>
                          </m:e>
                        </m:acc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−</m:t>
                    </m:r>
                    <m:sSub>
                      <m:e>
                        <m:acc>
                          <m:accPr>
                            <m:chr m:val="‾"/>
                          </m:accPr>
                          <m:e>
                            <m:r>
                              <m:t>X</m:t>
                            </m:r>
                          </m:e>
                        </m:acc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&gt;</m:t>
                    </m:r>
                    <m:r>
                      <m:t>t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s</m:t>
                    </m:r>
                    <m:r>
                      <m:t>e</m:t>
                    </m:r>
                  </m:oMath>
                </a14:m>
              </a:p>
              <a:p>
                <a:pPr lvl="1"/>
                <a:r>
                  <a:rPr/>
                  <a:t>Must be stated a priori</a:t>
                </a:r>
              </a:p>
              <a:p>
                <a:pPr lvl="2"/>
                <a:r>
                  <a:rPr/>
                  <a:t>“Wrong” direction now interesting</a:t>
                </a:r>
              </a:p>
              <a:p>
                <a:pPr lvl="2"/>
                <a:r>
                  <a:rPr/>
                  <a:t>Switch for better power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Passive</a:t>
            </a:r>
            <a:r>
              <a:rPr/>
              <a:t> </a:t>
            </a:r>
            <a:r>
              <a:rPr/>
              <a:t>smoking</a:t>
            </a:r>
            <a:r>
              <a:rPr/>
              <a:t> </a:t>
            </a:r>
            <a:r>
              <a:rPr/>
              <a:t>controversy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EPA meta-analysis of passive smoking</a:t>
            </a:r>
          </a:p>
          <a:p>
            <a:pPr lvl="1"/>
            <a:r>
              <a:rPr/>
              <a:t>Criticized for using a one-sided hypothesis</a:t>
            </a:r>
          </a:p>
          <a:p>
            <a:pPr lvl="2"/>
            <a:r>
              <a:rPr/>
              <a:t>Samet JM, Burke TA. Turning science into junk: the tobacco industry and passive smoking. Am J Public Health. 2001;91(11):1742–1744. Available in </a:t>
            </a:r>
            <a:r>
              <a:rPr>
                <a:hlinkClick r:id="rId3"/>
              </a:rPr>
              <a:t>html format</a:t>
            </a:r>
            <a:r>
              <a:rPr/>
              <a:t> or </a:t>
            </a:r>
            <a:r>
              <a:rPr>
                <a:hlinkClick r:id="rId4"/>
              </a:rPr>
              <a:t>PDF format</a:t>
            </a:r>
            <a:r>
              <a:rPr/>
              <a:t>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Hypothesis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English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Only statisticians like Greek letters</a:t>
            </a:r>
          </a:p>
          <a:p>
            <a:pPr lvl="2"/>
            <a:r>
              <a:rPr/>
              <a:t>Translate to simple text</a:t>
            </a:r>
          </a:p>
          <a:p>
            <a:pPr lvl="1"/>
            <a:r>
              <a:rPr/>
              <a:t>For two group comparisons</a:t>
            </a:r>
          </a:p>
          <a:p>
            <a:pPr lvl="2"/>
            <a:r>
              <a:rPr/>
              <a:t>Safer, more effective</a:t>
            </a:r>
          </a:p>
          <a:p>
            <a:pPr lvl="1"/>
            <a:r>
              <a:rPr/>
              <a:t>For regression models</a:t>
            </a:r>
          </a:p>
          <a:p>
            <a:pPr lvl="2"/>
            <a:r>
              <a:rPr/>
              <a:t>Trend, association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hypotheses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“… the objective of this 78-week randomised, placebo-controlled study was to determine whether treatment with nilvadipine sustained-release 8 mg, once a day, was effective and safe in slowing the rate of cognitive decline in patients with mild to moderate Alzheimer disease.”</a:t>
            </a:r>
          </a:p>
          <a:p>
            <a:pPr lvl="2"/>
            <a:r>
              <a:rPr/>
              <a:t>Lawlor B, Segurado R, Kennelly S, et al. Nilvadipine in mild to moderate Alzheimer disease: A randomised controlled trial. PLoS Med. 2018; 15(9): e1002660. DOI: 10.1371/journal.pmed.1002660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hypotheses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“… we investigated trends in BCC incidence over a span of 20 years and the associations between incident BCC and risk factors in a total population of 140,171 participants from 2 large US-based cohort studies: women in the Nurses’ Health Study (NHS; 1986–2006) and men in the Health Professionals’ Follow-up Study (HPFS; 1988–2006).”</a:t>
            </a:r>
          </a:p>
          <a:p>
            <a:pPr lvl="2"/>
            <a:r>
              <a:rPr/>
              <a:t>Wu S, Han J, Li WQ, Li T, Qureshi AA. Basal-cell carcinoma incidence and associated risk factors in U.S. women and men. Am J Epidemiol. 2013; 178(6): 890–897. DOI: 10.1093/aje/kwt073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Error?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Type I error</a:t>
                </a:r>
              </a:p>
              <a:p>
                <a:pPr lvl="2"/>
                <a:r>
                  <a:rPr/>
                  <a:t>Rejecting the null hypothesis when the null hypothesis is true.</a:t>
                </a:r>
              </a:p>
              <a:p>
                <a:pPr lvl="2"/>
                <a:r>
                  <a:rPr/>
                  <a:t>False positive result</a:t>
                </a:r>
              </a:p>
              <a:p>
                <a:pPr lvl="2"/>
                <a:r>
                  <a:rPr/>
                  <a:t>Example: allowing an ineffective drug on the market</a:t>
                </a:r>
              </a:p>
              <a:p>
                <a:pPr lvl="1"/>
                <a14:m>
                  <m:oMath xmlns:m="http://schemas.openxmlformats.org/officeDocument/2006/math">
                    <m:r>
                      <m:t>α</m:t>
                    </m:r>
                  </m:oMath>
                </a14:m>
                <a:r>
                  <a:rPr/>
                  <a:t> = P[Type I error]</a:t>
                </a:r>
              </a:p>
            </p:txBody>
          </p:sp>
        </mc:Choice>
      </mc:AlternateContent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II</a:t>
            </a:r>
            <a:r>
              <a:rPr/>
              <a:t> </a:t>
            </a:r>
            <a:r>
              <a:rPr/>
              <a:t>Error?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Type II error</a:t>
                </a:r>
              </a:p>
              <a:p>
                <a:pPr lvl="2"/>
                <a:r>
                  <a:rPr/>
                  <a:t>Accepting the null hypothesis when the null hypothesis is false.</a:t>
                </a:r>
              </a:p>
              <a:p>
                <a:pPr lvl="2"/>
                <a:r>
                  <a:rPr/>
                  <a:t>False negative result</a:t>
                </a:r>
              </a:p>
              <a:p>
                <a:pPr lvl="2"/>
                <a:r>
                  <a:rPr/>
                  <a:t>Example: keeping an effective drug off of the market</a:t>
                </a:r>
              </a:p>
              <a:p>
                <a:pPr lvl="1"/>
                <a14:m>
                  <m:oMath xmlns:m="http://schemas.openxmlformats.org/officeDocument/2006/math">
                    <m:r>
                      <m:t>β</m:t>
                    </m:r>
                  </m:oMath>
                </a14:m>
                <a:r>
                  <a:rPr/>
                  <a:t> = P[Type II error]</a:t>
                </a:r>
              </a:p>
              <a:p>
                <a:pPr lvl="1"/>
                <a:r>
                  <a:rPr/>
                  <a:t>Power = </a:t>
                </a:r>
                <a14:m>
                  <m:oMath xmlns:m="http://schemas.openxmlformats.org/officeDocument/2006/math">
                    <m:r>
                      <m:t>1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β</m:t>
                    </m:r>
                  </m:oMath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Pop</a:t>
            </a:r>
            <a:r>
              <a:rPr/>
              <a:t> </a:t>
            </a:r>
            <a:r>
              <a:rPr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research paper computes a p-value of 0.45. How would you interpret this p-value?</a:t>
            </a:r>
          </a:p>
          <a:p>
            <a:pPr lvl="2"/>
            <a:r>
              <a:rPr/>
              <a:t>Strong evidence for the null hypothesis.</a:t>
            </a:r>
          </a:p>
          <a:p>
            <a:pPr lvl="2"/>
            <a:r>
              <a:rPr/>
              <a:t>Strong evidence for the alternative hypothesis.</a:t>
            </a:r>
          </a:p>
          <a:p>
            <a:pPr lvl="2"/>
            <a:r>
              <a:rPr/>
              <a:t>Little or no evidence for the null hypothesis.</a:t>
            </a:r>
          </a:p>
          <a:p>
            <a:pPr lvl="2"/>
            <a:r>
              <a:rPr/>
              <a:t>Little or no evidence for the alternative hypothesis.</a:t>
            </a:r>
          </a:p>
          <a:p>
            <a:pPr lvl="2"/>
            <a:r>
              <a:rPr/>
              <a:t>More than one answer above is correct.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Second</a:t>
            </a:r>
            <a:r>
              <a:rPr/>
              <a:t> </a:t>
            </a: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learned?</a:t>
            </a:r>
          </a:p>
          <a:p>
            <a:pPr lvl="2"/>
            <a:r>
              <a:rPr/>
              <a:t>Directional alternatives</a:t>
            </a:r>
          </a:p>
          <a:p>
            <a:pPr lvl="2"/>
            <a:r>
              <a:rPr/>
              <a:t>Text hypotheses</a:t>
            </a:r>
          </a:p>
          <a:p>
            <a:pPr lvl="2"/>
            <a:r>
              <a:rPr/>
              <a:t>Type I and Type II errors</a:t>
            </a:r>
          </a:p>
          <a:p>
            <a:pPr lvl="1"/>
            <a:r>
              <a:rPr/>
              <a:t>What’s combing next</a:t>
            </a:r>
          </a:p>
          <a:p>
            <a:pPr lvl="2"/>
            <a:r>
              <a:rPr/>
              <a:t>p-values</a:t>
            </a:r>
          </a:p>
          <a:p>
            <a:pPr lvl="2"/>
            <a:r>
              <a:rPr/>
              <a:t>p-hacking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p-value?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p-value =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sSub>
                          <m:e>
                            <m:acc>
                              <m:accPr>
                                <m:chr m:val="‾"/>
                              </m:accPr>
                              <m:e>
                                <m:r>
                                  <m:t>X</m:t>
                                </m:r>
                              </m:e>
                            </m:acc>
                          </m:e>
                          <m:sub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−</m:t>
                        </m:r>
                        <m:sSub>
                          <m:e>
                            <m:acc>
                              <m:accPr>
                                <m:chr m:val="‾"/>
                              </m:accPr>
                              <m:e>
                                <m:r>
                                  <m:t>X</m:t>
                                </m:r>
                              </m:e>
                            </m:acc>
                          </m:e>
                          <m:sub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&gt;</m:t>
                        </m:r>
                        <m:r>
                          <m:t>t</m:t>
                        </m:r>
                        <m:r>
                          <m:rPr>
                            <m:sty m:val="p"/>
                          </m:rPr>
                          <m:t>×</m:t>
                        </m:r>
                        <m:r>
                          <m:t>s</m:t>
                        </m:r>
                        <m:r>
                          <m:t>e</m:t>
                        </m:r>
                        <m:r>
                          <m:t> 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 </m:t>
                        </m:r>
                        <m:sSub>
                          <m:e>
                            <m:r>
                              <m:t>μ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−</m:t>
                        </m:r>
                        <m:sSub>
                          <m:e>
                            <m:r>
                              <m:t>μ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=</m:t>
                        </m:r>
                        <m:r>
                          <m:t>0</m:t>
                        </m:r>
                      </m:e>
                    </m:d>
                  </m:oMath>
                </a14:m>
              </a:p>
              <a:p>
                <a:pPr lvl="2"/>
                <a:r>
                  <a:rPr/>
                  <a:t>Probability of sample results OR a result more extreme, given that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is true</a:t>
                </a:r>
              </a:p>
            </p:txBody>
          </p:sp>
        </mc:Choice>
      </mc:AlternateContent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Alternate</a:t>
            </a:r>
            <a:r>
              <a:rPr/>
              <a:t> </a:t>
            </a:r>
            <a:r>
              <a:rPr/>
              <a:t>explanations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p-value is a measure of consistency between the data and the null hypothesis</a:t>
            </a:r>
          </a:p>
          <a:p>
            <a:pPr lvl="2"/>
            <a:r>
              <a:rPr/>
              <a:t>Small value implies inconsistent</a:t>
            </a:r>
          </a:p>
          <a:p>
            <a:pPr lvl="2"/>
            <a:r>
              <a:rPr/>
              <a:t>Large value implies consistent</a:t>
            </a:r>
          </a:p>
          <a:p>
            <a:pPr lvl="1"/>
            <a:r>
              <a:rPr/>
              <a:t>The p-value as a measure of evidence against the null hypothesis</a:t>
            </a:r>
          </a:p>
          <a:p>
            <a:pPr lvl="2"/>
            <a:r>
              <a:rPr/>
              <a:t>Small value implies lots of evidence</a:t>
            </a:r>
          </a:p>
          <a:p>
            <a:pPr lvl="2"/>
            <a:r>
              <a:rPr/>
              <a:t>Large value implies little or no evidence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Not the probability that the null hypothesis is true</a:t>
                </a:r>
              </a:p>
              <a:p>
                <a:pPr lvl="2"/>
                <a:r>
                  <a:rPr/>
                  <a:t>Don’t reverse the condition</a:t>
                </a:r>
              </a:p>
              <a:p>
                <a:pPr lvl="2"/>
                <a:r>
                  <a:rPr/>
                  <a:t>p-value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r>
                      <m:t>P</m:t>
                    </m:r>
                    <m:r>
                      <m:rPr>
                        <m:sty m:val="p"/>
                      </m:rPr>
                      <m:t>[</m:t>
                    </m:r>
                    <m:sSub>
                      <m:e>
                        <m:acc>
                          <m:accPr>
                            <m:chr m:val="‾"/>
                          </m:accPr>
                          <m:e>
                            <m:r>
                              <m:t>X</m:t>
                            </m:r>
                          </m:e>
                        </m:acc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−</m:t>
                    </m:r>
                    <m:sSub>
                      <m:e>
                        <m:acc>
                          <m:accPr>
                            <m:chr m:val="‾"/>
                          </m:accPr>
                          <m:e>
                            <m:r>
                              <m:t>X</m:t>
                            </m:r>
                          </m:e>
                        </m:acc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&gt;</m:t>
                    </m:r>
                    <m:r>
                      <m:t>t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s</m:t>
                    </m:r>
                    <m:r>
                      <m:t>e</m:t>
                    </m:r>
                    <m:r>
                      <m:t> </m:t>
                    </m:r>
                    <m:r>
                      <m:rPr>
                        <m:sty m:val="p"/>
                      </m:rPr>
                      <m:t>|</m:t>
                    </m:r>
                    <m:r>
                      <m:t> 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−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  <m:r>
                      <m:rPr>
                        <m:sty m:val="p"/>
                      </m:rPr>
                      <m:t>]</m:t>
                    </m:r>
                  </m:oMath>
                </a14:m>
              </a:p>
              <a:p>
                <a:pPr lvl="2"/>
                <a:r>
                  <a:rPr/>
                  <a:t>p-value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≠</m:t>
                    </m:r>
                    <m:r>
                      <m:t>P</m:t>
                    </m:r>
                    <m:r>
                      <m:rPr>
                        <m:sty m:val="p"/>
                      </m:rPr>
                      <m:t>[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−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  <m:r>
                      <m:t> </m:t>
                    </m:r>
                    <m:r>
                      <m:rPr>
                        <m:sty m:val="p"/>
                      </m:rPr>
                      <m:t>|</m:t>
                    </m:r>
                    <m:r>
                      <m:t> </m:t>
                    </m:r>
                    <m:sSub>
                      <m:e>
                        <m:acc>
                          <m:accPr>
                            <m:chr m:val="‾"/>
                          </m:accPr>
                          <m:e>
                            <m:r>
                              <m:t>X</m:t>
                            </m:r>
                          </m:e>
                        </m:acc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−</m:t>
                    </m:r>
                    <m:sSub>
                      <m:e>
                        <m:acc>
                          <m:accPr>
                            <m:chr m:val="‾"/>
                          </m:accPr>
                          <m:e>
                            <m:r>
                              <m:t>X</m:t>
                            </m:r>
                          </m:e>
                        </m:acc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&gt;</m:t>
                    </m:r>
                    <m:r>
                      <m:t>t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s</m:t>
                    </m:r>
                    <m:r>
                      <m:t>e</m:t>
                    </m:r>
                    <m:r>
                      <m:rPr>
                        <m:sty m:val="p"/>
                      </m:rPr>
                      <m:t>]</m:t>
                    </m:r>
                  </m:oMath>
                </a14:m>
              </a:p>
            </p:txBody>
          </p:sp>
        </mc:Choice>
      </mc:AlternateContent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Pop</a:t>
            </a:r>
            <a:r>
              <a:rPr/>
              <a:t> </a:t>
            </a:r>
            <a:r>
              <a:rPr/>
              <a:t>quiz,</a:t>
            </a:r>
            <a:r>
              <a:rPr/>
              <a:t> </a:t>
            </a:r>
            <a:r>
              <a:rPr/>
              <a:t>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research paper computes a p-value of 0.45. How would you interpret this p-value?</a:t>
            </a:r>
          </a:p>
          <a:p>
            <a:pPr lvl="2"/>
            <a:r>
              <a:rPr/>
              <a:t>Strong evidence for the null hypothesis</a:t>
            </a:r>
          </a:p>
          <a:p>
            <a:pPr lvl="2"/>
            <a:r>
              <a:rPr/>
              <a:t>Strong evidence for the alternative hypothesis</a:t>
            </a:r>
          </a:p>
          <a:p>
            <a:pPr lvl="2"/>
            <a:r>
              <a:rPr/>
              <a:t>Little or no evidence for the null hypothesis</a:t>
            </a:r>
          </a:p>
          <a:p>
            <a:pPr lvl="2"/>
            <a:r>
              <a:rPr/>
              <a:t>Little or no evidence for the alternative hypothesis</a:t>
            </a:r>
          </a:p>
          <a:p>
            <a:pPr lvl="2"/>
            <a:r>
              <a:rPr/>
              <a:t>More than one answer above is correct.</a:t>
            </a:r>
          </a:p>
          <a:p>
            <a:pPr lvl="2"/>
            <a:r>
              <a:rPr/>
              <a:t>I do not know the answer.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Not a measure FOR either hypothesis</a:t>
                </a:r>
              </a:p>
              <a:p>
                <a:pPr lvl="2"/>
                <a:r>
                  <a:rPr/>
                  <a:t>Little evidence against the null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≠</m:t>
                    </m:r>
                  </m:oMath>
                </a14:m>
                <a:r>
                  <a:rPr/>
                  <a:t> lots of evidence for the null</a:t>
                </a:r>
              </a:p>
              <a:p>
                <a:pPr lvl="1"/>
                <a:r>
                  <a:rPr/>
                  <a:t>Not very informative if it is large</a:t>
                </a:r>
              </a:p>
              <a:p>
                <a:pPr lvl="2"/>
                <a:r>
                  <a:rPr/>
                  <a:t>Need a power calculation, OR</a:t>
                </a:r>
              </a:p>
              <a:p>
                <a:pPr lvl="2"/>
                <a:r>
                  <a:rPr/>
                  <a:t>Narrow confidence interval</a:t>
                </a:r>
              </a:p>
              <a:p>
                <a:pPr lvl="1"/>
                <a:r>
                  <a:rPr/>
                  <a:t>Not very helpful for huge data sets</a:t>
                </a:r>
              </a:p>
            </p:txBody>
          </p:sp>
        </mc:Choice>
      </mc:AlternateContent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p-hacking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12/significan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848100" y="1600200"/>
            <a:ext cx="1447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xkcd</a:t>
            </a:r>
            <a:r>
              <a:rPr/>
              <a:t> </a:t>
            </a:r>
            <a:r>
              <a:rPr/>
              <a:t>cartoon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jelly</a:t>
            </a:r>
            <a:r>
              <a:rPr/>
              <a:t> </a:t>
            </a:r>
            <a:r>
              <a:rPr/>
              <a:t>beans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cancer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p-hacking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Abuse of the hypothesis testing framework.</a:t>
            </a:r>
          </a:p>
          <a:p>
            <a:pPr lvl="2"/>
            <a:r>
              <a:rPr/>
              <a:t>Run multiple tests on the same outcome</a:t>
            </a:r>
          </a:p>
          <a:p>
            <a:pPr lvl="2"/>
            <a:r>
              <a:rPr/>
              <a:t>Test multiple outcome measures</a:t>
            </a:r>
          </a:p>
          <a:p>
            <a:pPr lvl="2"/>
            <a:r>
              <a:rPr/>
              <a:t>Remove outliers and retest</a:t>
            </a:r>
          </a:p>
          <a:p>
            <a:pPr lvl="1"/>
            <a:r>
              <a:rPr/>
              <a:t>Defenses against p-hacking</a:t>
            </a:r>
          </a:p>
          <a:p>
            <a:pPr lvl="2"/>
            <a:r>
              <a:rPr/>
              <a:t>Bonferroni</a:t>
            </a:r>
          </a:p>
          <a:p>
            <a:pPr lvl="2"/>
            <a:r>
              <a:rPr/>
              <a:t>Primary versus secondary</a:t>
            </a:r>
          </a:p>
          <a:p>
            <a:pPr lvl="2"/>
            <a:r>
              <a:rPr/>
              <a:t>Published protocol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</a:t>
            </a:r>
            <a:r>
              <a:rPr/>
              <a:t> </a:t>
            </a: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learned?</a:t>
            </a:r>
          </a:p>
          <a:p>
            <a:pPr lvl="2"/>
            <a:r>
              <a:rPr/>
              <a:t>p-values</a:t>
            </a:r>
          </a:p>
          <a:p>
            <a:pPr lvl="2"/>
            <a:r>
              <a:rPr/>
              <a:t>p-hacking</a:t>
            </a:r>
          </a:p>
          <a:p>
            <a:pPr lvl="1"/>
            <a:r>
              <a:rPr/>
              <a:t>What’s coming next?</a:t>
            </a:r>
          </a:p>
          <a:p>
            <a:pPr lvl="2"/>
            <a:r>
              <a:rPr/>
              <a:t>Confidence intervals</a:t>
            </a:r>
          </a:p>
          <a:p>
            <a:pPr lvl="2"/>
            <a:r>
              <a:rPr/>
              <a:t>Range of clinical indifference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Dear Professor Mean: Can you give me a simple explanation of what a confidence interval is?</a:t>
            </a:r>
          </a:p>
          <a:p>
            <a:pPr lvl="1"/>
            <a:r>
              <a:rPr/>
              <a:t>A confidence interval is a range of values that quantifies the size of sampling error.</a:t>
            </a:r>
          </a:p>
          <a:p>
            <a:pPr lvl="2"/>
            <a:r>
              <a:rPr/>
              <a:t>Also, a range of plausible values.</a:t>
            </a:r>
          </a:p>
          <a:p>
            <a:pPr lvl="2"/>
            <a:r>
              <a:rPr/>
              <a:t>Not a probability statement about a parameter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research paper computes a confidence interval for a relative risk of 0.82 to 3.94. What does this confidence interval tell you that the result is:</a:t>
            </a:r>
          </a:p>
          <a:p>
            <a:pPr lvl="2"/>
            <a:r>
              <a:rPr/>
              <a:t>statistically significant and clinically important.</a:t>
            </a:r>
          </a:p>
          <a:p>
            <a:pPr lvl="2"/>
            <a:r>
              <a:rPr/>
              <a:t>not statistically significant, but is clinically important.</a:t>
            </a:r>
          </a:p>
          <a:p>
            <a:pPr lvl="2"/>
            <a:r>
              <a:rPr/>
              <a:t>statistically significant, but not clinically important.</a:t>
            </a:r>
          </a:p>
          <a:p>
            <a:pPr lvl="2"/>
            <a:r>
              <a:rPr/>
              <a:t>not statistically significant, and not clinically important.</a:t>
            </a:r>
          </a:p>
          <a:p>
            <a:pPr lvl="2"/>
            <a:r>
              <a:rPr/>
              <a:t>ambiguous.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Homeopathic treatment of swelling after oral surgery</a:t>
            </a:r>
          </a:p>
          <a:p>
            <a:pPr lvl="2"/>
            <a:r>
              <a:rPr/>
              <a:t>95% CI: -5.5 to 7.5 mm</a:t>
            </a:r>
          </a:p>
          <a:p>
            <a:pPr lvl="2"/>
            <a:r>
              <a:rPr/>
              <a:t>Lokken P, Straumsheim PA, Tveiten D, Skjelbred P, Borchgrevink CF. Effect of homoeopathy on pain and other events after acute trauma: placebo controlled trial with bilateral oral surgery BMJ. 1995;310(6992):1439-1442. </a:t>
            </a:r>
            <a:r>
              <a:rPr>
                <a:hlinkClick r:id="rId3"/>
              </a:rPr>
              <a:t>http://www.bmj.com/content/310/6992/1439.full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7)</a:t>
            </a:r>
          </a:p>
        </p:txBody>
      </p:sp>
      <p:pic>
        <p:nvPicPr>
          <p:cNvPr descr="../images/12/ci01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794000"/>
            <a:ext cx="8229600" cy="162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Interval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contains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7)</a:t>
            </a:r>
          </a:p>
        </p:txBody>
      </p:sp>
      <p:pic>
        <p:nvPicPr>
          <p:cNvPr descr="../images/12/ci02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794000"/>
            <a:ext cx="8229600" cy="162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Interval</a:t>
            </a:r>
            <a:r>
              <a:rPr/>
              <a:t> </a:t>
            </a:r>
            <a:r>
              <a:rPr/>
              <a:t>entirely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7)</a:t>
            </a:r>
          </a:p>
        </p:txBody>
      </p:sp>
      <p:pic>
        <p:nvPicPr>
          <p:cNvPr descr="../images/12/ci03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794000"/>
            <a:ext cx="8229600" cy="162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Interval</a:t>
            </a:r>
            <a:r>
              <a:rPr/>
              <a:t> </a:t>
            </a:r>
            <a:r>
              <a:rPr/>
              <a:t>entirely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(4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7)</a:t>
            </a:r>
          </a:p>
        </p:txBody>
      </p:sp>
      <p:pic>
        <p:nvPicPr>
          <p:cNvPr descr="../images/12/ci04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794000"/>
            <a:ext cx="8229600" cy="162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Interval</a:t>
            </a:r>
            <a:r>
              <a:rPr/>
              <a:t> </a:t>
            </a:r>
            <a:r>
              <a:rPr/>
              <a:t>entirely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indifference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(5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7)</a:t>
            </a:r>
          </a:p>
        </p:txBody>
      </p:sp>
      <p:pic>
        <p:nvPicPr>
          <p:cNvPr descr="../images/12/ci05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794000"/>
            <a:ext cx="8229600" cy="162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Interval</a:t>
            </a:r>
            <a:r>
              <a:rPr/>
              <a:t> </a:t>
            </a:r>
            <a:r>
              <a:rPr/>
              <a:t>partly</a:t>
            </a:r>
            <a:r>
              <a:rPr/>
              <a:t> </a:t>
            </a:r>
            <a:r>
              <a:rPr/>
              <a:t>inside/outside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indifference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Quiz</a:t>
            </a:r>
            <a:r>
              <a:rPr/>
              <a:t> </a:t>
            </a:r>
            <a:r>
              <a:rPr/>
              <a:t>question,</a:t>
            </a:r>
            <a:r>
              <a:rPr/>
              <a:t> </a:t>
            </a:r>
            <a:r>
              <a:rPr/>
              <a:t>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research paper computes a confidence interval for a relative risk of 0.82 to 3.94. What does this confidence interval tell you that the result is:</a:t>
            </a:r>
          </a:p>
          <a:p>
            <a:pPr lvl="2"/>
            <a:r>
              <a:rPr/>
              <a:t>statistically significant and clinically important.</a:t>
            </a:r>
          </a:p>
          <a:p>
            <a:pPr lvl="2"/>
            <a:r>
              <a:rPr/>
              <a:t>not statistically significant, but is clinically important.</a:t>
            </a:r>
          </a:p>
          <a:p>
            <a:pPr lvl="2"/>
            <a:r>
              <a:rPr/>
              <a:t>statistically significant, but not clinically important.</a:t>
            </a:r>
          </a:p>
          <a:p>
            <a:pPr lvl="2"/>
            <a:r>
              <a:rPr/>
              <a:t>not statistically significant, and not clinically important.</a:t>
            </a:r>
          </a:p>
          <a:p>
            <a:pPr lvl="2"/>
            <a:r>
              <a:rPr/>
              <a:t>ambiguous.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(6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7)</a:t>
            </a:r>
          </a:p>
        </p:txBody>
      </p:sp>
      <p:pic>
        <p:nvPicPr>
          <p:cNvPr descr="../images/12/ci06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794000"/>
            <a:ext cx="8229600" cy="162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contains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(7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7)</a:t>
            </a:r>
          </a:p>
        </p:txBody>
      </p:sp>
      <p:pic>
        <p:nvPicPr>
          <p:cNvPr descr="../images/12/ci07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794000"/>
            <a:ext cx="8229600" cy="162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entirely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indifference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Fourth</a:t>
            </a:r>
            <a:r>
              <a:rPr/>
              <a:t> </a:t>
            </a: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learned?</a:t>
            </a:r>
          </a:p>
          <a:p>
            <a:pPr lvl="2"/>
            <a:r>
              <a:rPr/>
              <a:t>Confidence intervals</a:t>
            </a:r>
          </a:p>
          <a:p>
            <a:pPr lvl="2"/>
            <a:r>
              <a:rPr/>
              <a:t>Range of clinical indifference</a:t>
            </a:r>
          </a:p>
          <a:p>
            <a:pPr lvl="1"/>
            <a:r>
              <a:rPr/>
              <a:t>What’s coming next?</a:t>
            </a:r>
          </a:p>
          <a:p>
            <a:pPr lvl="2"/>
            <a:r>
              <a:rPr/>
              <a:t>Non-inferiority testing</a:t>
            </a:r>
          </a:p>
          <a:p>
            <a:pPr lvl="2"/>
            <a:r>
              <a:rPr/>
              <a:t>Sample size justification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population is a collection of items of interest often defined in terms of</a:t>
            </a:r>
          </a:p>
          <a:p>
            <a:pPr lvl="2"/>
            <a:r>
              <a:rPr/>
              <a:t>demography,</a:t>
            </a:r>
          </a:p>
          <a:p>
            <a:pPr lvl="2"/>
            <a:r>
              <a:rPr/>
              <a:t>geography,</a:t>
            </a:r>
          </a:p>
          <a:p>
            <a:pPr lvl="2"/>
            <a:r>
              <a:rPr/>
              <a:t>occupation,</a:t>
            </a:r>
          </a:p>
          <a:p>
            <a:pPr lvl="2"/>
            <a:r>
              <a:rPr/>
              <a:t>time,</a:t>
            </a:r>
          </a:p>
          <a:p>
            <a:pPr lvl="2"/>
            <a:r>
              <a:rPr/>
              <a:t>care requirements,</a:t>
            </a:r>
          </a:p>
          <a:p>
            <a:pPr lvl="2"/>
            <a:r>
              <a:rPr/>
              <a:t>diagnosis, or</a:t>
            </a:r>
          </a:p>
          <a:p>
            <a:pPr lvl="2"/>
            <a:r>
              <a:rPr/>
              <a:t>some combination of the above.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Non-inferiority</a:t>
            </a:r>
            <a:r>
              <a:rPr/>
              <a:t> </a:t>
            </a:r>
            <a:r>
              <a:rPr/>
              <a:t>testing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Reasons for adopting a new drug/therapy</a:t>
                </a:r>
              </a:p>
              <a:p>
                <a:pPr lvl="2"/>
                <a:r>
                  <a:rPr/>
                  <a:t>Greater efficacy</a:t>
                </a:r>
              </a:p>
              <a:p>
                <a:pPr lvl="2"/>
                <a:r>
                  <a:rPr/>
                  <a:t>Lower cost</a:t>
                </a:r>
              </a:p>
              <a:p>
                <a:pPr lvl="2"/>
                <a:r>
                  <a:rPr/>
                  <a:t>Better compliance</a:t>
                </a:r>
              </a:p>
              <a:p>
                <a:pPr lvl="2"/>
                <a:r>
                  <a:rPr/>
                  <a:t>Fewer side effects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π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−</m:t>
                    </m:r>
                    <m:sSub>
                      <m:e>
                        <m:r>
                          <m:t>π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≤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Δ</m:t>
                    </m:r>
                  </m:oMath>
                </a14:m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a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π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−</m:t>
                    </m:r>
                    <m:sSub>
                      <m:e>
                        <m:r>
                          <m:t>π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&gt;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Δ</m:t>
                    </m:r>
                  </m:oMath>
                </a14:m>
              </a:p>
              <a:p>
                <a:pPr lvl="2"/>
                <a14:m>
                  <m:oMath xmlns:m="http://schemas.openxmlformats.org/officeDocument/2006/math">
                    <m:r>
                      <m:t>Δ</m:t>
                    </m:r>
                  </m:oMath>
                </a14:m>
                <a:r>
                  <a:rPr/>
                  <a:t> is the non-inferiority margin</a:t>
                </a:r>
              </a:p>
              <a:p>
                <a:pPr lvl="2"/>
                <a:r>
                  <a:rPr/>
                  <a:t>Reject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if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−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&gt;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Δ</m:t>
                    </m:r>
                    <m:r>
                      <m:rPr>
                        <m:sty m:val="p"/>
                      </m:rPr>
                      <m:t>+</m:t>
                    </m:r>
                    <m:r>
                      <m:t>z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s</m:t>
                    </m:r>
                    <m:r>
                      <m:t>e</m:t>
                    </m:r>
                  </m:oMath>
                </a14:m>
              </a:p>
              <a:p>
                <a:pPr lvl="2"/>
                <a:r>
                  <a:rPr/>
                  <a:t>Trade-off between efficacy and cost, compliance, or side effects</a:t>
                </a:r>
              </a:p>
            </p:txBody>
          </p:sp>
        </mc:Choice>
      </mc:AlternateContent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justification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Rules of thumb</a:t>
            </a:r>
          </a:p>
          <a:p>
            <a:pPr lvl="2"/>
            <a:r>
              <a:rPr/>
              <a:t>Rule of 50</a:t>
            </a:r>
          </a:p>
          <a:p>
            <a:pPr lvl="2"/>
            <a:r>
              <a:rPr/>
              <a:t>Rule of 16</a:t>
            </a:r>
          </a:p>
          <a:p>
            <a:pPr lvl="1"/>
            <a:r>
              <a:rPr/>
              <a:t>CI width</a:t>
            </a:r>
            <a:br/>
          </a:p>
          <a:p>
            <a:pPr lvl="1"/>
            <a:r>
              <a:rPr/>
              <a:t>Power calculations</a:t>
            </a:r>
          </a:p>
          <a:p>
            <a:pPr lvl="2"/>
            <a:r>
              <a:rPr/>
              <a:t>research hypothesis</a:t>
            </a:r>
          </a:p>
          <a:p>
            <a:pPr lvl="2"/>
            <a:r>
              <a:rPr/>
              <a:t>standard deviation</a:t>
            </a:r>
          </a:p>
          <a:p>
            <a:pPr lvl="2"/>
            <a:r>
              <a:rPr/>
              <a:t>minimum clinically important difference</a:t>
            </a:r>
          </a:p>
          <a:p>
            <a:pPr lvl="1"/>
            <a:r>
              <a:rPr/>
              <a:t>Post hoc power - never!</a:t>
            </a:r>
          </a:p>
          <a:p>
            <a:pPr lvl="1"/>
            <a:r>
              <a:rPr/>
              <a:t>Effect sizes - never!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Fifth</a:t>
            </a:r>
            <a:r>
              <a:rPr/>
              <a:t> </a:t>
            </a: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learned?</a:t>
            </a:r>
          </a:p>
          <a:p>
            <a:pPr lvl="2"/>
            <a:r>
              <a:rPr/>
              <a:t>Non-inferiority testing</a:t>
            </a:r>
          </a:p>
          <a:p>
            <a:pPr lvl="2"/>
            <a:r>
              <a:rPr/>
              <a:t>Sample size justification</a:t>
            </a:r>
          </a:p>
          <a:p>
            <a:pPr lvl="1"/>
            <a:r>
              <a:rPr/>
              <a:t>What is coming next?</a:t>
            </a:r>
          </a:p>
          <a:p>
            <a:pPr lvl="2"/>
            <a:r>
              <a:rPr/>
              <a:t>Criticisms of hypothesis testing</a:t>
            </a:r>
          </a:p>
          <a:p>
            <a:pPr lvl="2"/>
            <a:r>
              <a:rPr/>
              <a:t>Bayesian data analysis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Criticisms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Criticisms of the binary hypothesis</a:t>
                </a:r>
              </a:p>
              <a:p>
                <a:pPr lvl="2"/>
                <a:r>
                  <a:rPr/>
                  <a:t>Dichotomy is simplistic</a:t>
                </a:r>
              </a:p>
              <a:p>
                <a:pPr lvl="2"/>
                <a:r>
                  <a:rPr/>
                  <a:t>Point null is never true</a:t>
                </a:r>
              </a:p>
              <a:p>
                <a:pPr lvl="2"/>
                <a:r>
                  <a:rPr/>
                  <a:t>Cannot prove the null</a:t>
                </a:r>
              </a:p>
              <a:p>
                <a:pPr lvl="1"/>
                <a:r>
                  <a:rPr/>
                  <a:t>Possible remedy</a:t>
                </a:r>
              </a:p>
              <a:p>
                <a:pPr lvl="2"/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 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Δ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 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−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≤</m:t>
                    </m:r>
                    <m:r>
                      <m:t>Δ</m:t>
                    </m:r>
                  </m:oMath>
                </a14:m>
              </a:p>
            </p:txBody>
          </p:sp>
        </mc:Choice>
      </mc:AlternateContent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Criticisms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Criticisms of the p-value</a:t>
            </a:r>
          </a:p>
          <a:p>
            <a:pPr lvl="2"/>
            <a:r>
              <a:rPr/>
              <a:t>Not intuitive, easily misunderstood</a:t>
            </a:r>
          </a:p>
          <a:p>
            <a:pPr lvl="2"/>
            <a:r>
              <a:rPr/>
              <a:t>“results more extreme”</a:t>
            </a:r>
          </a:p>
          <a:p>
            <a:pPr lvl="2"/>
            <a:r>
              <a:rPr/>
              <a:t>Ignores clinical importance</a:t>
            </a:r>
          </a:p>
          <a:p>
            <a:pPr lvl="2"/>
            <a:r>
              <a:rPr/>
              <a:t>Does not measure uncontrolled biases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Criticisms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General criticisms</a:t>
            </a:r>
          </a:p>
          <a:p>
            <a:pPr lvl="2"/>
            <a:r>
              <a:rPr/>
              <a:t>Too hard to reject H0</a:t>
            </a:r>
          </a:p>
          <a:p>
            <a:pPr lvl="2"/>
            <a:r>
              <a:rPr/>
              <a:t>Too easy to reject H0</a:t>
            </a:r>
          </a:p>
          <a:p>
            <a:pPr lvl="2"/>
            <a:r>
              <a:rPr/>
              <a:t>Too reliant on a single study</a:t>
            </a:r>
          </a:p>
          <a:p>
            <a:pPr lvl="2"/>
            <a:r>
              <a:rPr/>
              <a:t>Thoughtless application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Criticisms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(4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pic>
        <p:nvPicPr>
          <p:cNvPr descr="../images/12/p_value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149600" y="1600200"/>
            <a:ext cx="2844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Cartoon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p-values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ECMO study</a:t>
            </a:r>
          </a:p>
          <a:p>
            <a:pPr lvl="1"/>
            <a:r>
              <a:rPr/>
              <a:t>Treatment versus control, mortality endpoint</a:t>
            </a:r>
          </a:p>
          <a:p>
            <a:pPr lvl="2"/>
            <a:r>
              <a:rPr/>
              <a:t>Treatment: 28 of 29 babies survived</a:t>
            </a:r>
          </a:p>
          <a:p>
            <a:pPr lvl="2"/>
            <a:r>
              <a:rPr/>
              <a:t>Control: 6 of 10 babies survived</a:t>
            </a:r>
          </a:p>
          <a:p>
            <a:pPr lvl="2"/>
            <a:r>
              <a:rPr/>
              <a:t>Source: Jim Albert in the Journal of Statistics Education (1995, vol. 3 no. 3) which is available on the web at www.amstat.org/publications/jse/v3n3/albert.html.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Wikipedia</a:t>
            </a:r>
            <a:r>
              <a:rPr/>
              <a:t> </a:t>
            </a: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P(H|E) = P(E|H) P(H) / P(E)</a:t>
            </a:r>
          </a:p>
          <a:p>
            <a:pPr lvl="2"/>
            <a:r>
              <a:rPr/>
              <a:t>H = hypothesis</a:t>
            </a:r>
          </a:p>
          <a:p>
            <a:pPr lvl="2"/>
            <a:r>
              <a:rPr/>
              <a:t>E = evidence</a:t>
            </a:r>
          </a:p>
          <a:p>
            <a:pPr lvl="2"/>
            <a:r>
              <a:rPr/>
              <a:t>P(H) = prior</a:t>
            </a:r>
          </a:p>
          <a:p>
            <a:pPr lvl="2"/>
            <a:r>
              <a:rPr/>
              <a:t>P(E|H) = likelihood</a:t>
            </a:r>
          </a:p>
          <a:p>
            <a:pPr lvl="2"/>
            <a:r>
              <a:rPr/>
              <a:t>P(H|E) = posterior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Prior</a:t>
            </a:r>
            <a:r>
              <a:rPr/>
              <a:t> </a:t>
            </a:r>
            <a:r>
              <a:rPr/>
              <a:t>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Degree of belief</a:t>
            </a:r>
          </a:p>
          <a:p>
            <a:pPr lvl="2"/>
            <a:r>
              <a:rPr/>
              <a:t>Based on previous studies</a:t>
            </a:r>
          </a:p>
          <a:p>
            <a:pPr lvl="2"/>
            <a:r>
              <a:rPr/>
              <a:t>Subjective opinion (!?!)</a:t>
            </a:r>
          </a:p>
          <a:p>
            <a:pPr lvl="1"/>
            <a:r>
              <a:rPr/>
              <a:t>Examples of subjective opinions</a:t>
            </a:r>
          </a:p>
          <a:p>
            <a:pPr lvl="2"/>
            <a:r>
              <a:rPr/>
              <a:t>Simpler is better</a:t>
            </a:r>
          </a:p>
          <a:p>
            <a:pPr lvl="2"/>
            <a:r>
              <a:rPr/>
              <a:t>Be cautious about subgroup analysis</a:t>
            </a:r>
          </a:p>
          <a:p>
            <a:pPr lvl="2"/>
            <a:r>
              <a:rPr/>
              <a:t>Biological mechanism adds evidence</a:t>
            </a:r>
          </a:p>
          <a:p>
            <a:pPr lvl="1"/>
            <a:r>
              <a:rPr/>
              <a:t>Flat or non-informative prior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Population: All infants born in the state of Missouri during the 1995 calendar year who have one or more visits to the Emergency Room during their first year of life.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Lay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parameters</a:t>
            </a:r>
          </a:p>
        </p:txBody>
      </p:sp>
      <p:pic>
        <p:nvPicPr>
          <p:cNvPr descr="../images/12/bayes-blank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790700"/>
            <a:ext cx="8229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Blank</a:t>
            </a:r>
            <a:r>
              <a:rPr/>
              <a:t> </a:t>
            </a:r>
            <a:r>
              <a:rPr/>
              <a:t>sheet</a:t>
            </a:r>
            <a:r>
              <a:rPr/>
              <a:t> </a:t>
            </a:r>
            <a:r>
              <a:rPr/>
              <a:t>listing</a:t>
            </a:r>
            <a:r>
              <a:rPr/>
              <a:t> </a:t>
            </a:r>
            <a:r>
              <a:rPr/>
              <a:t>ECMO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probabilities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Place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diagonal</a:t>
            </a:r>
          </a:p>
        </p:txBody>
      </p:sp>
      <p:pic>
        <p:nvPicPr>
          <p:cNvPr descr="../images/12/bayes-prior-main-diagon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790700"/>
            <a:ext cx="8229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ECMO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diagonal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probabilities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Difuse</a:t>
            </a:r>
            <a:r>
              <a:rPr/>
              <a:t> </a:t>
            </a:r>
            <a:r>
              <a:rPr/>
              <a:t>prior</a:t>
            </a:r>
          </a:p>
        </p:txBody>
      </p:sp>
      <p:pic>
        <p:nvPicPr>
          <p:cNvPr descr="../images/12/bayes-prior-off-diagon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790700"/>
            <a:ext cx="8229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ECMO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diagonal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probabilities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Difuse</a:t>
            </a:r>
            <a:r>
              <a:rPr/>
              <a:t> </a:t>
            </a:r>
            <a:r>
              <a:rPr/>
              <a:t>prior</a:t>
            </a:r>
          </a:p>
        </p:txBody>
      </p:sp>
      <p:pic>
        <p:nvPicPr>
          <p:cNvPr descr="../images/12/bayes-prior-combine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790700"/>
            <a:ext cx="8229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ECMO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combined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probabilities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Likelihood</a:t>
            </a:r>
          </a:p>
        </p:txBody>
      </p:sp>
      <p:pic>
        <p:nvPicPr>
          <p:cNvPr descr="../images/12/bayes-likelihoo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790700"/>
            <a:ext cx="8229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Likelihoods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Multiply</a:t>
            </a:r>
          </a:p>
        </p:txBody>
      </p:sp>
      <p:pic>
        <p:nvPicPr>
          <p:cNvPr descr="../images/12/bayes-produ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790700"/>
            <a:ext cx="8229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Product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Likelihood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Standardize</a:t>
            </a:r>
          </a:p>
        </p:txBody>
      </p:sp>
      <p:pic>
        <p:nvPicPr>
          <p:cNvPr descr="../images/12/bayes-posterior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790700"/>
            <a:ext cx="8229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Posterior</a:t>
            </a:r>
            <a:r>
              <a:rPr/>
              <a:t> </a:t>
            </a:r>
            <a:r>
              <a:rPr/>
              <a:t>probabilities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Posterior</a:t>
            </a:r>
          </a:p>
        </p:txBody>
      </p:sp>
      <p:pic>
        <p:nvPicPr>
          <p:cNvPr descr="../images/12/bayes-posterior-diagon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790700"/>
            <a:ext cx="8229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Posterior</a:t>
            </a:r>
            <a:r>
              <a:rPr/>
              <a:t> </a:t>
            </a:r>
            <a:r>
              <a:rPr/>
              <a:t>probabilities,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diagonal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Posterior</a:t>
            </a:r>
          </a:p>
        </p:txBody>
      </p:sp>
      <p:pic>
        <p:nvPicPr>
          <p:cNvPr descr="../images/12/bayes-posterior-upper-triangl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790700"/>
            <a:ext cx="8229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Posterior</a:t>
            </a:r>
            <a:r>
              <a:rPr/>
              <a:t> </a:t>
            </a:r>
            <a:r>
              <a:rPr/>
              <a:t>probabilities,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triangle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learned?</a:t>
            </a:r>
          </a:p>
          <a:p>
            <a:pPr lvl="2"/>
            <a:r>
              <a:rPr/>
              <a:t>Hypothesis testing</a:t>
            </a:r>
          </a:p>
          <a:p>
            <a:pPr lvl="2"/>
            <a:r>
              <a:rPr/>
              <a:t>p-values and confidence intervals</a:t>
            </a:r>
          </a:p>
          <a:p>
            <a:pPr lvl="2"/>
            <a:r>
              <a:rPr/>
              <a:t>Sample size justification</a:t>
            </a:r>
          </a:p>
          <a:p>
            <a:pPr lvl="2"/>
            <a:r>
              <a:rPr/>
              <a:t>Bayesian analysis</a:t>
            </a:r>
          </a:p>
          <a:p>
            <a:pPr lvl="1"/>
            <a:r>
              <a:rPr/>
              <a:t>What’s coming next week</a:t>
            </a:r>
          </a:p>
          <a:p>
            <a:pPr lvl="2"/>
            <a:r>
              <a:rPr/>
              <a:t>Scales of measurement</a:t>
            </a:r>
          </a:p>
          <a:p>
            <a:pPr lvl="2"/>
            <a:r>
              <a:rPr/>
              <a:t>Descriptive statistics</a:t>
            </a:r>
          </a:p>
          <a:p>
            <a:pPr lvl="2"/>
            <a:r>
              <a:rPr/>
              <a:t>Linear, logistic, Poisson, and Cox regression</a:t>
            </a:r>
          </a:p>
          <a:p>
            <a:pPr lvl="2"/>
            <a:r>
              <a:rPr/>
              <a:t>Analysis of qualitative data</a:t>
            </a:r>
          </a:p>
          <a:p>
            <a:pPr lvl="2"/>
            <a:r>
              <a:rPr/>
              <a:t>Writing a methods section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sample?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sample is a subset of a population</a:t>
            </a:r>
          </a:p>
          <a:p>
            <a:pPr lvl="2"/>
            <a:r>
              <a:rPr/>
              <a:t>Small and manageable</a:t>
            </a:r>
          </a:p>
          <a:p>
            <a:pPr lvl="1"/>
            <a:r>
              <a:rPr/>
              <a:t>Is your sample representative?</a:t>
            </a:r>
          </a:p>
          <a:p>
            <a:pPr lvl="1"/>
            <a:r>
              <a:rPr/>
              <a:t>Your goal</a:t>
            </a:r>
          </a:p>
          <a:p>
            <a:pPr lvl="2"/>
            <a:r>
              <a:rPr/>
              <a:t>Make inferences about the population</a:t>
            </a:r>
          </a:p>
          <a:p>
            <a:pPr lvl="2"/>
            <a:r>
              <a:rPr/>
              <a:t>Using information from the sample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</a:t>
            </a:r>
            <a:r>
              <a:rPr/>
              <a:t> </a:t>
            </a:r>
            <a:r>
              <a:rPr/>
              <a:t>definitions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Parameter</a:t>
            </a:r>
          </a:p>
          <a:p>
            <a:pPr lvl="2"/>
            <a:r>
              <a:rPr/>
              <a:t>Computed for a population</a:t>
            </a:r>
          </a:p>
          <a:p>
            <a:pPr lvl="2"/>
            <a:r>
              <a:rPr/>
              <a:t>Almost always unknown</a:t>
            </a:r>
          </a:p>
          <a:p>
            <a:pPr lvl="1"/>
            <a:r>
              <a:rPr/>
              <a:t>Statistic</a:t>
            </a:r>
          </a:p>
          <a:p>
            <a:pPr lvl="2"/>
            <a:r>
              <a:rPr/>
              <a:t>Computed for a sample</a:t>
            </a:r>
          </a:p>
          <a:p>
            <a:pPr lvl="2"/>
            <a:r>
              <a:rPr/>
              <a:t>Estimate of population parameter</a:t>
            </a:r>
          </a:p>
          <a:p>
            <a:pPr lvl="1"/>
            <a:r>
              <a:rPr/>
              <a:t>Sampling error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Hypotheses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Null hypothesis</a:t>
                </a:r>
              </a:p>
              <a:p>
                <a:pPr lvl="2"/>
                <a:r>
                  <a:rPr/>
                  <a:t>Designated by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</a:p>
              <a:p>
                <a:pPr lvl="2"/>
                <a:r>
                  <a:rPr/>
                  <a:t>No change, no effect</a:t>
                </a:r>
              </a:p>
              <a:p>
                <a:pPr lvl="1"/>
                <a:r>
                  <a:rPr/>
                  <a:t>Alternative hypothesis</a:t>
                </a:r>
              </a:p>
              <a:p>
                <a:pPr lvl="2"/>
                <a:r>
                  <a:rPr/>
                  <a:t>Designated by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a</m:t>
                        </m:r>
                      </m:sub>
                    </m:sSub>
                  </m:oMath>
                </a14:m>
              </a:p>
              <a:p>
                <a:pPr lvl="1"/>
                <a:r>
                  <a:rPr/>
                  <a:t>Decision rule</a:t>
                </a:r>
              </a:p>
            </p:txBody>
          </p:sp>
        </mc:Choice>
      </mc:AlternateContent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Comparison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populations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Most common research problem</a:t>
                </a:r>
              </a:p>
              <a:p>
                <a:pPr lvl="1"/>
                <a:r>
                  <a:rPr/>
                  <a:t>Population parameters (</a:t>
                </a:r>
                <a14:m>
                  <m:oMath xmlns:m="http://schemas.openxmlformats.org/officeDocument/2006/math"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)</a:t>
                </a:r>
              </a:p>
              <a:p>
                <a:pPr lvl="1"/>
                <a:r>
                  <a:rPr/>
                  <a:t>Sample statistics (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‾"/>
                          </m:accPr>
                          <m:e>
                            <m:r>
                              <m:t>X</m:t>
                            </m:r>
                          </m:e>
                        </m:acc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‾"/>
                          </m:accPr>
                          <m:e>
                            <m:r>
                              <m:t>X</m:t>
                            </m:r>
                          </m:e>
                        </m:acc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−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</a:p>
              <a:p>
                <a:pPr lvl="1"/>
                <a:r>
                  <a:rPr/>
                  <a:t>Accept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if 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‾"/>
                          </m:accPr>
                          <m:e>
                            <m:r>
                              <m:t>X</m:t>
                            </m:r>
                          </m:e>
                        </m:acc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−</m:t>
                    </m:r>
                    <m:sSub>
                      <m:e>
                        <m:acc>
                          <m:accPr>
                            <m:chr m:val="‾"/>
                          </m:accPr>
                          <m:e>
                            <m:r>
                              <m:t>X</m:t>
                            </m:r>
                          </m:e>
                        </m:acc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 is close to zero.</a:t>
                </a:r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</Words>
  <Application>Microsoft Office PowerPoint</Application>
  <PresentationFormat>On-screen Show (4:3)</PresentationFormat>
  <Paragraphs>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Title slide</vt:lpstr>
      <vt:lpstr>Content slide</vt:lpstr>
      <vt:lpstr>Two content</vt:lpstr>
      <vt:lpstr>Section Header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12 - Hypothesis testing</dc:title>
  <dc:creator>Steve Simon</dc:creator>
  <cp:keywords/>
  <dcterms:created xsi:type="dcterms:W3CDTF">2022-04-13T16:40:20Z</dcterms:created>
  <dcterms:modified xsi:type="dcterms:W3CDTF">2022-04-13T16:40:20Z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nit">
    <vt:lpwstr>(function(inputFile, encoding) { rmarkdown::render(inputFile, encoding = encoding, output_dir = “../results”, output_format = “all”) })</vt:lpwstr>
  </property>
  <property fmtid="{D5CDD505-2E9C-101B-9397-08002B2CF9AE}" pid="3" name="output">
    <vt:lpwstr/>
  </property>
</Properties>
</file>