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51"/>
          <a:sy d="100" n="51"/>
        </p:scale>
        <p:origin x="1066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Rmarkdown.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Remember,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recoding)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margin=1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8%.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(scatterplots)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(crosstabulations).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crosstabulations.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mature</a:t>
            </a:r>
            <a:r>
              <a:rPr/>
              <a:t> </a:t>
            </a:r>
            <a:r>
              <a:rPr/>
              <a:t>lungs.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confounding.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subgroups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complex.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publication-ready.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counter-intuitive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nonsmokers.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lungs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confounding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FEV.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homework…unless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ambitious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Forced</a:t>
            </a:r>
            <a:r>
              <a:rPr/>
              <a:t> </a:t>
            </a:r>
            <a:r>
              <a:rPr/>
              <a:t>Expiratory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blow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lungs.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117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resales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Albuquerque,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Northeast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upscale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CustomBuild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(custom)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plans.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CornerLot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streets).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expensive.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datasets.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654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years),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liters),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inches),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carefully,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median,</a:t>
            </a:r>
            <a:r>
              <a:rPr/>
              <a:t> </a:t>
            </a:r>
            <a:r>
              <a:rPr/>
              <a:t>quartiles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minimum/maximum,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hyperlink" Target="http://www.pmean.com/introduction-to-r/data/albuquerque-data-dictionary.txt" TargetMode="External" /><Relationship Id="rId4" Type="http://schemas.openxmlformats.org/officeDocument/2006/relationships/hyperlink" Target="http://www.pmean.com/introduction-to-r/data/albuquerque-housing.txt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hyperlink" Target="http://jse.amstat.org/v9n2/4C.txt" TargetMode="External" /><Relationship Id="rId4" Type="http://schemas.openxmlformats.org/officeDocument/2006/relationships/hyperlink" Target="http://jse.amstat.org/v9n2/4Cdata.txt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8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://www.amstat.org/publications/jse/datasets/fev.dat.txt" TargetMode="External" /><Relationship Id="rId4" Type="http://schemas.openxmlformats.org/officeDocument/2006/relationships/hyperlink" Target="http://ww2.amstat.org/publications/jse/datasets/fev.txt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2020-04-02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fev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2.63678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0.8670591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0.791 5.793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61.14358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5.703513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46 74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fev))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"../images/age-by-fev.png"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plot1)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age-by-fe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"nonsmoker"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"smoker"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nonsmoker    smoker      &lt;NA&gt; 
##       589        65         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female   male   &lt;NA&gt; 
##    318    336      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Crosstabs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crosstab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sex_factor,fev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smoke_factor)</a:t>
            </a:r>
            <a:br/>
            <a:r>
              <a:rPr>
                <a:latin typeface="Courier"/>
              </a:rPr>
              <a:t>prop_table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(crosstab,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pct_table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prop_table)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Review analysis of continuous variables</a:t>
            </a:r>
          </a:p>
          <a:p>
            <a:pPr lvl="2"/>
            <a:r>
              <a:rPr/>
              <a:t>Review analysis of categorical variables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Analysis of a mix: continuous and categorical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smoke_factor,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fev))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"../images/smoke-by-fev.png"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pic>
        <p:nvPicPr>
          <p:cNvPr descr="../images/smoke-by-fe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"2022-04-30"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(smoke_factor, age))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"../images/smoke-by-age.png"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plot3)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pic>
        <p:nvPicPr>
          <p:cNvPr descr="../images/smoke-by-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Boxplots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Group means and standard deviations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br/>
            <a:r>
              <a:rPr>
                <a:latin typeface="Courier"/>
              </a:rPr>
              <a:t>    mean,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fev_means</a:t>
            </a:r>
          </a:p>
          <a:p>
            <a:pPr lvl="0" indent="0">
              <a:buNone/>
            </a:pPr>
            <a:r>
              <a:rPr>
                <a:latin typeface="Courier"/>
              </a:rPr>
              <a:t>## fev$smoke_factor: nonsmoker
## [1] 2.566143
## ------------------------------ 
## fev$smoke_factor: smoker
## [1] 3.276862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(fev_means,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fev$smoke_factor: nonsmoker
## [1] 2.6
## ------------------------------ 
## fev$smoke_factor: smoker
## [1] 3.3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fev_stdev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br/>
            <a:r>
              <a:rPr>
                <a:latin typeface="Courier"/>
              </a:rPr>
              <a:t>    sd,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br/>
            <a:r>
              <a:rPr>
                <a:latin typeface="Courier"/>
              </a:rPr>
              <a:t>    mean,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age_stdev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br/>
            <a:r>
              <a:rPr>
                <a:latin typeface="Courier"/>
              </a:rPr>
              <a:t>    sd,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plus_minus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"+/-"</a:t>
            </a:r>
            <a:br/>
            <a:r>
              <a:rPr>
                <a:latin typeface="Courier"/>
              </a:rPr>
              <a:t>fev_stats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(fev_means),</a:t>
            </a:r>
            <a:br/>
            <a:r>
              <a:rPr>
                <a:latin typeface="Courier"/>
              </a:rPr>
              <a:t>  colon,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(fev_means,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plus_minus,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(fev_stdev,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relationships?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Between two continuous variables</a:t>
            </a:r>
          </a:p>
          <a:p>
            <a:pPr lvl="2"/>
            <a:r>
              <a:rPr/>
              <a:t>Correlations and scatterplots</a:t>
            </a:r>
          </a:p>
          <a:p>
            <a:pPr lvl="1"/>
            <a:r>
              <a:rPr/>
              <a:t>Between two categorical variables</a:t>
            </a:r>
          </a:p>
          <a:p>
            <a:pPr lvl="2"/>
            <a:r>
              <a:rPr/>
              <a:t>Crosstabulations</a:t>
            </a:r>
          </a:p>
          <a:p>
            <a:pPr lvl="1"/>
            <a:r>
              <a:rPr/>
              <a:t>Between a continuous variable and a categorical variable</a:t>
            </a:r>
          </a:p>
          <a:p>
            <a:pPr lvl="2"/>
            <a:r>
              <a:rPr/>
              <a:t>Boxplots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(age_means),</a:t>
            </a:r>
            <a:br/>
            <a:r>
              <a:rPr>
                <a:latin typeface="Courier"/>
              </a:rPr>
              <a:t>  colon,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(age_means,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plus_minus,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(age_stdev,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"nonsmoker: 2.6+/-0.9"
## [2] "smoker: 3.3+/-0.7"</a:t>
            </a:r>
          </a:p>
          <a:p>
            <a:pPr lvl="0" indent="0">
              <a:buNone/>
            </a:pPr>
            <a:r>
              <a:rPr>
                <a:latin typeface="Courier"/>
              </a:rPr>
              <a:t>age_stats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"nonsmoker: 2.6+/-0.9"
## [2] "smoker: 3.3+/-0.7"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Review earlier material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Group means and standard deviations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Datasets needed for your homework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Housing data dictionary</a:t>
            </a:r>
          </a:p>
          <a:p>
            <a:pPr lvl="2"/>
            <a:r>
              <a:rPr>
                <a:hlinkClick r:id="rId3"/>
              </a:rPr>
              <a:t>http://www.pmean.com/introduction-to-r/data/albuquerque-data-dictionary.txt</a:t>
            </a:r>
          </a:p>
          <a:p>
            <a:pPr lvl="1"/>
            <a:r>
              <a:rPr/>
              <a:t>Housing dataset</a:t>
            </a:r>
          </a:p>
          <a:p>
            <a:pPr lvl="2"/>
            <a:r>
              <a:rPr>
                <a:hlinkClick r:id="rId4"/>
              </a:rPr>
              <a:t>http://www.pmean.com/introduction-to-r/data/albuquerque-housing.txt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albuquerque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750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albuquerque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750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Diamond data dictionary</a:t>
            </a:r>
          </a:p>
          <a:p>
            <a:pPr lvl="2"/>
            <a:r>
              <a:rPr>
                <a:hlinkClick r:id="rId3"/>
              </a:rPr>
              <a:t>http://jse.amstat.org/v9n2/4C.txt</a:t>
            </a:r>
          </a:p>
          <a:p>
            <a:pPr lvl="1"/>
            <a:r>
              <a:rPr/>
              <a:t>Diamond dataset</a:t>
            </a:r>
          </a:p>
          <a:p>
            <a:pPr lvl="2"/>
            <a:r>
              <a:rPr>
                <a:hlinkClick r:id="rId4"/>
              </a:rPr>
              <a:t>http://jse.amstat.org/v9n2/4Cdata.txt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diamond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24200" y="1600200"/>
            <a:ext cx="595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diamond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600200"/>
            <a:ext cx="595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FEV dataset</a:t>
            </a:r>
          </a:p>
          <a:p>
            <a:pPr lvl="2"/>
            <a:r>
              <a:rPr>
                <a:hlinkClick r:id="rId3"/>
              </a:rPr>
              <a:t>http://www.amstat.org/publications/jse/datasets/fev.dat.txt</a:t>
            </a:r>
          </a:p>
          <a:p>
            <a:pPr lvl="1"/>
            <a:r>
              <a:rPr/>
              <a:t>FEV data dictionary</a:t>
            </a:r>
          </a:p>
          <a:p>
            <a:pPr lvl="2"/>
            <a:r>
              <a:rPr>
                <a:hlinkClick r:id="rId4"/>
              </a:rPr>
              <a:t>http://ww2.amstat.org/publications/jse/datasets/fev.txt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fev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95600" y="1600200"/>
            <a:ext cx="640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fev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82900" y="16002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"../data/fev.txt"</a:t>
            </a:r>
            <a:br/>
            <a:r>
              <a:rPr>
                <a:latin typeface="Courier"/>
              </a:rPr>
              <a:t>fev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file=</a:t>
            </a:r>
            <a:r>
              <a:rPr>
                <a:latin typeface="Courier"/>
              </a:rPr>
              <a:t>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col_positions=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age=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fev=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ht=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sex=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smoke=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654
## Columns: 5
## $ age   &lt;dbl&gt; 9, 8, 7, 9, 9, 8, 6, 6, ~
## $ fev   &lt;dbl&gt; 1.708, 1.724, 1.720, 1.5~
## $ ht    &lt;dbl&gt; 57.0, 67.5, 54.5, 53.0, ~
## $ sex   &lt;dbl&gt; 0, 0, 0, 1, 1, 0, 0, 0, ~
## $ smoke &lt;dbl&gt; 0, 0, 0, 0, 0, 0, 0, 0, ~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9.931193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2.953935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3 19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04-slides-and-speaker-notes.pptx  -  Read-Only" id="{A55E3E89-A4B4-4BDD-92E9-1742DE988131}" vid="{6280614E-D397-4246-825D-9E3615763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</vt:lpstr>
      <vt:lpstr>Office Theme</vt:lpstr>
      <vt:lpstr>Introduction to R, module04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module05</dc:title>
  <dc:creator>Steve Simon</dc:creator>
  <cp:keywords/>
  <dcterms:created xsi:type="dcterms:W3CDTF">2022-04-30T22:39:30Z</dcterms:created>
  <dcterms:modified xsi:type="dcterms:W3CDTF">2022-04-30T22:39:30Z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2020-04-02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