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notesMaster" Target="notesMasters/notes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1" Type="http://schemas.openxmlformats.org/officeDocument/2006/relationships/viewProps" Target="viewProps.xml" /><Relationship Id="rId6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stacking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walking,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cycling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Gather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key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value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inverted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Suggestion: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1:25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longitudinal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crossover,</a:t>
            </a:r>
            <a:r>
              <a:rPr/>
              <a:t> </a:t>
            </a:r>
            <a:r>
              <a:rPr/>
              <a:t>pre-test/post-test,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terms.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challenges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orders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correct,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dataframe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identifies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into.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NoPain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normalization.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measurementn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plotting.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misses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repetition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mischief,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1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3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Two formats for longitudinal data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tall and thin format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Completely randomized block design</a:t>
            </a:r>
          </a:p>
          <a:p>
            <a:pPr lvl="2"/>
            <a:r>
              <a:rPr/>
              <a:t>Blocks are subjects (8 total)</a:t>
            </a:r>
          </a:p>
          <a:p>
            <a:pPr lvl="2"/>
            <a:r>
              <a:rPr/>
              <a:t>Treatment are exercise</a:t>
            </a:r>
          </a:p>
          <a:p>
            <a:pPr lvl="3"/>
            <a:r>
              <a:rPr/>
              <a:t>Running, walking, cycling</a:t>
            </a:r>
          </a:p>
          <a:p>
            <a:pPr lvl="2"/>
            <a:r>
              <a:rPr/>
              <a:t>There are 3</a:t>
            </a:r>
            <a:r>
              <a:rPr i="1"/>
              <a:t>2</a:t>
            </a:r>
            <a:r>
              <a:rPr/>
              <a:t>2=12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www.statsci.org/data/general/energy.html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data-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"../data/energy.txt"</a:t>
            </a:r>
            <a:br/>
            <a:r>
              <a:rPr>
                <a:latin typeface="Courier"/>
              </a:rPr>
              <a:t>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(fi,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8
## Columns: 4
## $ Subject &lt;dbl&gt; 1, 2, 3, 4, 5, 6, 7, 8
## $ Running &lt;dbl&gt; 1.4, 1.5, 1.8, 1.7, 1.~
## $ Walking &lt;dbl&gt; 1.1, 1.2, 1.3, 1.3, 0.~
## $ Cycling &lt;dbl&gt; 0.7, 0.8, 0.7, 0.8, 0.~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(en,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(Running, </a:t>
            </a:r>
            <a:br/>
            <a:r>
              <a:rPr>
                <a:latin typeface="Courier"/>
              </a:rPr>
              <a:t>      Walking, </a:t>
            </a:r>
            <a:br/>
            <a:r>
              <a:rPr>
                <a:latin typeface="Courier"/>
              </a:rPr>
              <a:t>      Cycling),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"activity"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"energy"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24
## Columns: 3
## $ Subject  &lt;dbl&gt; 1, 1, 1, 2, 2, 2, 3, ~
## $ activity &lt;chr&gt; "Running", "Walking",~
## $ energy   &lt;dbl&gt; 1.4, 1.1, 0.7, 1.5, 1~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activity_lineplot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(en_tall,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activity,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energy,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latin typeface="Courier"/>
              </a:rPr>
              <a:t>Subject))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"../images/activity-by-energy.png"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activity_lineplot,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pic>
        <p:nvPicPr>
          <p:cNvPr descr="../images/activity-by-energ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"2022-05-01"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Earthquake data dictionary</a:t>
            </a:r>
          </a:p>
          <a:p>
            <a:pPr lvl="2"/>
            <a:r>
              <a:rPr/>
              <a:t>www.statsci.org/data/general/lomaprie.html</a:t>
            </a:r>
          </a:p>
          <a:p>
            <a:pPr lvl="1"/>
            <a:r>
              <a:rPr/>
              <a:t>Earthquake dataset</a:t>
            </a:r>
          </a:p>
          <a:p>
            <a:pPr lvl="2"/>
            <a:r>
              <a:rPr/>
              <a:t>www.statsci.org/data/general/lomaprie.txt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"../data/quake.txt"</a:t>
            </a:r>
            <a:br/>
            <a:r>
              <a:rPr>
                <a:latin typeface="Courier"/>
              </a:rPr>
              <a:t>qu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25
## Columns: 5
## $ Week0  &lt;dbl&gt; 6, 2, 2, 4, 4, 5, 2, 6,~
## $ Week3  &lt;dbl&gt; 10, 4, 4, 5, 7, 7, 9, 9~
## $ Week6  &lt;dbl&gt; 8, 8, 8, 8, 9, 9, 11, 1~
## $ Week9  &lt;dbl&gt; 4, 5, 5, 10, 7, 7, 8, 8~
## $ Week12 &lt;dbl&gt; 6, 6, 6, 7, 12, 7, 8, 8~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qu_tall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(qu,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"depression"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125
## Columns: 3
## $ id         &lt;int&gt; 1, 1, 1, 1, 1, 2, 2~
## $ time       &lt;chr&gt; "Week0", "Week3", "~
## $ depression &lt;dbl&gt; 6, 10, 8, 4, 6, 2, ~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depression_boxplot01,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=="Week0"~"week00"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=="Week3"~"week03"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=="Week6"~"week06"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=="Week9"~"week09"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=="Week12"~"week12"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2"/>
            <a:r>
              <a:rPr/>
              <a:t>Measurements taken at different times</a:t>
            </a:r>
          </a:p>
          <a:p>
            <a:pPr lvl="1"/>
            <a:r>
              <a:rPr/>
              <a:t>Closely related datasets</a:t>
            </a:r>
          </a:p>
          <a:p>
            <a:pPr lvl="2"/>
            <a:r>
              <a:rPr/>
              <a:t>Crossover</a:t>
            </a:r>
          </a:p>
          <a:p>
            <a:pPr lvl="2"/>
            <a:r>
              <a:rPr/>
              <a:t>Pre-test/post-test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Re-drawn</a:t>
            </a:r>
            <a:r>
              <a:rPr/>
              <a:t> </a:t>
            </a: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depression_boxplot02,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Modified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tall and thin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short and fat format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Backpain data dictionary</a:t>
            </a:r>
          </a:p>
          <a:p>
            <a:pPr lvl="2"/>
            <a:r>
              <a:rPr/>
              <a:t>www.pmean.com/introduction-to-r/data/backpain-data-dictionary.txt</a:t>
            </a:r>
          </a:p>
          <a:p>
            <a:pPr lvl="1"/>
            <a:r>
              <a:rPr/>
              <a:t>Backpain data</a:t>
            </a:r>
          </a:p>
          <a:p>
            <a:pPr lvl="2"/>
            <a:r>
              <a:rPr/>
              <a:t>www.pmean.com/introduction-to-r/data/backpain.csv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backpain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54300" y="1600200"/>
            <a:ext cx="689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backpain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"../data/backpain.csv"</a:t>
            </a:r>
            <a:br/>
            <a:r>
              <a:rPr>
                <a:latin typeface="Courier"/>
              </a:rPr>
              <a:t>pain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33
## Columns: 6
## $ Subject &lt;dbl&gt; 16, 1, 30, 21, 3, 25, ~
## $ Group   &lt;chr&gt; "NoPain", "Pain", "Sed~
## $ Match   &lt;dbl&gt; 1, 1, 1, 2, 2, 2, 3, 3~
## $ Age     &lt;dbl&gt; 19, 22, 21, 18, 17, 19~
## $ Height  &lt;dbl&gt; 181, 180, 185, 185, 18~
## $ Weight  &lt;dbl&gt; 75, 74, 75, 74, 70, 69~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age_fat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(pain,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id_cols=</a:t>
            </a:r>
            <a:r>
              <a:rPr>
                <a:latin typeface="Courier"/>
              </a:rPr>
              <a:t>Match,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names_from=</a:t>
            </a:r>
            <a:r>
              <a:rPr>
                <a:latin typeface="Courier"/>
              </a:rPr>
              <a:t>Group,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values_from=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(Age, Height, Weight))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(age_fat)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11
## Columns: 10
## $ Match            &lt;dbl&gt; 1, 2, 3, 4, 5~
## $ Age_NoPain       &lt;dbl&gt; 19, 18, 17, 3~
## $ Age_Pain         &lt;dbl&gt; 22, 17, 17, 3~
## $ Age_Sedentary    &lt;dbl&gt; 21, 19, 18, 3~
## $ Height_NoPain    &lt;dbl&gt; 181, 185, 180~
## $ Height_Pain      &lt;dbl&gt; 180, 182, 182~
## $ Height_Sedentary &lt;dbl&gt; 185, 183, 183~
## $ Weight_NoPain    &lt;dbl&gt; 75, 74, 79, 6~
## $ Weight_Pain      &lt;dbl&gt; 74, 70, 65, 7~
## $ Weight_Sedentary &lt;dbl&gt; 75, 69, 63, 6~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format</a:t>
            </a:r>
          </a:p>
          <a:p>
            <a:pPr lvl="2"/>
            <a:r>
              <a:rPr/>
              <a:t>Many columns</a:t>
            </a:r>
          </a:p>
          <a:p>
            <a:pPr lvl="2"/>
            <a:r>
              <a:rPr/>
              <a:t>Not so many rows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Not so many columns</a:t>
            </a:r>
          </a:p>
          <a:p>
            <a:pPr lvl="2"/>
            <a:r>
              <a:rPr/>
              <a:t>Many rows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age_range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age_fat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age_fat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age_fat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Age_Sedentary))</a:t>
            </a:r>
            <a:br/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(age_fat,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Match))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Age_Sedentary))</a:t>
            </a:r>
            <a:br/>
            <a:r>
              <a:rPr>
                <a:latin typeface="Courier"/>
              </a:rPr>
              <a:t>agreement_age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expand_limits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Users/steve/Documents/git/classes/introduction-to-r/results/v06-slides-and-speaker-notes_files/figure-pptx/agreemen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"../images/agreement_age.png"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agreement_age,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  <p:pic>
        <p:nvPicPr>
          <p:cNvPr descr="../images/agreement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short and fat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Separating into time constant/time varying tables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formats have problems</a:t>
            </a:r>
          </a:p>
          <a:p>
            <a:pPr lvl="2"/>
            <a:r>
              <a:rPr/>
              <a:t>Tall and thin: repetition of demographic information</a:t>
            </a:r>
          </a:p>
          <a:p>
            <a:pPr lvl="2"/>
            <a:r>
              <a:rPr/>
              <a:t>Short and fat: poor handling of missing value</a:t>
            </a:r>
          </a:p>
          <a:p>
            <a:pPr lvl="1"/>
            <a:r>
              <a:rPr/>
              <a:t>Ideal solution: normalization</a:t>
            </a:r>
          </a:p>
          <a:p>
            <a:pPr lvl="2"/>
            <a:r>
              <a:rPr/>
              <a:t>Put time constant data in first table</a:t>
            </a:r>
          </a:p>
          <a:p>
            <a:pPr lvl="2"/>
            <a:r>
              <a:rPr/>
              <a:t>Put time varying data in second table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format</a:t>
            </a:r>
          </a:p>
          <a:p>
            <a:pPr lvl="2"/>
            <a:r>
              <a:rPr/>
              <a:t>www.statsci.org/data/oz/ctsibrm.txt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www.statsci.org/data/oz/ctsibuni.txt</a:t>
            </a:r>
          </a:p>
          <a:p>
            <a:pPr lvl="1"/>
            <a:r>
              <a:rPr/>
              <a:t>Look here for context</a:t>
            </a:r>
          </a:p>
          <a:p>
            <a:pPr lvl="2"/>
            <a:r>
              <a:rPr/>
              <a:t>www.statsci.org/data/oz/ctsib.html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set: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"../data/balance1.txt"</a:t>
            </a:r>
            <a:br/>
            <a:r>
              <a:rPr>
                <a:latin typeface="Courier"/>
              </a:rPr>
              <a:t>short_and_fat_data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"ncnnnnnnnnnnnnnnnnnn"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Repeated measures experiment</a:t>
            </a:r>
          </a:p>
          <a:p>
            <a:pPr lvl="2"/>
            <a:r>
              <a:rPr/>
              <a:t>Vision has 3 levels</a:t>
            </a:r>
          </a:p>
          <a:p>
            <a:pPr lvl="3"/>
            <a:r>
              <a:rPr/>
              <a:t>Eyes open, eyes closed, dome</a:t>
            </a:r>
          </a:p>
          <a:p>
            <a:pPr lvl="2"/>
            <a:r>
              <a:rPr/>
              <a:t>Surface has 2 levels</a:t>
            </a:r>
          </a:p>
          <a:p>
            <a:pPr lvl="3"/>
            <a:r>
              <a:rPr/>
              <a:t>Normal or foam</a:t>
            </a:r>
          </a:p>
          <a:p>
            <a:pPr lvl="2"/>
            <a:r>
              <a:rPr/>
              <a:t>Two replications of each format</a:t>
            </a:r>
          </a:p>
          <a:p>
            <a:pPr lvl="2"/>
            <a:r>
              <a:rPr/>
              <a:t>There are 3</a:t>
            </a:r>
            <a:r>
              <a:rPr i="1"/>
              <a:t>2</a:t>
            </a:r>
            <a:r>
              <a:rPr/>
              <a:t>2=12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www.statsci.org/data/oz/ctsib.html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(short_and_fat_data)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17
## $ Subject &lt;dbl&gt; 1, 2, 3, 4, 5, 6, 7, 8~
## $ Sex     &lt;chr&gt; "male", "male", "male"~
## $ Age     &lt;dbl&gt; 22, 22, 22, 21, 20, 18~
## $ Height  &lt;dbl&gt; 176.0, 181.0, 175.5, 1~
## $ Weight  &lt;dbl&gt; 68.2, 67.6, 72.0, 73.2~
## $ NO1     &lt;dbl&gt; 1, 1, 2, 1, 1, 1, 1, 1~
## $ NO2     &lt;dbl&gt; 1, 1, 2, 2, 2, 1, 1, 1~
## $ NC1     &lt;dbl&gt; 2, 2, 2, 2, 2, 1, 2, 2~
## $ NC2     &lt;dbl&gt; 2, 2, 2, 2, 2, 1, 2, 2~
## $ ND1     &lt;dbl&gt; 1, 2, 2, 2, 3, 1, 2, 2~
## $ ND2     &lt;dbl&gt; 2, 2, 2, 2, 2, 2, 2, 2~
## $ FO1     &lt;dbl&gt; 2, 2, 2, 2, 2, 2, 2, 2~
## $ FO2     &lt;dbl&gt; 2, 2, 2, 2, 2, 2, 2, 2~
## $ FC1     &lt;dbl&gt; 2, 3, 3, 3, 3, 2, 2, 3~
## $ FC2     &lt;dbl&gt; 2, 3, 3, 3, 3, 2, 2, 3~
## $ FD1     &lt;dbl&gt; 2, 3, 2, 3, 3, 2, 2, 2~
## $ FD2     &lt;dbl&gt; 2, 3, 3, 3, 3, 2, 2, 2~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time_constant_list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time_constant_data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short_and_fat_data[ , time_constant_list]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(time_constant_data)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5
## $ Subject &lt;dbl&gt; 1, 2, 3, 4, 5, 6, 7, 8~
## $ Sex     &lt;chr&gt; "male", "male", "male"~
## $ Age     &lt;dbl&gt; 22, 22, 22, 21, 20, 18~
## $ Height  &lt;dbl&gt; 176.0, 181.0, 175.5, 1~
## $ Weight  &lt;dbl&gt; 68.2, 67.6, 72.0, 73.2~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"../data/balance2.txt"</a:t>
            </a:r>
            <a:br/>
            <a:r>
              <a:rPr>
                <a:latin typeface="Courier"/>
              </a:rPr>
              <a:t>tall_and_thin_data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(tall_and_thin_data)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8
## $ Subject &lt;dbl&gt; 1, 1, 1, 1, 1, 1, 1, 1~
## $ Sex     &lt;chr&gt; "male", "male", "male"~
## $ Age     &lt;dbl&gt; 22, 22, 22, 22, 22, 22~
## $ Height  &lt;dbl&gt; 176, 176, 176, 176, 17~
## $ Weight  &lt;dbl&gt; 68.2, 68.2, 68.2, 68.2~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time_variable_list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"Surface"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"Vision"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"CTSIB"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time_variable_data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tall_and_thin_data[ , time_variable_list]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(time_variable_data)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4
## $ Subject &lt;dbl&gt; 1, 1, 1, 1, 1, 1, 1, 1~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formats</a:t>
            </a:r>
          </a:p>
          <a:p>
            <a:pPr lvl="2"/>
            <a:r>
              <a:rPr/>
              <a:t>Short and fat</a:t>
            </a:r>
          </a:p>
          <a:p>
            <a:pPr lvl="2"/>
            <a:r>
              <a:rPr/>
              <a:t>Tall and thin</a:t>
            </a:r>
          </a:p>
          <a:p>
            <a:pPr lvl="1"/>
            <a:r>
              <a:rPr/>
              <a:t>pivot_longer</a:t>
            </a:r>
          </a:p>
          <a:p>
            <a:pPr lvl="2"/>
            <a:r>
              <a:rPr/>
              <a:t>converts to tall and thin</a:t>
            </a:r>
          </a:p>
          <a:p>
            <a:pPr lvl="1"/>
            <a:r>
              <a:rPr/>
              <a:t>pivot_wider</a:t>
            </a:r>
          </a:p>
          <a:p>
            <a:pPr lvl="2"/>
            <a:r>
              <a:rPr/>
              <a:t>converts to short and fat</a:t>
            </a:r>
          </a:p>
          <a:p>
            <a:pPr lvl="1"/>
            <a:r>
              <a:rPr/>
              <a:t>Alternative approach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variable 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advantages:</a:t>
            </a:r>
          </a:p>
          <a:p>
            <a:pPr lvl="2"/>
            <a:r>
              <a:rPr/>
              <a:t>easy to compute change scores</a:t>
            </a:r>
          </a:p>
          <a:p>
            <a:pPr lvl="2"/>
            <a:r>
              <a:rPr/>
              <a:t>easy to examine correlations over time</a:t>
            </a:r>
          </a:p>
          <a:p>
            <a:pPr lvl="2"/>
            <a:r>
              <a:rPr/>
              <a:t>easy to insure consistency of demographic data</a:t>
            </a:r>
          </a:p>
          <a:p>
            <a:pPr lvl="1"/>
            <a:r>
              <a:rPr/>
              <a:t>Short and fat disadvantages:</a:t>
            </a:r>
          </a:p>
          <a:p>
            <a:pPr lvl="2"/>
            <a:r>
              <a:rPr/>
              <a:t>hard to read because of the excessive need to scroll left and right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Tall and thin advantages:</a:t>
            </a:r>
          </a:p>
          <a:p>
            <a:pPr lvl="2"/>
            <a:r>
              <a:rPr/>
              <a:t>easy to plot longitudinal trends</a:t>
            </a:r>
          </a:p>
          <a:p>
            <a:pPr lvl="2"/>
            <a:r>
              <a:rPr/>
              <a:t>less need for missing value codes</a:t>
            </a:r>
          </a:p>
          <a:p>
            <a:pPr lvl="2"/>
            <a:r>
              <a:rPr/>
              <a:t>easy to read because most scrolling is up and down</a:t>
            </a:r>
          </a:p>
          <a:p>
            <a:pPr lvl="1"/>
            <a:r>
              <a:rPr/>
              <a:t>Tall and thin disadvantages</a:t>
            </a:r>
          </a:p>
          <a:p>
            <a:pPr lvl="2"/>
            <a:r>
              <a:rPr/>
              <a:t>hard to maintain consistency of demographic 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module06</dc:title>
  <dc:creator>Steve Simon</dc:creator>
  <cp:keywords/>
  <dcterms:created xsi:type="dcterms:W3CDTF">2022-05-01T15:42:47Z</dcterms:created>
  <dcterms:modified xsi:type="dcterms:W3CDTF">2022-05-01T15:42:47Z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