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conducted.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justice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ethics.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Researchthat</a:t>
            </a:r>
            <a:r>
              <a:rPr/>
              <a:t> </a:t>
            </a:r>
            <a:r>
              <a:rPr/>
              <a:t>covers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oversight.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disseminate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(written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poster</a:t>
            </a:r>
            <a:r>
              <a:rPr/>
              <a:t> </a:t>
            </a:r>
            <a:r>
              <a:rPr/>
              <a:t>presentation)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along,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understands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leaned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depth–they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breadth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terms: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replicating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anytime,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data.</a:t>
            </a:r>
            <a:r>
              <a:rPr/>
              <a:t>”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disseration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shot,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volleys.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yields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wide-spread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advised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done).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interest.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“</a:t>
            </a:r>
            <a:r>
              <a:rPr/>
              <a:t>hot.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fruit?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researched.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dichotomoy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“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</a:t>
            </a:r>
            <a:r>
              <a:rPr/>
              <a:t>”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realistic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approximates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filled.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researched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feedack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authority?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tackle.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  <a:r>
              <a:rPr/>
              <a:t> </a:t>
            </a:r>
            <a:r>
              <a:rPr/>
              <a:t>Besides,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disservice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something?)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feasible?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expertise,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manageable?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N.</a:t>
            </a:r>
            <a:r>
              <a:rPr/>
              <a:t> </a:t>
            </a:r>
            <a:r>
              <a:rPr/>
              <a:t>Novel.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knowledge?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E.</a:t>
            </a:r>
            <a:r>
              <a:rPr/>
              <a:t> </a:t>
            </a:r>
            <a:r>
              <a:rPr/>
              <a:t>Ethical.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autonomy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deserve,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society?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R.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scientists,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(research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answerable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hijecked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flesh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apologies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intervetion,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(jumping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heart.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norms)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rectal</a:t>
            </a:r>
            <a:r>
              <a:rPr/>
              <a:t> </a:t>
            </a:r>
            <a:r>
              <a:rPr/>
              <a:t>bleeding.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cancer.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rush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“Doctor,</a:t>
            </a:r>
            <a:r>
              <a:rPr/>
              <a:t> </a:t>
            </a:r>
            <a:r>
              <a:rPr/>
              <a:t>doctor,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stool.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specificity,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omission.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indicative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pounds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regaining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inpatient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Intensive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nursing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letters.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asthmatic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appendectomy,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asthma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PICOTS</a:t>
            </a:r>
            <a:r>
              <a:rPr/>
              <a:t> </a:t>
            </a:r>
            <a:r>
              <a:rPr/>
              <a:t>framework.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intubations.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hypothessi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cancer,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experiences,</a:t>
            </a:r>
            <a:r>
              <a:rPr/>
              <a:t> </a:t>
            </a:r>
            <a:r>
              <a:rPr/>
              <a:t>emotions,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helathy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variaibles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therefore,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Covariates,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patients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(one-sided)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non-directional</a:t>
            </a:r>
            <a:r>
              <a:rPr/>
              <a:t> </a:t>
            </a:r>
            <a:r>
              <a:rPr/>
              <a:t>(two-sided)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discovered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engines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scene,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caused.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race/ethnicity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disparage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persuasive.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intervention),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(non-experimental)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comparative,</a:t>
            </a:r>
            <a:r>
              <a:rPr/>
              <a:t> </a:t>
            </a:r>
            <a:r>
              <a:rPr/>
              <a:t>associational,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milestones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Nuremberg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1947.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underlie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Helsinki</a:t>
            </a:r>
            <a:r>
              <a:rPr/>
              <a:t> </a:t>
            </a:r>
            <a:r>
              <a:rPr/>
              <a:t>(1964,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years)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workable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plances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empahsis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scientifc</a:t>
            </a:r>
            <a:r>
              <a:rPr/>
              <a:t> </a:t>
            </a:r>
            <a:r>
              <a:rPr/>
              <a:t>integrity.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goal).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Belmont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Commission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manadated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1974.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lays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persons,</a:t>
            </a:r>
            <a:r>
              <a:rPr/>
              <a:t> </a:t>
            </a:r>
            <a:r>
              <a:rPr/>
              <a:t>beneficence,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instead.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(updated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(title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affectionately</a:t>
            </a:r>
            <a:r>
              <a:rPr/>
              <a:t> </a:t>
            </a:r>
            <a:r>
              <a:rPr/>
              <a:t>nicknamed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rule).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lawyerese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(IRB),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IRBs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eyes,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destroy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perhpas,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cynical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flaws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Portability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Accountability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computerized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originate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1906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labelling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Cosmetic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1938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safety.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tragedy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Eleixir</a:t>
            </a:r>
            <a:r>
              <a:rPr/>
              <a:t> </a:t>
            </a:r>
            <a:r>
              <a:rPr/>
              <a:t>slfanilamide,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kidney</a:t>
            </a:r>
            <a:r>
              <a:rPr/>
              <a:t> </a:t>
            </a:r>
            <a:r>
              <a:rPr/>
              <a:t>failure.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Estes-Kefauver</a:t>
            </a:r>
            <a:r>
              <a:rPr/>
              <a:t> </a:t>
            </a:r>
            <a:r>
              <a:rPr/>
              <a:t>amendments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1962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Thalidomide</a:t>
            </a:r>
            <a:r>
              <a:rPr/>
              <a:t> </a:t>
            </a:r>
            <a:r>
              <a:rPr/>
              <a:t>tragedy,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anti-nausea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pregnant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defects.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humans.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Modernization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off-label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(uses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authorized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drg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process)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regulation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Pharmaceuticals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patent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investigation,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guidances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constitutes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uneasy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(whether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student)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obtains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  <a:r>
              <a:rPr/>
              <a:t>”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exists.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private.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alive.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zombie</a:t>
            </a:r>
            <a:r>
              <a:rPr/>
              <a:t> </a:t>
            </a:r>
            <a:r>
              <a:rPr/>
              <a:t>apocalypse.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cadavers,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exempt.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samples,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nail</a:t>
            </a:r>
            <a:r>
              <a:rPr/>
              <a:t> </a:t>
            </a:r>
            <a:r>
              <a:rPr/>
              <a:t>clippings.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apply.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determines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confront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challenges.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reporting.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biasing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oversight.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risk/benefit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controlled.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Equipoise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defines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genuine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beneficial.</a:t>
            </a:r>
            <a:r>
              <a:rPr/>
              <a:t>”</a:t>
            </a:r>
            <a:r>
              <a:rPr/>
              <a:t> </a:t>
            </a:r>
            <a:r>
              <a:rPr/>
              <a:t>(quoted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equipoise)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placebos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acceptable,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placebos,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deny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receiveing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fashion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unproven,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fess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debriefing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Privacy</a:t>
            </a:r>
            <a:r>
              <a:rPr/>
              <a:t> </a:t>
            </a:r>
            <a:r>
              <a:rPr/>
              <a:t>violations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stolen.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encryption.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locked</a:t>
            </a:r>
            <a:r>
              <a:rPr/>
              <a:t> </a:t>
            </a:r>
            <a:r>
              <a:rPr/>
              <a:t>doors.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HIPAA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criminal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(IACUC).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Agriculture</a:t>
            </a:r>
            <a:r>
              <a:rPr/>
              <a:t> </a:t>
            </a:r>
            <a:r>
              <a:rPr/>
              <a:t>regulations.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vertebrate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dissections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flatforms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</a:t>
            </a:r>
            <a:r>
              <a:rPr/>
              <a:t> </a:t>
            </a:r>
            <a:r>
              <a:rPr/>
              <a:t>IACUC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Fabrication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wholesale</a:t>
            </a:r>
            <a:r>
              <a:rPr/>
              <a:t> </a:t>
            </a:r>
            <a:r>
              <a:rPr/>
              <a:t>invention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falsification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alteration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withholding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misrepresentingin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Plagiarism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attribution.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Ghost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disclosures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no-no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deserves</a:t>
            </a:r>
            <a:r>
              <a:rPr/>
              <a:t> </a:t>
            </a:r>
            <a:r>
              <a:rPr/>
              <a:t>co-authorship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reputation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supervisory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private.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sabotage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vary: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jealousy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subordinate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behaving</a:t>
            </a:r>
            <a:r>
              <a:rPr/>
              <a:t> </a:t>
            </a:r>
            <a:r>
              <a:rPr/>
              <a:t>badly.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whistleblowers,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retaliation.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risky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riskier,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dynamics,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allegation)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divulge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permission.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avenues.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misunderstanding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direction: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Outcomes).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reputation.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disabuse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notion.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designs–the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“</a:t>
            </a:r>
            <a:r>
              <a:rPr/>
              <a:t>quasi</a:t>
            </a:r>
            <a:r>
              <a:rPr/>
              <a:t>”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assignnment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(ethical</a:t>
            </a:r>
            <a:r>
              <a:rPr/>
              <a:t> </a:t>
            </a:r>
            <a:r>
              <a:rPr/>
              <a:t>conduct,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say)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week)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Boy,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7: Collect your data</a:t>
            </a:r>
          </a:p>
          <a:p>
            <a:pPr lvl="2"/>
            <a:r>
              <a:rPr/>
              <a:t>Chapters 13, 15.</a:t>
            </a:r>
          </a:p>
          <a:p>
            <a:pPr lvl="2"/>
            <a:r>
              <a:rPr/>
              <a:t>Week 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8: Analyze your data</a:t>
            </a:r>
          </a:p>
          <a:p>
            <a:pPr lvl="2"/>
            <a:r>
              <a:rPr/>
              <a:t>Chapters 16-22 of Gliner et al.</a:t>
            </a:r>
          </a:p>
          <a:p>
            <a:pPr lvl="2"/>
            <a:r>
              <a:rPr/>
              <a:t>Week 10, 12 of this class.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9: Interpret your data</a:t>
            </a:r>
          </a:p>
          <a:p>
            <a:pPr lvl="2"/>
            <a:r>
              <a:rPr/>
              <a:t>Chapter 23-25 of Gliner et al.</a:t>
            </a:r>
          </a:p>
          <a:p>
            <a:pPr lvl="2"/>
            <a:r>
              <a:rPr/>
              <a:t>Week 13.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10: Communicate your findings</a:t>
            </a:r>
          </a:p>
          <a:p>
            <a:pPr lvl="2"/>
            <a:r>
              <a:rPr/>
              <a:t>Chapter 26 of Gliner et al.</a:t>
            </a:r>
          </a:p>
          <a:p>
            <a:pPr lvl="2"/>
            <a:r>
              <a:rPr/>
              <a:t>Week 14.</a:t>
            </a:r>
          </a:p>
          <a:p>
            <a:pPr lvl="2"/>
            <a:r>
              <a:rPr/>
              <a:t>Written paper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presentation</a:t>
            </a:r>
          </a:p>
          <a:p>
            <a:pPr lvl="2"/>
            <a:r>
              <a:rPr/>
              <a:t>Research grants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we learned?</a:t>
            </a:r>
          </a:p>
          <a:p>
            <a:pPr lvl="2"/>
            <a:r>
              <a:rPr/>
              <a:t>Steps in a research project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Picking a research topic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 are vague</a:t>
            </a:r>
          </a:p>
          <a:p>
            <a:pPr lvl="1"/>
            <a:r>
              <a:rPr/>
              <a:t>What is a research problem? question? aim? goal?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Read</a:t>
            </a:r>
          </a:p>
          <a:p>
            <a:pPr lvl="2"/>
            <a:r>
              <a:rPr/>
              <a:t>Listen</a:t>
            </a:r>
          </a:p>
          <a:p>
            <a:pPr lvl="2"/>
            <a:r>
              <a:rPr/>
              <a:t>Observe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dichotomies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Resources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Access</a:t>
            </a:r>
          </a:p>
          <a:p>
            <a:pPr lvl="2"/>
            <a:r>
              <a:rPr/>
              <a:t>Control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2"/>
            <a:r>
              <a:rPr/>
              <a:t>Adapted from 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  <a:p>
            <a:pPr lvl="1"/>
            <a:r>
              <a:rPr/>
              <a:t>Always publish your work.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Picking a research topic</a:t>
            </a:r>
          </a:p>
          <a:p>
            <a:pPr lvl="1"/>
            <a:r>
              <a:rPr/>
              <a:t>What’s coming up next.</a:t>
            </a:r>
          </a:p>
          <a:p>
            <a:pPr lvl="2"/>
            <a:r>
              <a:rPr/>
              <a:t>Developing a research hypothesis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FINER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Feasible</a:t>
            </a:r>
          </a:p>
          <a:p>
            <a:pPr lvl="1"/>
            <a:r>
              <a:rPr/>
              <a:t>Interesting</a:t>
            </a:r>
          </a:p>
          <a:p>
            <a:pPr lvl="1"/>
            <a:r>
              <a:rPr/>
              <a:t>Novel</a:t>
            </a:r>
          </a:p>
          <a:p>
            <a:pPr lvl="1"/>
            <a:r>
              <a:rPr/>
              <a:t>Ethical</a:t>
            </a:r>
          </a:p>
          <a:p>
            <a:pPr lvl="1"/>
            <a:r>
              <a:rPr/>
              <a:t>Relevant</a:t>
            </a:r>
          </a:p>
          <a:p>
            <a:pPr lvl="2"/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your research hypothesis early.</a:t>
            </a:r>
          </a:p>
          <a:p>
            <a:pPr lvl="1"/>
            <a:r>
              <a:rPr/>
              <a:t>Use the PICOTS framework.</a:t>
            </a:r>
          </a:p>
          <a:p>
            <a:pPr lvl="2"/>
            <a:r>
              <a:rPr/>
              <a:t>P = patient</a:t>
            </a:r>
          </a:p>
          <a:p>
            <a:pPr lvl="2"/>
            <a:r>
              <a:rPr/>
              <a:t>I = intervention</a:t>
            </a:r>
          </a:p>
          <a:p>
            <a:pPr lvl="2"/>
            <a:r>
              <a:rPr/>
              <a:t>C = comparison</a:t>
            </a:r>
          </a:p>
          <a:p>
            <a:pPr lvl="2"/>
            <a:r>
              <a:rPr/>
              <a:t>O = outcome</a:t>
            </a:r>
          </a:p>
          <a:p>
            <a:pPr lvl="2"/>
            <a:r>
              <a:rPr/>
              <a:t>T = time frame</a:t>
            </a:r>
          </a:p>
          <a:p>
            <a:pPr lvl="2"/>
            <a:r>
              <a:rPr/>
              <a:t>S = setting</a:t>
            </a:r>
          </a:p>
          <a:p>
            <a:pPr lvl="1"/>
            <a:r>
              <a:rPr/>
              <a:t>Your hypothesis may change as you delve deeper.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Estimation</a:t>
            </a:r>
          </a:p>
          <a:p>
            <a:pPr lvl="2"/>
            <a:r>
              <a:rPr/>
              <a:t>Identification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variable(s)</a:t>
            </a:r>
          </a:p>
          <a:p>
            <a:pPr lvl="1"/>
            <a:r>
              <a:rPr/>
              <a:t>Independent variable(s)</a:t>
            </a:r>
          </a:p>
          <a:p>
            <a:pPr lvl="2"/>
            <a:r>
              <a:rPr/>
              <a:t>Active</a:t>
            </a:r>
          </a:p>
          <a:p>
            <a:pPr lvl="2"/>
            <a:r>
              <a:rPr/>
              <a:t>Attribute</a:t>
            </a:r>
          </a:p>
          <a:p>
            <a:pPr lvl="1"/>
            <a:r>
              <a:rPr/>
              <a:t>Covariates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</a:t>
            </a:r>
          </a:p>
          <a:p>
            <a:pPr lvl="2"/>
            <a:r>
              <a:rPr/>
              <a:t>A - B &gt; 0</a:t>
            </a:r>
          </a:p>
          <a:p>
            <a:pPr lvl="1"/>
            <a:r>
              <a:rPr/>
              <a:t>Associational</a:t>
            </a:r>
          </a:p>
          <a:p>
            <a:pPr lvl="2"/>
            <a:r>
              <a:rPr/>
              <a:t>A and B are correlated</a:t>
            </a:r>
          </a:p>
          <a:p>
            <a:pPr lvl="1"/>
            <a:r>
              <a:rPr/>
              <a:t>Descriptive</a:t>
            </a:r>
          </a:p>
          <a:p>
            <a:pPr lvl="2"/>
            <a:r>
              <a:rPr/>
              <a:t>Means, standard deviations, or proportions of A and B.</a:t>
            </a:r>
          </a:p>
          <a:p>
            <a:pPr lvl="0" marL="0" indent="0">
              <a:buNone/>
            </a:pPr>
            <a:r>
              <a:rPr/>
              <a:t>These categories are not mutally exclusive.</a:t>
            </a:r>
          </a:p>
          <a:p>
            <a:pPr lvl="0" marL="0" indent="0">
              <a:buNone/>
            </a:pPr>
            <a:r>
              <a:rPr/>
              <a:t>Note that a research study might involve + Analyses associated with each type of RH/RQ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Developing a research hypothesis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Ethical issues in research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Nuremberg code (1947)</a:t>
            </a:r>
          </a:p>
          <a:p>
            <a:pPr lvl="1"/>
            <a:r>
              <a:rPr/>
              <a:t>Declaration of Helsinki (1964)</a:t>
            </a:r>
          </a:p>
          <a:p>
            <a:pPr lvl="1"/>
            <a:r>
              <a:rPr/>
              <a:t>Belmont report (1978)</a:t>
            </a:r>
          </a:p>
          <a:p>
            <a:pPr lvl="1"/>
            <a:r>
              <a:rPr/>
              <a:t>Title 45 of the Code of Federal Regulations, Part 46 (1981)</a:t>
            </a:r>
          </a:p>
          <a:p>
            <a:pPr lvl="1"/>
            <a:r>
              <a:rPr/>
              <a:t>Health Insurance Portability and Accountability Act (1996)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Pure Food and Drugs Act (1906)</a:t>
            </a:r>
          </a:p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Kefauver Harris amendments (1962)</a:t>
            </a:r>
          </a:p>
          <a:p>
            <a:pPr lvl="1"/>
            <a:r>
              <a:rPr/>
              <a:t>FDA Modernization Act (1997)</a:t>
            </a:r>
          </a:p>
          <a:p>
            <a:pPr lvl="1"/>
            <a:r>
              <a:rPr/>
              <a:t>Best Pharmaceuticals for Children Act (2002)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it research?</a:t>
            </a:r>
          </a:p>
          <a:p>
            <a:pPr lvl="2"/>
            <a:r>
              <a:rPr/>
              <a:t>Designed in advance</a:t>
            </a:r>
          </a:p>
          <a:p>
            <a:pPr lvl="2"/>
            <a:r>
              <a:rPr/>
              <a:t>Systematic approach</a:t>
            </a:r>
          </a:p>
          <a:p>
            <a:pPr lvl="2"/>
            <a:r>
              <a:rPr/>
              <a:t>Generalizable knowledge</a:t>
            </a:r>
          </a:p>
          <a:p>
            <a:pPr lvl="2"/>
            <a:r>
              <a:rPr/>
              <a:t>Quality improvement versus research</a:t>
            </a:r>
          </a:p>
          <a:p>
            <a:pPr lvl="1"/>
            <a:r>
              <a:rPr/>
              <a:t>Does it involve human subjects?</a:t>
            </a:r>
          </a:p>
          <a:p>
            <a:pPr lvl="2"/>
            <a:r>
              <a:rPr/>
              <a:t>interaction with a person, or</a:t>
            </a:r>
          </a:p>
          <a:p>
            <a:pPr lvl="2"/>
            <a:r>
              <a:rPr/>
              <a:t>use of private information.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IRB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Exempt from review</a:t>
            </a:r>
          </a:p>
          <a:p>
            <a:pPr lvl="1"/>
            <a:r>
              <a:rPr/>
              <a:t>Expedited review</a:t>
            </a:r>
          </a:p>
          <a:p>
            <a:pPr lvl="1"/>
            <a:r>
              <a:rPr/>
              <a:t>Full review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Conflict of interest</a:t>
            </a:r>
          </a:p>
          <a:p>
            <a:pPr lvl="1"/>
            <a:r>
              <a:rPr/>
              <a:t>Unfavorable risk/benefit ratio</a:t>
            </a:r>
          </a:p>
          <a:p>
            <a:pPr lvl="1"/>
            <a:r>
              <a:rPr/>
              <a:t>Loss of equipoise</a:t>
            </a:r>
          </a:p>
          <a:p>
            <a:pPr lvl="1"/>
            <a:r>
              <a:rPr/>
              <a:t>Deception</a:t>
            </a:r>
          </a:p>
          <a:p>
            <a:pPr lvl="1"/>
            <a:r>
              <a:rPr/>
              <a:t>Violating privacy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by IACUC.</a:t>
            </a:r>
          </a:p>
          <a:p>
            <a:pPr lvl="2"/>
            <a:r>
              <a:rPr/>
              <a:t>Mandated by Animal Welfare Act and USDA regulations</a:t>
            </a:r>
          </a:p>
          <a:p>
            <a:pPr lvl="2"/>
            <a:r>
              <a:rPr/>
              <a:t>Live vertebrate animals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 falls into three broad categories (FFP).</a:t>
            </a:r>
          </a:p>
          <a:p>
            <a:pPr lvl="1"/>
            <a:r>
              <a:rPr/>
              <a:t>Fabrication</a:t>
            </a:r>
          </a:p>
          <a:p>
            <a:pPr lvl="1"/>
            <a:r>
              <a:rPr/>
              <a:t>Falsification</a:t>
            </a:r>
          </a:p>
          <a:p>
            <a:pPr lvl="2"/>
            <a:r>
              <a:rPr/>
              <a:t>Data alteration</a:t>
            </a:r>
          </a:p>
          <a:p>
            <a:pPr lvl="2"/>
            <a:r>
              <a:rPr/>
              <a:t>Misreporting</a:t>
            </a:r>
          </a:p>
          <a:p>
            <a:pPr lvl="1"/>
            <a:r>
              <a:rPr/>
              <a:t>Plagiarism.</a:t>
            </a:r>
          </a:p>
          <a:p>
            <a:pPr lvl="0" marL="0" indent="0">
              <a:buNone/>
            </a:pPr>
            <a:r>
              <a:rPr/>
              <a:t>Note: A difference of scientific opinion does not mean that one party is behaving fraudulently.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fraud)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Inappropriate authorship</a:t>
            </a:r>
          </a:p>
          <a:p>
            <a:pPr lvl="2"/>
            <a:r>
              <a:rPr/>
              <a:t>Ghost writing</a:t>
            </a:r>
          </a:p>
          <a:p>
            <a:pPr lvl="2"/>
            <a:r>
              <a:rPr/>
              <a:t>Leaving off deserving authors</a:t>
            </a:r>
          </a:p>
          <a:p>
            <a:pPr lvl="2"/>
            <a:r>
              <a:rPr/>
              <a:t>“Honorary” authorship</a:t>
            </a:r>
          </a:p>
          <a:p>
            <a:pPr lvl="1"/>
            <a:r>
              <a:rPr/>
              <a:t>Violation of confidentiality</a:t>
            </a:r>
          </a:p>
          <a:p>
            <a:pPr lvl="1"/>
            <a:r>
              <a:rPr/>
              <a:t>Sabotage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Failure to report research misconduct is research misconduct</a:t>
            </a:r>
          </a:p>
          <a:p>
            <a:pPr lvl="1"/>
            <a:r>
              <a:rPr/>
              <a:t>No retaliation for legitimate complaints.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more than one avenue for reporting misconduct</a:t>
            </a:r>
          </a:p>
          <a:p>
            <a:pPr lvl="2"/>
            <a:r>
              <a:rPr/>
              <a:t>Do nothing.</a:t>
            </a:r>
          </a:p>
          <a:p>
            <a:pPr lvl="2"/>
            <a:r>
              <a:rPr/>
              <a:t>Talk with the person directly.</a:t>
            </a:r>
          </a:p>
          <a:p>
            <a:pPr lvl="2"/>
            <a:r>
              <a:rPr/>
              <a:t>Talk to some of your peers.</a:t>
            </a:r>
          </a:p>
          <a:p>
            <a:pPr lvl="2"/>
            <a:r>
              <a:rPr/>
              <a:t>Talk with your own supervisor.</a:t>
            </a:r>
          </a:p>
          <a:p>
            <a:pPr lvl="2"/>
            <a:r>
              <a:rPr/>
              <a:t>Talk to a person higher up in the organizational structure</a:t>
            </a:r>
          </a:p>
          <a:p>
            <a:pPr lvl="2"/>
            <a:r>
              <a:rPr/>
              <a:t>Report a complaint anonymously.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1: Identify a research problem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Week 2 of this class.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2: Conduct your literature review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Various web resources.</a:t>
            </a:r>
          </a:p>
          <a:p>
            <a:pPr lvl="2"/>
            <a:r>
              <a:rPr/>
              <a:t>Week 3 of this class.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3: Specify your research hypothesis</a:t>
            </a:r>
          </a:p>
          <a:p>
            <a:pPr lvl="2"/>
            <a:r>
              <a:rPr/>
              <a:t>Chapter 3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PICO format</a:t>
            </a:r>
          </a:p>
          <a:p>
            <a:pPr lvl="2"/>
            <a:r>
              <a:rPr/>
              <a:t>Research without a research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4: Select your research approach</a:t>
            </a:r>
          </a:p>
          <a:p>
            <a:pPr lvl="2"/>
            <a:r>
              <a:rPr/>
              <a:t>Randomized experiments (Chapter 4, Week 4)</a:t>
            </a:r>
          </a:p>
          <a:p>
            <a:pPr lvl="2"/>
            <a:r>
              <a:rPr/>
              <a:t>Quasi experimental designs (Chapter 4, Week 5)</a:t>
            </a:r>
          </a:p>
          <a:p>
            <a:pPr lvl="2"/>
            <a:r>
              <a:rPr/>
              <a:t>Observational designs (Chapter 6, Week 6)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5: Create a plan for your research</a:t>
            </a:r>
          </a:p>
          <a:p>
            <a:pPr lvl="2"/>
            <a:r>
              <a:rPr/>
              <a:t>Sampling issues (Chapter 9, Week 7)</a:t>
            </a:r>
          </a:p>
          <a:p>
            <a:pPr lvl="2"/>
            <a:r>
              <a:rPr/>
              <a:t>Measurement issues (Chapters 10-12, Week 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6: Obtain ethical approval</a:t>
            </a:r>
          </a:p>
          <a:p>
            <a:pPr lvl="2"/>
            <a:r>
              <a:rPr/>
              <a:t>Chapter 14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Think about ethical issues from the very start.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2022-01-26T00:26:00Z</dcterms:created>
  <dcterms:modified xsi:type="dcterms:W3CDTF">2022-01-26T00:26:00Z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encoding=encoding, output_dir = “../results”, output_format = “all”) })</vt:lpwstr>
  </property>
  <property fmtid="{D5CDD505-2E9C-101B-9397-08002B2CF9AE}" pid="3" name="output">
    <vt:lpwstr/>
  </property>
</Properties>
</file>