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notesMaster" Target="notesMasters/notesMaster1.xml" /><Relationship Id="rId88" Type="http://schemas.openxmlformats.org/officeDocument/2006/relationships/viewProps" Target="viewProps.xml" /><Relationship Id="rId87" Type="http://schemas.openxmlformats.org/officeDocument/2006/relationships/presProps" Target="presProps.xml" /><Relationship Id="rId1" Type="http://schemas.openxmlformats.org/officeDocument/2006/relationships/slideMaster" Target="slideMasters/slideMaster1.xml" /><Relationship Id="rId90" Type="http://schemas.openxmlformats.org/officeDocument/2006/relationships/tableStyles" Target="tableStyles.xml" /><Relationship Id="rId8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picture</a:t>
            </a:r>
            <a:r>
              <a:rPr/>
              <a:t> </a:t>
            </a:r>
            <a:r>
              <a:rPr/>
              <a:t>of</a:t>
            </a:r>
            <a:r>
              <a:rPr/>
              <a:t> </a:t>
            </a:r>
            <a:r>
              <a:rPr/>
              <a:t>the</a:t>
            </a:r>
            <a:r>
              <a:rPr/>
              <a:t> </a:t>
            </a:r>
            <a:r>
              <a:rPr/>
              <a:t>Boynton</a:t>
            </a:r>
            <a:r>
              <a:rPr/>
              <a:t> </a:t>
            </a:r>
            <a:r>
              <a:rPr/>
              <a:t>neighborhood</a:t>
            </a:r>
            <a:r>
              <a:rPr/>
              <a:t> </a:t>
            </a:r>
            <a:r>
              <a:rPr/>
              <a:t>in</a:t>
            </a:r>
            <a:r>
              <a:rPr/>
              <a:t> </a:t>
            </a:r>
            <a:r>
              <a:rPr/>
              <a:t>Detroit,</a:t>
            </a:r>
            <a:r>
              <a:rPr/>
              <a:t> </a:t>
            </a:r>
            <a:r>
              <a:rPr/>
              <a:t>Michigan.</a:t>
            </a:r>
            <a:r>
              <a:rPr/>
              <a:t> </a:t>
            </a:r>
            <a:r>
              <a:rPr/>
              <a:t>It</a:t>
            </a:r>
            <a:r>
              <a:rPr/>
              <a:t> </a:t>
            </a:r>
            <a:r>
              <a:rPr/>
              <a:t>was</a:t>
            </a:r>
            <a:r>
              <a:rPr/>
              <a:t> </a:t>
            </a:r>
            <a:r>
              <a:rPr/>
              <a:t>downloaded</a:t>
            </a:r>
            <a:r>
              <a:rPr/>
              <a:t> </a:t>
            </a:r>
            <a:r>
              <a:rPr/>
              <a:t>from</a:t>
            </a:r>
          </a:p>
          <a:p>
            <a:pPr lvl="0" marL="0" indent="0">
              <a:buNone/>
            </a:pPr>
          </a:p>
          <a:p>
            <a:pPr lvl="0" marL="0" indent="0">
              <a:buNone/>
            </a:pPr>
            <a:r>
              <a:rPr/>
              <a:t>https://en.wikipedia.org/wiki/File:Boynton_neighborhood_Detroit_(Annabelle_Street).jpg</a:t>
            </a:r>
          </a:p>
          <a:p>
            <a:pPr lvl="0" marL="0" indent="0">
              <a:buNone/>
            </a:pPr>
          </a:p>
          <a:p>
            <a:pPr lvl="0" marL="0" indent="0">
              <a:buNone/>
            </a:pPr>
            <a:r>
              <a:rPr/>
              <a:t>and</a:t>
            </a:r>
            <a:r>
              <a:rPr/>
              <a:t> </a:t>
            </a:r>
            <a:r>
              <a:rPr/>
              <a:t>is</a:t>
            </a:r>
            <a:r>
              <a:rPr/>
              <a:t> </a:t>
            </a:r>
            <a:r>
              <a:rPr/>
              <a:t>published</a:t>
            </a:r>
            <a:r>
              <a:rPr/>
              <a:t> </a:t>
            </a:r>
            <a:r>
              <a:rPr/>
              <a:t>under</a:t>
            </a:r>
            <a:r>
              <a:rPr/>
              <a:t> </a:t>
            </a:r>
            <a:r>
              <a:rPr/>
              <a:t>a</a:t>
            </a:r>
            <a:r>
              <a:rPr/>
              <a:t> </a:t>
            </a:r>
            <a:r>
              <a:rPr/>
              <a:t>public</a:t>
            </a:r>
            <a:r>
              <a:rPr/>
              <a:t> </a:t>
            </a:r>
            <a:r>
              <a:rPr/>
              <a:t>domain</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screenshot</a:t>
            </a:r>
            <a:r>
              <a:rPr/>
              <a:t> </a:t>
            </a:r>
            <a:r>
              <a:rPr/>
              <a:t>from</a:t>
            </a:r>
            <a:r>
              <a:rPr/>
              <a:t> </a:t>
            </a:r>
            <a:r>
              <a:rPr/>
              <a:t>the</a:t>
            </a:r>
            <a:r>
              <a:rPr/>
              <a:t> </a:t>
            </a:r>
            <a:r>
              <a:rPr/>
              <a:t>publication</a:t>
            </a:r>
          </a:p>
          <a:p>
            <a:pPr lvl="0" marL="0" indent="0">
              <a:buNone/>
            </a:pPr>
          </a:p>
          <a:p>
            <a:pPr lvl="0" marL="0" indent="0">
              <a:buNone/>
            </a:pPr>
            <a:r>
              <a:rPr/>
              <a:t>Crum</a:t>
            </a:r>
            <a:r>
              <a:rPr/>
              <a:t> </a:t>
            </a:r>
            <a:r>
              <a:rPr/>
              <a:t>RM,</a:t>
            </a:r>
            <a:r>
              <a:rPr/>
              <a:t> </a:t>
            </a:r>
            <a:r>
              <a:rPr/>
              <a:t>Lillie-Blanton</a:t>
            </a:r>
            <a:r>
              <a:rPr/>
              <a:t> </a:t>
            </a:r>
            <a:r>
              <a:rPr/>
              <a:t>M,</a:t>
            </a:r>
            <a:r>
              <a:rPr/>
              <a:t> </a:t>
            </a:r>
            <a:r>
              <a:rPr/>
              <a:t>Anthony</a:t>
            </a:r>
            <a:r>
              <a:rPr/>
              <a:t> </a:t>
            </a:r>
            <a:r>
              <a:rPr/>
              <a:t>JC.</a:t>
            </a:r>
            <a:r>
              <a:rPr/>
              <a:t> </a:t>
            </a:r>
            <a:r>
              <a:rPr/>
              <a:t>Neighborhood</a:t>
            </a:r>
            <a:r>
              <a:rPr/>
              <a:t> </a:t>
            </a:r>
            <a:r>
              <a:rPr/>
              <a:t>environment</a:t>
            </a:r>
            <a:r>
              <a:rPr/>
              <a:t> </a:t>
            </a:r>
            <a:r>
              <a:rPr/>
              <a:t>and</a:t>
            </a:r>
            <a:r>
              <a:rPr/>
              <a:t> </a:t>
            </a:r>
            <a:r>
              <a:rPr/>
              <a:t>opportunity</a:t>
            </a:r>
            <a:r>
              <a:rPr/>
              <a:t> </a:t>
            </a:r>
            <a:r>
              <a:rPr/>
              <a:t>to</a:t>
            </a:r>
            <a:r>
              <a:rPr/>
              <a:t> </a:t>
            </a:r>
            <a:r>
              <a:rPr/>
              <a:t>use</a:t>
            </a:r>
            <a:r>
              <a:rPr/>
              <a:t> </a:t>
            </a:r>
            <a:r>
              <a:rPr/>
              <a:t>cocaine</a:t>
            </a:r>
            <a:r>
              <a:rPr/>
              <a:t> </a:t>
            </a:r>
            <a:r>
              <a:rPr/>
              <a:t>and</a:t>
            </a:r>
            <a:r>
              <a:rPr/>
              <a:t> </a:t>
            </a:r>
            <a:r>
              <a:rPr/>
              <a:t>other</a:t>
            </a:r>
            <a:r>
              <a:rPr/>
              <a:t> </a:t>
            </a:r>
            <a:r>
              <a:rPr/>
              <a:t>drugs</a:t>
            </a:r>
            <a:r>
              <a:rPr/>
              <a:t> </a:t>
            </a:r>
            <a:r>
              <a:rPr/>
              <a:t>in</a:t>
            </a:r>
            <a:r>
              <a:rPr/>
              <a:t> </a:t>
            </a:r>
            <a:r>
              <a:rPr/>
              <a:t>late</a:t>
            </a:r>
            <a:r>
              <a:rPr/>
              <a:t> </a:t>
            </a:r>
            <a:r>
              <a:rPr/>
              <a:t>childhood</a:t>
            </a:r>
            <a:r>
              <a:rPr/>
              <a:t> </a:t>
            </a:r>
            <a:r>
              <a:rPr/>
              <a:t>and</a:t>
            </a:r>
            <a:r>
              <a:rPr/>
              <a:t> </a:t>
            </a:r>
            <a:r>
              <a:rPr/>
              <a:t>early</a:t>
            </a:r>
            <a:r>
              <a:rPr/>
              <a:t> </a:t>
            </a:r>
            <a:r>
              <a:rPr/>
              <a:t>adolescence.</a:t>
            </a:r>
            <a:r>
              <a:rPr/>
              <a:t> </a:t>
            </a:r>
            <a:r>
              <a:rPr/>
              <a:t>Drug</a:t>
            </a:r>
            <a:r>
              <a:rPr/>
              <a:t> </a:t>
            </a:r>
            <a:r>
              <a:rPr/>
              <a:t>and</a:t>
            </a:r>
            <a:r>
              <a:rPr/>
              <a:t> </a:t>
            </a:r>
            <a:r>
              <a:rPr/>
              <a:t>Alcohol</a:t>
            </a:r>
            <a:r>
              <a:rPr/>
              <a:t> </a:t>
            </a:r>
            <a:r>
              <a:rPr/>
              <a:t>Dependence</a:t>
            </a:r>
            <a:r>
              <a:rPr/>
              <a:t> </a:t>
            </a:r>
            <a:r>
              <a:rPr/>
              <a:t>43</a:t>
            </a:r>
            <a:r>
              <a:rPr/>
              <a:t> </a:t>
            </a:r>
            <a:r>
              <a:rPr/>
              <a:t>(1996)</a:t>
            </a:r>
            <a:r>
              <a:rPr/>
              <a:t> </a:t>
            </a:r>
            <a:r>
              <a:rPr/>
              <a:t>155-161.</a:t>
            </a:r>
          </a:p>
          <a:p>
            <a:pPr lvl="0" marL="0" indent="0">
              <a:buNone/>
            </a:pPr>
          </a:p>
          <a:p>
            <a:pPr lvl="0" marL="0" indent="0">
              <a:buNone/>
            </a:pPr>
            <a:r>
              <a:rPr/>
              <a:t>It</a:t>
            </a:r>
            <a:r>
              <a:rPr/>
              <a:t> </a:t>
            </a:r>
            <a:r>
              <a:rPr/>
              <a:t>is</a:t>
            </a:r>
            <a:r>
              <a:rPr/>
              <a:t> </a:t>
            </a:r>
            <a:r>
              <a:rPr/>
              <a:t>copyrighted</a:t>
            </a:r>
            <a:r>
              <a:rPr/>
              <a:t> </a:t>
            </a:r>
            <a:r>
              <a:rPr/>
              <a:t>and</a:t>
            </a:r>
            <a:r>
              <a:rPr/>
              <a:t> </a:t>
            </a:r>
            <a:r>
              <a:rPr/>
              <a:t>made</a:t>
            </a:r>
            <a:r>
              <a:rPr/>
              <a:t> </a:t>
            </a:r>
            <a:r>
              <a:rPr/>
              <a:t>available</a:t>
            </a:r>
            <a:r>
              <a:rPr/>
              <a:t> </a:t>
            </a:r>
            <a:r>
              <a:rPr/>
              <a:t>here</a:t>
            </a:r>
            <a:r>
              <a:rPr/>
              <a:t> </a:t>
            </a:r>
            <a:r>
              <a:rPr/>
              <a:t>through</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fall</a:t>
            </a:r>
            <a:r>
              <a:rPr/>
              <a:t> </a:t>
            </a:r>
            <a:r>
              <a:rPr/>
              <a:t>under</a:t>
            </a:r>
            <a:r>
              <a:rPr/>
              <a:t> </a:t>
            </a:r>
            <a:r>
              <a:rPr/>
              <a:t>the</a:t>
            </a:r>
            <a:r>
              <a:rPr/>
              <a:t> </a:t>
            </a:r>
            <a:r>
              <a:rPr/>
              <a:t>Fair</a:t>
            </a:r>
            <a:r>
              <a:rPr/>
              <a:t> </a:t>
            </a:r>
            <a:r>
              <a:rPr/>
              <a:t>Use</a:t>
            </a:r>
            <a:r>
              <a:rPr/>
              <a:t> </a:t>
            </a:r>
            <a:r>
              <a:rPr/>
              <a:t>provisions.</a:t>
            </a:r>
          </a:p>
          <a:p>
            <a:pPr lvl="0" marL="0" indent="0">
              <a:buNone/>
            </a:pPr>
          </a:p>
          <a:p>
            <a:pPr lvl="0" marL="0" indent="0">
              <a:buNone/>
            </a:pPr>
            <a:r>
              <a:rPr/>
              <a:t>This</a:t>
            </a:r>
            <a:r>
              <a:rPr/>
              <a:t> </a:t>
            </a:r>
            <a:r>
              <a:rPr/>
              <a:t>is</a:t>
            </a:r>
            <a:r>
              <a:rPr/>
              <a:t> </a:t>
            </a:r>
            <a:r>
              <a:rPr/>
              <a:t>the</a:t>
            </a:r>
            <a:r>
              <a:rPr/>
              <a:t> </a:t>
            </a:r>
            <a:r>
              <a:rPr/>
              <a:t>Neighborhood</a:t>
            </a:r>
            <a:r>
              <a:rPr/>
              <a:t> </a:t>
            </a:r>
            <a:r>
              <a:rPr/>
              <a:t>Environment</a:t>
            </a:r>
            <a:r>
              <a:rPr/>
              <a:t> </a:t>
            </a:r>
            <a:r>
              <a:rPr/>
              <a:t>Survey.</a:t>
            </a:r>
          </a:p>
          <a:p>
            <a:pPr lvl="0" marL="0" indent="0">
              <a:buNone/>
            </a:pPr>
          </a:p>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I’m</a:t>
            </a:r>
            <a:r>
              <a:rPr/>
              <a:t> </a:t>
            </a:r>
            <a:r>
              <a:rPr/>
              <a:t>going</a:t>
            </a:r>
            <a:r>
              <a:rPr/>
              <a:t> </a:t>
            </a:r>
            <a:r>
              <a:rPr/>
              <a:t>to</a:t>
            </a:r>
            <a:r>
              <a:rPr/>
              <a:t> </a:t>
            </a:r>
            <a:r>
              <a:rPr/>
              <a:t>magnify</a:t>
            </a:r>
            <a:r>
              <a:rPr/>
              <a:t> </a:t>
            </a:r>
            <a:r>
              <a:rPr/>
              <a:t>this</a:t>
            </a:r>
            <a:r>
              <a:rPr/>
              <a:t> </a:t>
            </a:r>
            <a:r>
              <a:rPr/>
              <a:t>in</a:t>
            </a:r>
            <a:r>
              <a:rPr/>
              <a:t> </a:t>
            </a:r>
            <a:r>
              <a:rPr/>
              <a:t>a</a:t>
            </a:r>
            <a:r>
              <a:rPr/>
              <a:t> </a:t>
            </a:r>
            <a:r>
              <a:rPr/>
              <a:t>bit,</a:t>
            </a:r>
            <a:r>
              <a:rPr/>
              <a:t> </a:t>
            </a:r>
            <a:r>
              <a:rPr/>
              <a:t>but</a:t>
            </a:r>
            <a:r>
              <a:rPr/>
              <a:t> </a:t>
            </a:r>
            <a:r>
              <a:rPr/>
              <a:t>notice</a:t>
            </a:r>
            <a:r>
              <a:rPr/>
              <a:t> </a:t>
            </a:r>
            <a:r>
              <a:rPr/>
              <a:t>that</a:t>
            </a:r>
            <a:r>
              <a:rPr/>
              <a:t> </a:t>
            </a:r>
            <a:r>
              <a:rPr/>
              <a:t>this</a:t>
            </a:r>
            <a:r>
              <a:rPr/>
              <a:t> </a:t>
            </a:r>
            <a:r>
              <a:rPr/>
              <a:t>is</a:t>
            </a:r>
            <a:r>
              <a:rPr/>
              <a:t> </a:t>
            </a:r>
            <a:r>
              <a:rPr/>
              <a:t>a</a:t>
            </a:r>
            <a:r>
              <a:rPr/>
              <a:t> </a:t>
            </a:r>
            <a:r>
              <a:rPr/>
              <a:t>series</a:t>
            </a:r>
            <a:r>
              <a:rPr/>
              <a:t> </a:t>
            </a:r>
            <a:r>
              <a:rPr/>
              <a:t>of</a:t>
            </a:r>
            <a:r>
              <a:rPr/>
              <a:t> </a:t>
            </a:r>
            <a:r>
              <a:rPr/>
              <a:t>18</a:t>
            </a:r>
            <a:r>
              <a:rPr/>
              <a:t> </a:t>
            </a:r>
            <a:r>
              <a:rPr/>
              <a:t>true/false</a:t>
            </a:r>
            <a:r>
              <a:rPr/>
              <a:t> </a:t>
            </a:r>
            <a:r>
              <a:rPr/>
              <a:t>questions.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of</a:t>
            </a:r>
            <a:r>
              <a:rPr/>
              <a:t> </a:t>
            </a:r>
            <a:r>
              <a:rPr/>
              <a:t>the</a:t>
            </a:r>
            <a:r>
              <a:rPr/>
              <a:t> </a:t>
            </a:r>
            <a:r>
              <a:rPr/>
              <a:t>questions</a:t>
            </a:r>
            <a:r>
              <a:rPr/>
              <a:t> </a:t>
            </a:r>
            <a:r>
              <a:rPr/>
              <a:t>on</a:t>
            </a:r>
            <a:r>
              <a:rPr/>
              <a:t> </a:t>
            </a:r>
            <a:r>
              <a:rPr/>
              <a:t>the</a:t>
            </a:r>
            <a:r>
              <a:rPr/>
              <a:t> </a:t>
            </a:r>
            <a:r>
              <a:rPr/>
              <a:t>NES.</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kid</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shows</a:t>
            </a:r>
            <a:r>
              <a:rPr/>
              <a:t> </a:t>
            </a:r>
            <a:r>
              <a:rPr/>
              <a:t>a</a:t>
            </a:r>
            <a:r>
              <a:rPr/>
              <a:t> </a:t>
            </a:r>
            <a:r>
              <a:rPr/>
              <a:t>dental</a:t>
            </a:r>
            <a:r>
              <a:rPr/>
              <a:t> </a:t>
            </a:r>
            <a:r>
              <a:rPr/>
              <a:t>procedure</a:t>
            </a:r>
            <a:r>
              <a:rPr/>
              <a:t> </a:t>
            </a:r>
            <a:r>
              <a:rPr/>
              <a:t>underway,</a:t>
            </a:r>
            <a:r>
              <a:rPr/>
              <a:t> </a:t>
            </a:r>
            <a:r>
              <a:rPr/>
              <a:t>hopefully</a:t>
            </a:r>
            <a:r>
              <a:rPr/>
              <a:t> </a:t>
            </a:r>
            <a:r>
              <a:rPr/>
              <a:t>with</a:t>
            </a:r>
            <a:r>
              <a:rPr/>
              <a:t> </a:t>
            </a:r>
            <a:r>
              <a:rPr/>
              <a:t>the</a:t>
            </a:r>
            <a:r>
              <a:rPr/>
              <a:t> </a:t>
            </a:r>
            <a:r>
              <a:rPr/>
              <a:t>patient</a:t>
            </a:r>
            <a:r>
              <a:rPr/>
              <a:t> </a:t>
            </a:r>
            <a:r>
              <a:rPr/>
              <a:t>getting</a:t>
            </a:r>
            <a:r>
              <a:rPr/>
              <a:t> </a:t>
            </a:r>
            <a:r>
              <a:rPr/>
              <a:t>appropriate</a:t>
            </a:r>
            <a:r>
              <a:rPr/>
              <a:t> </a:t>
            </a:r>
            <a:r>
              <a:rPr/>
              <a:t>analgesic</a:t>
            </a:r>
            <a:r>
              <a:rPr/>
              <a:t> </a:t>
            </a:r>
            <a:r>
              <a:rPr/>
              <a:t>medication.</a:t>
            </a:r>
            <a:r>
              <a:rPr/>
              <a:t> </a:t>
            </a:r>
            <a:r>
              <a:rPr/>
              <a:t>It</a:t>
            </a:r>
            <a:r>
              <a:rPr/>
              <a:t> </a:t>
            </a:r>
            <a:r>
              <a:rPr/>
              <a:t>was</a:t>
            </a:r>
            <a:r>
              <a:rPr/>
              <a:t> </a:t>
            </a:r>
            <a:r>
              <a:rPr/>
              <a:t>downloaded</a:t>
            </a:r>
            <a:r>
              <a:rPr/>
              <a:t> </a:t>
            </a:r>
            <a:r>
              <a:rPr/>
              <a:t>from</a:t>
            </a:r>
          </a:p>
          <a:p>
            <a:pPr lvl="0" marL="0" indent="0">
              <a:buNone/>
            </a:pPr>
          </a:p>
          <a:p>
            <a:pPr lvl="0" marL="0" indent="0">
              <a:buNone/>
            </a:pPr>
            <a:r>
              <a:rPr/>
              <a:t>https://commons.wikimedia.org/wiki/File:Flickr_-_Official_U.S._Navy_Imagery_-_Dental_procedure_aboard_USS_Abraham_Lincoln.jpg</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is</a:t>
            </a:r>
            <a:r>
              <a:rPr/>
              <a:t> </a:t>
            </a:r>
            <a:r>
              <a:rPr/>
              <a:t>a</a:t>
            </a:r>
            <a:r>
              <a:rPr/>
              <a:t> </a:t>
            </a:r>
            <a:r>
              <a:rPr/>
              <a:t>pain</a:t>
            </a:r>
            <a:r>
              <a:rPr/>
              <a:t> </a:t>
            </a:r>
            <a:r>
              <a:rPr/>
              <a:t>scale.</a:t>
            </a:r>
            <a:r>
              <a:rPr/>
              <a:t> </a:t>
            </a:r>
            <a:r>
              <a:rPr/>
              <a:t>It</a:t>
            </a:r>
            <a:r>
              <a:rPr/>
              <a:t> </a:t>
            </a:r>
            <a:r>
              <a:rPr/>
              <a:t>was</a:t>
            </a:r>
            <a:r>
              <a:rPr/>
              <a:t> </a:t>
            </a:r>
            <a:r>
              <a:rPr/>
              <a:t>downloaded</a:t>
            </a:r>
            <a:r>
              <a:rPr/>
              <a:t> </a:t>
            </a:r>
            <a:r>
              <a:rPr/>
              <a:t>from</a:t>
            </a:r>
          </a:p>
          <a:p>
            <a:pPr lvl="0" marL="0" indent="0">
              <a:buNone/>
            </a:pPr>
          </a:p>
          <a:p>
            <a:pPr lvl="0" marL="0" indent="0">
              <a:buNone/>
            </a:pPr>
            <a:r>
              <a:rPr/>
              <a:t>https://publicdomainvectors.org/en/free-clipart/Pain-scale/50153.html</a:t>
            </a:r>
          </a:p>
          <a:p>
            <a:pPr lvl="0" marL="0" indent="0">
              <a:buNone/>
            </a:pPr>
          </a:p>
          <a:p>
            <a:pPr lvl="0" marL="0" indent="0">
              <a:buNone/>
            </a:pPr>
            <a:r>
              <a:rPr/>
              <a:t>and</a:t>
            </a:r>
            <a:r>
              <a:rPr/>
              <a:t> </a:t>
            </a:r>
            <a:r>
              <a:rPr/>
              <a:t>is</a:t>
            </a:r>
            <a:r>
              <a:rPr/>
              <a:t> </a:t>
            </a:r>
            <a:r>
              <a:rPr/>
              <a:t>in</a:t>
            </a:r>
            <a:r>
              <a:rPr/>
              <a:t> </a:t>
            </a:r>
            <a:r>
              <a:rPr/>
              <a:t>the</a:t>
            </a:r>
            <a:r>
              <a:rPr/>
              <a:t> </a:t>
            </a:r>
            <a:r>
              <a:rPr/>
              <a:t>public</a:t>
            </a:r>
            <a:r>
              <a:rPr/>
              <a:t> </a:t>
            </a:r>
            <a:r>
              <a:rPr/>
              <a:t>domain.</a:t>
            </a:r>
          </a:p>
          <a:p>
            <a:pPr lvl="0" marL="0" indent="0">
              <a:buNone/>
            </a:pPr>
          </a:p>
          <a:p>
            <a:pPr lvl="0" marL="0" indent="0">
              <a:buNone/>
            </a:pPr>
            <a:r>
              <a:rPr/>
              <a:t>Pain</a:t>
            </a:r>
            <a:r>
              <a:rPr/>
              <a:t> </a:t>
            </a:r>
            <a:r>
              <a:rPr/>
              <a:t>is</a:t>
            </a:r>
            <a:r>
              <a:rPr/>
              <a:t> </a:t>
            </a:r>
            <a:r>
              <a:rPr/>
              <a:t>something</a:t>
            </a:r>
            <a:r>
              <a:rPr/>
              <a:t> </a:t>
            </a:r>
            <a:r>
              <a:rPr/>
              <a:t>that</a:t>
            </a:r>
            <a:r>
              <a:rPr/>
              <a:t> </a:t>
            </a:r>
            <a:r>
              <a:rPr/>
              <a:t>cannot</a:t>
            </a:r>
            <a:r>
              <a:rPr/>
              <a:t> </a:t>
            </a:r>
            <a:r>
              <a:rPr/>
              <a:t>be</a:t>
            </a:r>
            <a:r>
              <a:rPr/>
              <a:t> </a:t>
            </a:r>
            <a:r>
              <a:rPr/>
              <a:t>easily</a:t>
            </a:r>
            <a:r>
              <a:rPr/>
              <a:t> </a:t>
            </a:r>
            <a:r>
              <a:rPr/>
              <a:t>observed</a:t>
            </a:r>
            <a:r>
              <a:rPr/>
              <a:t> </a:t>
            </a:r>
            <a:r>
              <a:rPr/>
              <a:t>by</a:t>
            </a:r>
            <a:r>
              <a:rPr/>
              <a:t> </a:t>
            </a:r>
            <a:r>
              <a:rPr/>
              <a:t>an</a:t>
            </a:r>
            <a:r>
              <a:rPr/>
              <a:t> </a:t>
            </a:r>
            <a:r>
              <a:rPr/>
              <a:t>outsider.</a:t>
            </a:r>
            <a:r>
              <a:rPr/>
              <a:t> </a:t>
            </a:r>
            <a:r>
              <a:rPr/>
              <a:t>You</a:t>
            </a:r>
            <a:r>
              <a:rPr/>
              <a:t> </a:t>
            </a:r>
            <a:r>
              <a:rPr/>
              <a:t>are</a:t>
            </a:r>
            <a:r>
              <a:rPr/>
              <a:t> </a:t>
            </a:r>
            <a:r>
              <a:rPr/>
              <a:t>best</a:t>
            </a:r>
            <a:r>
              <a:rPr/>
              <a:t> </a:t>
            </a:r>
            <a:r>
              <a:rPr/>
              <a:t>off</a:t>
            </a:r>
            <a:r>
              <a:rPr/>
              <a:t> </a:t>
            </a:r>
            <a:r>
              <a:rPr/>
              <a:t>asking</a:t>
            </a:r>
            <a:r>
              <a:rPr/>
              <a:t> </a:t>
            </a:r>
            <a:r>
              <a:rPr/>
              <a:t>someone</a:t>
            </a:r>
            <a:r>
              <a:rPr/>
              <a:t> </a:t>
            </a:r>
            <a:r>
              <a:rPr/>
              <a:t>directly</a:t>
            </a:r>
            <a:r>
              <a:rPr/>
              <a:t> </a:t>
            </a:r>
            <a:r>
              <a:rPr/>
              <a:t>what</a:t>
            </a:r>
            <a:r>
              <a:rPr/>
              <a:t> </a:t>
            </a:r>
            <a:r>
              <a:rPr/>
              <a:t>their</a:t>
            </a:r>
            <a:r>
              <a:rPr/>
              <a:t> </a:t>
            </a:r>
            <a:r>
              <a:rPr/>
              <a:t>pain</a:t>
            </a:r>
            <a:r>
              <a:rPr/>
              <a:t> </a:t>
            </a:r>
            <a:r>
              <a:rPr/>
              <a:t>is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of</a:t>
            </a:r>
            <a:r>
              <a:rPr/>
              <a:t> </a:t>
            </a:r>
            <a:r>
              <a:rPr/>
              <a:t>a</a:t>
            </a:r>
            <a:r>
              <a:rPr/>
              <a:t> </a:t>
            </a:r>
            <a:r>
              <a:rPr/>
              <a:t>newborn</a:t>
            </a:r>
            <a:r>
              <a:rPr/>
              <a:t> </a:t>
            </a:r>
            <a:r>
              <a:rPr/>
              <a:t>infant</a:t>
            </a:r>
            <a:r>
              <a:rPr/>
              <a:t> </a:t>
            </a:r>
            <a:r>
              <a:rPr/>
              <a:t>was</a:t>
            </a:r>
            <a:r>
              <a:rPr/>
              <a:t> </a:t>
            </a:r>
            <a:r>
              <a:rPr/>
              <a:t>found</a:t>
            </a:r>
            <a:r>
              <a:rPr/>
              <a:t> </a:t>
            </a:r>
            <a:r>
              <a:rPr/>
              <a:t>at</a:t>
            </a:r>
          </a:p>
          <a:p>
            <a:pPr lvl="0" marL="0" indent="0">
              <a:buNone/>
            </a:pPr>
          </a:p>
          <a:p>
            <a:pPr lvl="0" marL="0" indent="0">
              <a:buNone/>
            </a:pPr>
            <a:r>
              <a:rPr/>
              <a:t>https://commons.wikimedia.org/wiki/File:HumanNewborn.JPG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image</a:t>
            </a:r>
            <a:r>
              <a:rPr/>
              <a:t> </a:t>
            </a:r>
            <a:r>
              <a:rPr/>
              <a:t>on</a:t>
            </a:r>
            <a:r>
              <a:rPr/>
              <a:t> </a:t>
            </a:r>
            <a:r>
              <a:rPr/>
              <a:t>the</a:t>
            </a:r>
            <a:r>
              <a:rPr/>
              <a:t> </a:t>
            </a:r>
            <a:r>
              <a:rPr/>
              <a:t>right</a:t>
            </a:r>
            <a:r>
              <a:rPr/>
              <a:t> </a:t>
            </a:r>
            <a:r>
              <a:rPr/>
              <a:t>shows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It</a:t>
            </a:r>
            <a:r>
              <a:rPr/>
              <a:t> </a:t>
            </a:r>
            <a:r>
              <a:rPr/>
              <a:t>was</a:t>
            </a:r>
            <a:r>
              <a:rPr/>
              <a:t> </a:t>
            </a:r>
            <a:r>
              <a:rPr/>
              <a:t>found</a:t>
            </a:r>
            <a:r>
              <a:rPr/>
              <a:t> </a:t>
            </a:r>
            <a:r>
              <a:rPr/>
              <a:t>at</a:t>
            </a:r>
          </a:p>
          <a:p>
            <a:pPr lvl="0" marL="0" indent="0">
              <a:buNone/>
            </a:pPr>
          </a:p>
          <a:p>
            <a:pPr lvl="0" marL="0" indent="0">
              <a:buNone/>
            </a:pPr>
            <a:r>
              <a:rPr/>
              <a:t>https://commons.wikimedia.org/wiki/File:APGAR_score.jpg</a:t>
            </a:r>
          </a:p>
          <a:p>
            <a:pPr lvl="0" marL="0" indent="0">
              <a:buNone/>
            </a:pPr>
          </a:p>
          <a:p>
            <a:pPr lvl="0" marL="0" indent="0">
              <a:buNone/>
            </a:pPr>
            <a:r>
              <a:rPr/>
              <a:t>and</a:t>
            </a:r>
            <a:r>
              <a:rPr/>
              <a:t> </a:t>
            </a:r>
            <a:r>
              <a:rPr/>
              <a:t>is</a:t>
            </a:r>
            <a:r>
              <a:rPr/>
              <a:t> </a:t>
            </a:r>
            <a:r>
              <a:rPr/>
              <a:t>published</a:t>
            </a:r>
            <a:r>
              <a:rPr/>
              <a:t> </a:t>
            </a:r>
            <a:r>
              <a:rPr/>
              <a:t>on</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is</a:t>
            </a:r>
            <a:r>
              <a:rPr/>
              <a:t> </a:t>
            </a:r>
            <a:r>
              <a:rPr/>
              <a:t>the</a:t>
            </a:r>
            <a:r>
              <a:rPr/>
              <a:t> </a:t>
            </a:r>
            <a:r>
              <a:rPr/>
              <a:t>Apgar</a:t>
            </a:r>
            <a:r>
              <a:rPr/>
              <a:t> </a:t>
            </a:r>
            <a:r>
              <a:rPr/>
              <a:t>score.</a:t>
            </a:r>
            <a:r>
              <a:rPr/>
              <a:t> </a:t>
            </a:r>
            <a:r>
              <a:rPr/>
              <a:t>It</a:t>
            </a:r>
            <a:r>
              <a:rPr/>
              <a:t> </a:t>
            </a:r>
            <a:r>
              <a:rPr/>
              <a:t>is</a:t>
            </a:r>
            <a:r>
              <a:rPr/>
              <a:t> </a:t>
            </a:r>
            <a:r>
              <a:rPr/>
              <a:t>a</a:t>
            </a:r>
            <a:r>
              <a:rPr/>
              <a:t> </a:t>
            </a:r>
            <a:r>
              <a:rPr/>
              <a:t>measurement</a:t>
            </a:r>
            <a:r>
              <a:rPr/>
              <a:t> </a:t>
            </a:r>
            <a:r>
              <a:rPr/>
              <a:t>taken</a:t>
            </a:r>
            <a:r>
              <a:rPr/>
              <a:t> </a:t>
            </a:r>
            <a:r>
              <a:rPr/>
              <a:t>one</a:t>
            </a:r>
            <a:r>
              <a:rPr/>
              <a:t> </a:t>
            </a:r>
            <a:r>
              <a:rPr/>
              <a:t>minute</a:t>
            </a:r>
            <a:r>
              <a:rPr/>
              <a:t> </a:t>
            </a:r>
            <a:r>
              <a:rPr/>
              <a:t>after</a:t>
            </a:r>
            <a:r>
              <a:rPr/>
              <a:t> </a:t>
            </a:r>
            <a:r>
              <a:rPr/>
              <a:t>a</a:t>
            </a:r>
            <a:r>
              <a:rPr/>
              <a:t> </a:t>
            </a:r>
            <a:r>
              <a:rPr/>
              <a:t>person</a:t>
            </a:r>
            <a:r>
              <a:rPr/>
              <a:t> </a:t>
            </a:r>
            <a:r>
              <a:rPr/>
              <a:t>is</a:t>
            </a:r>
            <a:r>
              <a:rPr/>
              <a:t> </a:t>
            </a:r>
            <a:r>
              <a:rPr/>
              <a:t>born.</a:t>
            </a:r>
            <a:r>
              <a:rPr/>
              <a:t> </a:t>
            </a:r>
            <a:r>
              <a:rPr/>
              <a:t>There</a:t>
            </a:r>
            <a:r>
              <a:rPr/>
              <a:t> </a:t>
            </a:r>
            <a:r>
              <a:rPr/>
              <a:t>are</a:t>
            </a:r>
            <a:r>
              <a:rPr/>
              <a:t> </a:t>
            </a:r>
            <a:r>
              <a:rPr/>
              <a:t>five</a:t>
            </a:r>
            <a:r>
              <a:rPr/>
              <a:t> </a:t>
            </a:r>
            <a:r>
              <a:rPr/>
              <a:t>components</a:t>
            </a:r>
            <a:r>
              <a:rPr/>
              <a:t> </a:t>
            </a:r>
            <a:r>
              <a:rPr/>
              <a:t>to</a:t>
            </a:r>
            <a:r>
              <a:rPr/>
              <a:t> </a:t>
            </a:r>
            <a:r>
              <a:rPr/>
              <a:t>the</a:t>
            </a:r>
            <a:r>
              <a:rPr/>
              <a:t> </a:t>
            </a:r>
            <a:r>
              <a:rPr/>
              <a:t>Apgar</a:t>
            </a:r>
            <a:r>
              <a:rPr/>
              <a:t> </a:t>
            </a:r>
            <a:r>
              <a:rPr/>
              <a:t>score,</a:t>
            </a:r>
            <a:r>
              <a:rPr/>
              <a:t> </a:t>
            </a:r>
            <a:r>
              <a:rPr/>
              <a:t>each</a:t>
            </a:r>
            <a:r>
              <a:rPr/>
              <a:t> </a:t>
            </a:r>
            <a:r>
              <a:rPr/>
              <a:t>rated</a:t>
            </a:r>
            <a:r>
              <a:rPr/>
              <a:t> </a:t>
            </a:r>
            <a:r>
              <a:rPr/>
              <a:t>as</a:t>
            </a:r>
            <a:r>
              <a:rPr/>
              <a:t> </a:t>
            </a:r>
            <a:r>
              <a:rPr/>
              <a:t>zero,</a:t>
            </a:r>
            <a:r>
              <a:rPr/>
              <a:t> </a:t>
            </a:r>
            <a:r>
              <a:rPr/>
              <a:t>one,</a:t>
            </a:r>
            <a:r>
              <a:rPr/>
              <a:t> </a:t>
            </a:r>
            <a:r>
              <a:rPr/>
              <a:t>or</a:t>
            </a:r>
            <a:r>
              <a:rPr/>
              <a:t> </a:t>
            </a:r>
            <a:r>
              <a:rPr/>
              <a:t>two.</a:t>
            </a:r>
            <a:r>
              <a:rPr/>
              <a:t> </a:t>
            </a:r>
            <a:r>
              <a:rPr/>
              <a:t>Just</a:t>
            </a:r>
            <a:r>
              <a:rPr/>
              <a:t> </a:t>
            </a:r>
            <a:r>
              <a:rPr/>
              <a:t>a</a:t>
            </a:r>
            <a:r>
              <a:rPr/>
              <a:t> </a:t>
            </a:r>
            <a:r>
              <a:rPr/>
              <a:t>hint</a:t>
            </a:r>
            <a:r>
              <a:rPr/>
              <a:t> </a:t>
            </a:r>
            <a:r>
              <a:rPr/>
              <a:t>here.</a:t>
            </a:r>
            <a:r>
              <a:rPr/>
              <a:t> </a:t>
            </a:r>
            <a:r>
              <a:rPr/>
              <a:t>If</a:t>
            </a:r>
            <a:r>
              <a:rPr/>
              <a:t> </a:t>
            </a:r>
            <a:r>
              <a:rPr/>
              <a:t>you</a:t>
            </a:r>
            <a:r>
              <a:rPr/>
              <a:t> </a:t>
            </a:r>
            <a:r>
              <a:rPr/>
              <a:t>happen</a:t>
            </a:r>
            <a:r>
              <a:rPr/>
              <a:t> </a:t>
            </a:r>
            <a:r>
              <a:rPr/>
              <a:t>to</a:t>
            </a:r>
            <a:r>
              <a:rPr/>
              <a:t> </a:t>
            </a:r>
            <a:r>
              <a:rPr/>
              <a:t>be</a:t>
            </a:r>
            <a:r>
              <a:rPr/>
              <a:t> </a:t>
            </a:r>
            <a:r>
              <a:rPr/>
              <a:t>born,</a:t>
            </a:r>
            <a:r>
              <a:rPr/>
              <a:t> </a:t>
            </a:r>
            <a:r>
              <a:rPr/>
              <a:t>being</a:t>
            </a:r>
            <a:r>
              <a:rPr/>
              <a:t> </a:t>
            </a:r>
            <a:r>
              <a:rPr/>
              <a:t>blue,</a:t>
            </a:r>
            <a:r>
              <a:rPr/>
              <a:t> </a:t>
            </a:r>
            <a:r>
              <a:rPr/>
              <a:t>limp,</a:t>
            </a:r>
            <a:r>
              <a:rPr/>
              <a:t> </a:t>
            </a:r>
            <a:r>
              <a:rPr/>
              <a:t>and</a:t>
            </a:r>
            <a:r>
              <a:rPr/>
              <a:t> </a:t>
            </a:r>
            <a:r>
              <a:rPr/>
              <a:t>not</a:t>
            </a:r>
            <a:r>
              <a:rPr/>
              <a:t> </a:t>
            </a:r>
            <a:r>
              <a:rPr/>
              <a:t>crying</a:t>
            </a:r>
            <a:r>
              <a:rPr/>
              <a:t> </a:t>
            </a:r>
            <a:r>
              <a:rPr/>
              <a:t>is</a:t>
            </a:r>
            <a:r>
              <a:rPr/>
              <a:t> </a:t>
            </a:r>
            <a:r>
              <a:rPr/>
              <a:t>a</a:t>
            </a:r>
            <a:r>
              <a:rPr/>
              <a:t> </a:t>
            </a:r>
            <a:r>
              <a:rPr/>
              <a:t>very</a:t>
            </a:r>
            <a:r>
              <a:rPr/>
              <a:t> </a:t>
            </a:r>
            <a:r>
              <a:rPr/>
              <a:t>bad</a:t>
            </a:r>
            <a:r>
              <a:rPr/>
              <a:t> </a:t>
            </a:r>
            <a:r>
              <a:rPr/>
              <a:t>thing.</a:t>
            </a:r>
          </a:p>
          <a:p>
            <a:pPr lvl="0" marL="0" indent="0">
              <a:buNone/>
            </a:pPr>
          </a:p>
          <a:p>
            <a:pPr lvl="0" marL="0" indent="0">
              <a:buNone/>
            </a:pPr>
            <a:r>
              <a:rPr/>
              <a:t>This</a:t>
            </a:r>
            <a:r>
              <a:rPr/>
              <a:t> </a:t>
            </a:r>
            <a:r>
              <a:rPr/>
              <a:t>baby</a:t>
            </a:r>
            <a:r>
              <a:rPr/>
              <a:t> </a:t>
            </a:r>
            <a:r>
              <a:rPr/>
              <a:t>is</a:t>
            </a:r>
            <a:r>
              <a:rPr/>
              <a:t> </a:t>
            </a:r>
            <a:r>
              <a:rPr/>
              <a:t>the</a:t>
            </a:r>
            <a:r>
              <a:rPr/>
              <a:t> </a:t>
            </a:r>
            <a:r>
              <a:rPr/>
              <a:t>opposite.</a:t>
            </a:r>
            <a:r>
              <a:rPr/>
              <a:t> </a:t>
            </a:r>
            <a:r>
              <a:rPr/>
              <a:t>Screaming</a:t>
            </a:r>
            <a:r>
              <a:rPr/>
              <a:t> </a:t>
            </a:r>
            <a:r>
              <a:rPr/>
              <a:t>its</a:t>
            </a:r>
            <a:r>
              <a:rPr/>
              <a:t> </a:t>
            </a:r>
            <a:r>
              <a:rPr/>
              <a:t>lungs</a:t>
            </a:r>
            <a:r>
              <a:rPr/>
              <a:t> </a:t>
            </a:r>
            <a:r>
              <a:rPr/>
              <a:t>out,</a:t>
            </a:r>
            <a:r>
              <a:rPr/>
              <a:t> </a:t>
            </a:r>
            <a:r>
              <a:rPr/>
              <a:t>thrashing</a:t>
            </a:r>
            <a:r>
              <a:rPr/>
              <a:t> </a:t>
            </a:r>
            <a:r>
              <a:rPr/>
              <a:t>all</a:t>
            </a:r>
            <a:r>
              <a:rPr/>
              <a:t> </a:t>
            </a:r>
            <a:r>
              <a:rPr/>
              <a:t>around,</a:t>
            </a:r>
            <a:r>
              <a:rPr/>
              <a:t> </a:t>
            </a:r>
            <a:r>
              <a:rPr/>
              <a:t>nice</a:t>
            </a:r>
            <a:r>
              <a:rPr/>
              <a:t> </a:t>
            </a:r>
            <a:r>
              <a:rPr/>
              <a:t>pink</a:t>
            </a:r>
            <a:r>
              <a:rPr/>
              <a:t> </a:t>
            </a:r>
            <a:r>
              <a:rPr/>
              <a:t>color.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image</a:t>
            </a:r>
            <a:r>
              <a:rPr/>
              <a:t> </a:t>
            </a:r>
            <a:r>
              <a:rPr/>
              <a:t>on</a:t>
            </a:r>
            <a:r>
              <a:rPr/>
              <a:t> </a:t>
            </a:r>
            <a:r>
              <a:rPr/>
              <a:t>the</a:t>
            </a:r>
            <a:r>
              <a:rPr/>
              <a:t> </a:t>
            </a:r>
            <a:r>
              <a:rPr/>
              <a:t>left</a:t>
            </a:r>
            <a:r>
              <a:rPr/>
              <a:t> </a:t>
            </a:r>
            <a:r>
              <a:rPr/>
              <a:t>is</a:t>
            </a:r>
            <a:r>
              <a:rPr/>
              <a:t> </a:t>
            </a:r>
            <a:r>
              <a:rPr/>
              <a:t>a</a:t>
            </a:r>
            <a:r>
              <a:rPr/>
              <a:t> </a:t>
            </a:r>
            <a:r>
              <a:rPr/>
              <a:t>colonoscope.</a:t>
            </a:r>
            <a:r>
              <a:rPr/>
              <a:t> </a:t>
            </a:r>
            <a:r>
              <a:rPr/>
              <a:t>It</a:t>
            </a:r>
            <a:r>
              <a:rPr/>
              <a:t> </a:t>
            </a:r>
            <a:r>
              <a:rPr/>
              <a:t>was</a:t>
            </a:r>
            <a:r>
              <a:rPr/>
              <a:t> </a:t>
            </a:r>
            <a:r>
              <a:rPr/>
              <a:t>downloeaded</a:t>
            </a:r>
            <a:r>
              <a:rPr/>
              <a:t> </a:t>
            </a:r>
            <a:r>
              <a:rPr/>
              <a:t>from</a:t>
            </a:r>
          </a:p>
          <a:p>
            <a:pPr lvl="0" marL="0" indent="0">
              <a:buNone/>
            </a:pPr>
          </a:p>
          <a:p>
            <a:pPr lvl="0" marL="0" indent="0">
              <a:buNone/>
            </a:pPr>
            <a:r>
              <a:rPr/>
              <a:t>https://commons.wikimedia.org/wiki/File:PENTAX_Colonoscope001.jpg</a:t>
            </a:r>
          </a:p>
          <a:p>
            <a:pPr lvl="0" marL="0" indent="0">
              <a:buNone/>
            </a:pPr>
          </a:p>
          <a:p>
            <a:pPr lvl="0" marL="0" indent="0">
              <a:buNone/>
            </a:pPr>
            <a:r>
              <a:rPr/>
              <a:t>and</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On</a:t>
            </a:r>
            <a:r>
              <a:rPr/>
              <a:t> </a:t>
            </a:r>
            <a:r>
              <a:rPr/>
              <a:t>the</a:t>
            </a:r>
            <a:r>
              <a:rPr/>
              <a:t> </a:t>
            </a:r>
            <a:r>
              <a:rPr/>
              <a:t>right</a:t>
            </a:r>
            <a:r>
              <a:rPr/>
              <a:t> </a:t>
            </a:r>
            <a:r>
              <a:rPr/>
              <a:t>is</a:t>
            </a:r>
            <a:r>
              <a:rPr/>
              <a:t> </a:t>
            </a:r>
            <a:r>
              <a:rPr/>
              <a:t>the</a:t>
            </a:r>
            <a:r>
              <a:rPr/>
              <a:t> </a:t>
            </a:r>
            <a:r>
              <a:rPr/>
              <a:t>first</a:t>
            </a:r>
            <a:r>
              <a:rPr/>
              <a:t> </a:t>
            </a:r>
            <a:r>
              <a:rPr/>
              <a:t>page</a:t>
            </a:r>
            <a:r>
              <a:rPr/>
              <a:t> </a:t>
            </a:r>
            <a:r>
              <a:rPr/>
              <a:t>of</a:t>
            </a:r>
            <a:r>
              <a:rPr/>
              <a:t> </a:t>
            </a:r>
            <a:r>
              <a:rPr/>
              <a:t>a</a:t>
            </a:r>
            <a:r>
              <a:rPr/>
              <a:t> </a:t>
            </a:r>
            <a:r>
              <a:rPr/>
              <a:t>publication</a:t>
            </a:r>
            <a:r>
              <a:rPr/>
              <a:t> </a:t>
            </a:r>
            <a:r>
              <a:rPr/>
              <a:t>available</a:t>
            </a:r>
            <a:r>
              <a:rPr/>
              <a:t> </a:t>
            </a:r>
            <a:r>
              <a:rPr/>
              <a:t>through</a:t>
            </a:r>
            <a:r>
              <a:rPr/>
              <a:t> </a:t>
            </a:r>
            <a:r>
              <a:rPr/>
              <a:t>Pubmed</a:t>
            </a:r>
            <a:r>
              <a:rPr/>
              <a:t> </a:t>
            </a:r>
            <a:r>
              <a:rPr/>
              <a:t>Central.</a:t>
            </a:r>
            <a:r>
              <a:rPr/>
              <a:t> </a:t>
            </a:r>
            <a:r>
              <a:rPr/>
              <a:t>It</a:t>
            </a:r>
            <a:r>
              <a:rPr/>
              <a:t> </a:t>
            </a:r>
            <a:r>
              <a:rPr/>
              <a:t>is</a:t>
            </a:r>
            <a:r>
              <a:rPr/>
              <a:t> </a:t>
            </a:r>
            <a:r>
              <a:rPr/>
              <a:t>also</a:t>
            </a:r>
            <a:r>
              <a:rPr/>
              <a:t> </a:t>
            </a:r>
            <a:r>
              <a:rPr/>
              <a:t>available</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This</a:t>
            </a:r>
            <a:r>
              <a:rPr/>
              <a:t> </a:t>
            </a:r>
            <a:r>
              <a:rPr/>
              <a:t>an</a:t>
            </a:r>
            <a:r>
              <a:rPr/>
              <a:t> </a:t>
            </a:r>
            <a:r>
              <a:rPr/>
              <a:t>except</a:t>
            </a:r>
            <a:r>
              <a:rPr/>
              <a:t> </a:t>
            </a:r>
            <a:r>
              <a:rPr/>
              <a:t>from</a:t>
            </a:r>
            <a:r>
              <a:rPr/>
              <a:t> </a:t>
            </a:r>
            <a:r>
              <a:rPr/>
              <a:t>an</a:t>
            </a:r>
            <a:r>
              <a:rPr/>
              <a:t> </a:t>
            </a:r>
            <a:r>
              <a:rPr/>
              <a:t>article</a:t>
            </a:r>
            <a:r>
              <a:rPr/>
              <a:t> </a:t>
            </a:r>
            <a:r>
              <a:rPr/>
              <a:t>establishing</a:t>
            </a:r>
            <a:r>
              <a:rPr/>
              <a:t> </a:t>
            </a:r>
            <a:r>
              <a:rPr/>
              <a:t>the</a:t>
            </a:r>
            <a:r>
              <a:rPr/>
              <a:t> </a:t>
            </a:r>
            <a:r>
              <a:rPr/>
              <a:t>reliability</a:t>
            </a:r>
            <a:r>
              <a:rPr/>
              <a:t> </a:t>
            </a:r>
            <a:r>
              <a:rPr/>
              <a:t>and</a:t>
            </a:r>
            <a:r>
              <a:rPr/>
              <a:t> </a:t>
            </a:r>
            <a:r>
              <a:rPr/>
              <a:t>validity</a:t>
            </a:r>
            <a:r>
              <a:rPr/>
              <a:t> </a:t>
            </a:r>
            <a:r>
              <a:rPr/>
              <a:t>of</a:t>
            </a:r>
            <a:r>
              <a:rPr/>
              <a:t> </a:t>
            </a:r>
            <a:r>
              <a:rPr/>
              <a:t>the</a:t>
            </a:r>
            <a:r>
              <a:rPr/>
              <a:t> </a:t>
            </a:r>
            <a:r>
              <a:rPr/>
              <a:t>Boston</a:t>
            </a:r>
            <a:r>
              <a:rPr/>
              <a:t> </a:t>
            </a:r>
            <a:r>
              <a:rPr/>
              <a:t>Bowel</a:t>
            </a:r>
            <a:r>
              <a:rPr/>
              <a:t> </a:t>
            </a:r>
            <a:r>
              <a:rPr/>
              <a:t>Prep</a:t>
            </a:r>
            <a:r>
              <a:rPr/>
              <a:t> </a:t>
            </a:r>
            <a:r>
              <a:rPr/>
              <a:t>score.</a:t>
            </a:r>
            <a:r>
              <a:rPr/>
              <a:t> </a:t>
            </a:r>
            <a:r>
              <a:rPr/>
              <a:t>When</a:t>
            </a:r>
            <a:r>
              <a:rPr/>
              <a:t> </a:t>
            </a:r>
            <a:r>
              <a:rPr/>
              <a:t>you</a:t>
            </a:r>
            <a:r>
              <a:rPr/>
              <a:t> </a:t>
            </a:r>
            <a:r>
              <a:rPr/>
              <a:t>get</a:t>
            </a:r>
            <a:r>
              <a:rPr/>
              <a:t> </a:t>
            </a:r>
            <a:r>
              <a:rPr/>
              <a:t>a</a:t>
            </a:r>
            <a:r>
              <a:rPr/>
              <a:t> </a:t>
            </a:r>
            <a:r>
              <a:rPr/>
              <a:t>colonoscopy</a:t>
            </a:r>
            <a:r>
              <a:rPr/>
              <a:t> </a:t>
            </a:r>
            <a:r>
              <a:rPr/>
              <a:t>done,</a:t>
            </a:r>
            <a:r>
              <a:rPr/>
              <a:t> </a:t>
            </a:r>
            <a:r>
              <a:rPr/>
              <a:t>you’re</a:t>
            </a:r>
            <a:r>
              <a:rPr/>
              <a:t> </a:t>
            </a:r>
            <a:r>
              <a:rPr/>
              <a:t>supposed</a:t>
            </a:r>
            <a:r>
              <a:rPr/>
              <a:t> </a:t>
            </a:r>
            <a:r>
              <a:rPr/>
              <a:t>fast</a:t>
            </a:r>
            <a:r>
              <a:rPr/>
              <a:t> </a:t>
            </a:r>
            <a:r>
              <a:rPr/>
              <a:t>for</a:t>
            </a:r>
            <a:r>
              <a:rPr/>
              <a:t> </a:t>
            </a:r>
            <a:r>
              <a:rPr/>
              <a:t>a</a:t>
            </a:r>
            <a:r>
              <a:rPr/>
              <a:t> </a:t>
            </a:r>
            <a:r>
              <a:rPr/>
              <a:t>full</a:t>
            </a:r>
            <a:r>
              <a:rPr/>
              <a:t> </a:t>
            </a:r>
            <a:r>
              <a:rPr/>
              <a:t>day</a:t>
            </a:r>
            <a:r>
              <a:rPr/>
              <a:t> </a:t>
            </a:r>
            <a:r>
              <a:rPr/>
              <a:t>and</a:t>
            </a:r>
            <a:r>
              <a:rPr/>
              <a:t> </a:t>
            </a:r>
            <a:r>
              <a:rPr/>
              <a:t>also</a:t>
            </a:r>
            <a:r>
              <a:rPr/>
              <a:t> </a:t>
            </a:r>
            <a:r>
              <a:rPr/>
              <a:t>drink</a:t>
            </a:r>
            <a:r>
              <a:rPr/>
              <a:t> </a:t>
            </a:r>
            <a:r>
              <a:rPr/>
              <a:t>a</a:t>
            </a:r>
            <a:r>
              <a:rPr/>
              <a:t> </a:t>
            </a:r>
            <a:r>
              <a:rPr/>
              <a:t>foul</a:t>
            </a:r>
            <a:r>
              <a:rPr/>
              <a:t> </a:t>
            </a:r>
            <a:r>
              <a:rPr/>
              <a:t>tasting</a:t>
            </a:r>
            <a:r>
              <a:rPr/>
              <a:t> </a:t>
            </a:r>
            <a:r>
              <a:rPr/>
              <a:t>preparation.</a:t>
            </a:r>
            <a:r>
              <a:rPr/>
              <a:t> </a:t>
            </a:r>
            <a:r>
              <a:rPr/>
              <a:t>Almost</a:t>
            </a:r>
            <a:r>
              <a:rPr/>
              <a:t> </a:t>
            </a:r>
            <a:r>
              <a:rPr/>
              <a:t>a</a:t>
            </a:r>
            <a:r>
              <a:rPr/>
              <a:t> </a:t>
            </a:r>
            <a:r>
              <a:rPr/>
              <a:t>gallon</a:t>
            </a:r>
            <a:r>
              <a:rPr/>
              <a:t> </a:t>
            </a:r>
            <a:r>
              <a:rPr/>
              <a:t>of</a:t>
            </a:r>
            <a:r>
              <a:rPr/>
              <a:t> </a:t>
            </a:r>
            <a:r>
              <a:rPr/>
              <a:t>this</a:t>
            </a:r>
            <a:r>
              <a:rPr/>
              <a:t> </a:t>
            </a:r>
            <a:r>
              <a:rPr/>
              <a:t>stuff.</a:t>
            </a:r>
            <a:r>
              <a:rPr/>
              <a:t> </a:t>
            </a:r>
            <a:r>
              <a:rPr/>
              <a:t>When</a:t>
            </a:r>
            <a:r>
              <a:rPr/>
              <a:t> </a:t>
            </a:r>
            <a:r>
              <a:rPr/>
              <a:t>you’re</a:t>
            </a:r>
            <a:r>
              <a:rPr/>
              <a:t> </a:t>
            </a:r>
            <a:r>
              <a:rPr/>
              <a:t>done,</a:t>
            </a:r>
            <a:r>
              <a:rPr/>
              <a:t> </a:t>
            </a:r>
            <a:r>
              <a:rPr/>
              <a:t>the</a:t>
            </a:r>
            <a:r>
              <a:rPr/>
              <a:t> </a:t>
            </a:r>
            <a:r>
              <a:rPr/>
              <a:t>next</a:t>
            </a:r>
            <a:r>
              <a:rPr/>
              <a:t> </a:t>
            </a:r>
            <a:r>
              <a:rPr/>
              <a:t>day,</a:t>
            </a:r>
            <a:r>
              <a:rPr/>
              <a:t> </a:t>
            </a:r>
            <a:r>
              <a:rPr/>
              <a:t>your</a:t>
            </a:r>
            <a:r>
              <a:rPr/>
              <a:t> </a:t>
            </a:r>
            <a:r>
              <a:rPr/>
              <a:t>bowel</a:t>
            </a:r>
            <a:r>
              <a:rPr/>
              <a:t> </a:t>
            </a:r>
            <a:r>
              <a:rPr/>
              <a:t>is</a:t>
            </a:r>
            <a:r>
              <a:rPr/>
              <a:t> </a:t>
            </a:r>
            <a:r>
              <a:rPr/>
              <a:t>cleaned</a:t>
            </a:r>
            <a:r>
              <a:rPr/>
              <a:t> </a:t>
            </a:r>
            <a:r>
              <a:rPr/>
              <a:t>out</a:t>
            </a:r>
            <a:r>
              <a:rPr/>
              <a:t> </a:t>
            </a:r>
            <a:r>
              <a:rPr/>
              <a:t>enough</a:t>
            </a:r>
            <a:r>
              <a:rPr/>
              <a:t> </a:t>
            </a:r>
            <a:r>
              <a:rPr/>
              <a:t>that</a:t>
            </a:r>
            <a:r>
              <a:rPr/>
              <a:t> </a:t>
            </a:r>
            <a:r>
              <a:rPr/>
              <a:t>the</a:t>
            </a:r>
            <a:r>
              <a:rPr/>
              <a:t> </a:t>
            </a:r>
            <a:r>
              <a:rPr/>
              <a:t>colonoscopist</a:t>
            </a:r>
            <a:r>
              <a:rPr/>
              <a:t> </a:t>
            </a:r>
            <a:r>
              <a:rPr/>
              <a:t>can</a:t>
            </a:r>
            <a:r>
              <a:rPr/>
              <a:t> </a:t>
            </a:r>
            <a:r>
              <a:rPr/>
              <a:t>go</a:t>
            </a:r>
            <a:r>
              <a:rPr/>
              <a:t> </a:t>
            </a:r>
            <a:r>
              <a:rPr/>
              <a:t>hunting</a:t>
            </a:r>
            <a:r>
              <a:rPr/>
              <a:t> </a:t>
            </a:r>
            <a:r>
              <a:rPr/>
              <a:t>for</a:t>
            </a:r>
            <a:r>
              <a:rPr/>
              <a:t> </a:t>
            </a:r>
            <a:r>
              <a:rPr/>
              <a:t>polyps</a:t>
            </a:r>
            <a:r>
              <a:rPr/>
              <a:t> </a:t>
            </a:r>
            <a:r>
              <a:rPr/>
              <a:t>in</a:t>
            </a:r>
            <a:r>
              <a:rPr/>
              <a:t> </a:t>
            </a:r>
            <a:r>
              <a:rPr/>
              <a:t>your</a:t>
            </a:r>
            <a:r>
              <a:rPr/>
              <a:t> </a:t>
            </a:r>
            <a:r>
              <a:rPr/>
              <a:t>colon.</a:t>
            </a:r>
          </a:p>
          <a:p>
            <a:pPr lvl="0" marL="0" indent="0">
              <a:buNone/>
            </a:pPr>
          </a:p>
          <a:p>
            <a:pPr lvl="0" marL="0" indent="0">
              <a:buNone/>
            </a:pPr>
            <a:r>
              <a:rPr/>
              <a:t>An</a:t>
            </a:r>
            <a:r>
              <a:rPr/>
              <a:t> </a:t>
            </a:r>
            <a:r>
              <a:rPr/>
              <a:t>objective</a:t>
            </a:r>
            <a:r>
              <a:rPr/>
              <a:t> </a:t>
            </a:r>
            <a:r>
              <a:rPr/>
              <a:t>measure</a:t>
            </a:r>
            <a:r>
              <a:rPr/>
              <a:t> </a:t>
            </a:r>
            <a:r>
              <a:rPr/>
              <a:t>of</a:t>
            </a:r>
            <a:r>
              <a:rPr/>
              <a:t> </a:t>
            </a:r>
            <a:r>
              <a:rPr/>
              <a:t>how</a:t>
            </a:r>
            <a:r>
              <a:rPr/>
              <a:t> </a:t>
            </a:r>
            <a:r>
              <a:rPr/>
              <a:t>well</a:t>
            </a:r>
            <a:r>
              <a:rPr/>
              <a:t> </a:t>
            </a:r>
            <a:r>
              <a:rPr/>
              <a:t>you</a:t>
            </a:r>
            <a:r>
              <a:rPr/>
              <a:t> </a:t>
            </a:r>
            <a:r>
              <a:rPr/>
              <a:t>did</a:t>
            </a:r>
            <a:r>
              <a:rPr/>
              <a:t> </a:t>
            </a:r>
            <a:r>
              <a:rPr/>
              <a:t>with</a:t>
            </a:r>
            <a:r>
              <a:rPr/>
              <a:t> </a:t>
            </a:r>
            <a:r>
              <a:rPr/>
              <a:t>your</a:t>
            </a:r>
            <a:r>
              <a:rPr/>
              <a:t> </a:t>
            </a:r>
            <a:r>
              <a:rPr/>
              <a:t>fasting</a:t>
            </a:r>
            <a:r>
              <a:rPr/>
              <a:t> </a:t>
            </a:r>
            <a:r>
              <a:rPr/>
              <a:t>and</a:t>
            </a:r>
            <a:r>
              <a:rPr/>
              <a:t> </a:t>
            </a:r>
            <a:r>
              <a:rPr/>
              <a:t>with</a:t>
            </a:r>
            <a:r>
              <a:rPr/>
              <a:t> </a:t>
            </a:r>
            <a:r>
              <a:rPr/>
              <a:t>your</a:t>
            </a:r>
            <a:r>
              <a:rPr/>
              <a:t> </a:t>
            </a:r>
            <a:r>
              <a:rPr/>
              <a:t>drink</a:t>
            </a:r>
            <a:r>
              <a:rPr/>
              <a:t> </a:t>
            </a:r>
            <a:r>
              <a:rPr/>
              <a:t>preparation</a:t>
            </a:r>
            <a:r>
              <a:rPr/>
              <a:t> </a:t>
            </a:r>
            <a:r>
              <a:rPr/>
              <a:t>is</a:t>
            </a:r>
            <a:r>
              <a:rPr/>
              <a:t> </a:t>
            </a:r>
            <a:r>
              <a:rPr/>
              <a:t>the</a:t>
            </a:r>
            <a:r>
              <a:rPr/>
              <a:t> </a:t>
            </a:r>
            <a:r>
              <a:rPr/>
              <a:t>Boston</a:t>
            </a:r>
            <a:r>
              <a:rPr/>
              <a:t> </a:t>
            </a:r>
            <a:r>
              <a:rPr/>
              <a:t>Bowel</a:t>
            </a:r>
            <a:r>
              <a:rPr/>
              <a:t> </a:t>
            </a:r>
            <a:r>
              <a:rPr/>
              <a:t>Prep</a:t>
            </a:r>
            <a:r>
              <a:rPr/>
              <a:t> </a:t>
            </a:r>
            <a:r>
              <a:rPr/>
              <a:t>Score.</a:t>
            </a:r>
            <a:r>
              <a:rPr/>
              <a:t> </a:t>
            </a:r>
            <a:r>
              <a:rPr/>
              <a:t>This</a:t>
            </a:r>
            <a:r>
              <a:rPr/>
              <a:t> </a:t>
            </a:r>
            <a:r>
              <a:rPr/>
              <a:t>is</a:t>
            </a:r>
            <a:r>
              <a:rPr/>
              <a:t> </a:t>
            </a:r>
            <a:r>
              <a:rPr/>
              <a:t>an</a:t>
            </a:r>
            <a:r>
              <a:rPr/>
              <a:t> </a:t>
            </a:r>
            <a:r>
              <a:rPr/>
              <a:t>excerpt</a:t>
            </a:r>
            <a:r>
              <a:rPr/>
              <a:t> </a:t>
            </a:r>
            <a:r>
              <a:rPr/>
              <a:t>from</a:t>
            </a:r>
            <a:r>
              <a:rPr/>
              <a:t> </a:t>
            </a:r>
            <a:r>
              <a:rPr/>
              <a:t>the</a:t>
            </a:r>
            <a:r>
              <a:rPr/>
              <a:t> </a:t>
            </a:r>
            <a:r>
              <a:rPr/>
              <a:t>research</a:t>
            </a:r>
            <a:r>
              <a:rPr/>
              <a:t> </a:t>
            </a:r>
            <a:r>
              <a:rPr/>
              <a:t>article</a:t>
            </a:r>
            <a:r>
              <a:rPr/>
              <a:t> </a:t>
            </a:r>
            <a:r>
              <a:rPr/>
              <a:t>that</a:t>
            </a:r>
            <a:r>
              <a:rPr/>
              <a:t> </a:t>
            </a:r>
            <a:r>
              <a:rPr/>
              <a:t>established</a:t>
            </a:r>
            <a:r>
              <a:rPr/>
              <a:t> </a:t>
            </a:r>
            <a:r>
              <a:rPr/>
              <a:t>reliability</a:t>
            </a:r>
            <a:r>
              <a:rPr/>
              <a:t> </a:t>
            </a:r>
            <a:r>
              <a:rPr/>
              <a:t>and</a:t>
            </a:r>
            <a:r>
              <a:rPr/>
              <a:t> </a:t>
            </a:r>
            <a:r>
              <a:rPr/>
              <a:t>validity</a:t>
            </a:r>
            <a:r>
              <a:rPr/>
              <a:t> </a:t>
            </a:r>
            <a:r>
              <a:rPr/>
              <a:t>of</a:t>
            </a:r>
            <a:r>
              <a:rPr/>
              <a:t> </a:t>
            </a:r>
            <a:r>
              <a:rPr/>
              <a:t>this</a:t>
            </a:r>
            <a:r>
              <a:rPr/>
              <a:t> </a:t>
            </a:r>
            <a:r>
              <a:rPr/>
              <a:t>measure.</a:t>
            </a:r>
          </a:p>
          <a:p>
            <a:pPr lvl="0" marL="0" indent="0">
              <a:buNone/>
            </a:pPr>
          </a:p>
          <a:p>
            <a:pPr lvl="0" marL="0" indent="0">
              <a:buNone/>
            </a:pPr>
            <a:r>
              <a:rPr/>
              <a:t>Lai</a:t>
            </a:r>
            <a:r>
              <a:rPr/>
              <a:t> </a:t>
            </a:r>
            <a:r>
              <a:rPr/>
              <a:t>EJ,</a:t>
            </a:r>
            <a:r>
              <a:rPr/>
              <a:t> </a:t>
            </a:r>
            <a:r>
              <a:rPr/>
              <a:t>Calderwood</a:t>
            </a:r>
            <a:r>
              <a:rPr/>
              <a:t> </a:t>
            </a:r>
            <a:r>
              <a:rPr/>
              <a:t>AH,</a:t>
            </a:r>
            <a:r>
              <a:rPr/>
              <a:t> </a:t>
            </a:r>
            <a:r>
              <a:rPr/>
              <a:t>Doros</a:t>
            </a:r>
            <a:r>
              <a:rPr/>
              <a:t> </a:t>
            </a:r>
            <a:r>
              <a:rPr/>
              <a:t>G,</a:t>
            </a:r>
            <a:r>
              <a:rPr/>
              <a:t> </a:t>
            </a:r>
            <a:r>
              <a:rPr/>
              <a:t>Fix</a:t>
            </a:r>
            <a:r>
              <a:rPr/>
              <a:t> </a:t>
            </a:r>
            <a:r>
              <a:rPr/>
              <a:t>OK,</a:t>
            </a:r>
            <a:r>
              <a:rPr/>
              <a:t> </a:t>
            </a:r>
            <a:r>
              <a:rPr/>
              <a:t>Jacobson</a:t>
            </a:r>
            <a:r>
              <a:rPr/>
              <a:t> </a:t>
            </a:r>
            <a:r>
              <a:rPr/>
              <a:t>BC.</a:t>
            </a:r>
            <a:r>
              <a:rPr/>
              <a:t> </a:t>
            </a:r>
            <a:r>
              <a:rPr/>
              <a:t>The</a:t>
            </a:r>
            <a:r>
              <a:rPr/>
              <a:t> </a:t>
            </a:r>
            <a:r>
              <a:rPr/>
              <a:t>Boston</a:t>
            </a:r>
            <a:r>
              <a:rPr/>
              <a:t> </a:t>
            </a:r>
            <a:r>
              <a:rPr/>
              <a:t>bowel</a:t>
            </a:r>
            <a:r>
              <a:rPr/>
              <a:t> </a:t>
            </a:r>
            <a:r>
              <a:rPr/>
              <a:t>preparation</a:t>
            </a:r>
            <a:r>
              <a:rPr/>
              <a:t> </a:t>
            </a:r>
            <a:r>
              <a:rPr/>
              <a:t>scale:</a:t>
            </a:r>
            <a:r>
              <a:rPr/>
              <a:t> </a:t>
            </a:r>
            <a:r>
              <a:rPr/>
              <a:t>a</a:t>
            </a:r>
            <a:r>
              <a:rPr/>
              <a:t> </a:t>
            </a:r>
            <a:r>
              <a:rPr/>
              <a:t>valid</a:t>
            </a:r>
            <a:r>
              <a:rPr/>
              <a:t> </a:t>
            </a:r>
            <a:r>
              <a:rPr/>
              <a:t>and</a:t>
            </a:r>
            <a:r>
              <a:rPr/>
              <a:t> </a:t>
            </a:r>
            <a:r>
              <a:rPr/>
              <a:t>reliable</a:t>
            </a:r>
            <a:r>
              <a:rPr/>
              <a:t> </a:t>
            </a:r>
            <a:r>
              <a:rPr/>
              <a:t>instrument</a:t>
            </a:r>
            <a:r>
              <a:rPr/>
              <a:t> </a:t>
            </a:r>
            <a:r>
              <a:rPr/>
              <a:t>for</a:t>
            </a:r>
            <a:r>
              <a:rPr/>
              <a:t> </a:t>
            </a:r>
            <a:r>
              <a:rPr/>
              <a:t>colonoscopy-oriented</a:t>
            </a:r>
            <a:r>
              <a:rPr/>
              <a:t> </a:t>
            </a:r>
            <a:r>
              <a:rPr/>
              <a:t>research.</a:t>
            </a:r>
            <a:r>
              <a:rPr/>
              <a:t> </a:t>
            </a:r>
            <a:r>
              <a:rPr/>
              <a:t>Gastrointest</a:t>
            </a:r>
            <a:r>
              <a:rPr/>
              <a:t> </a:t>
            </a:r>
            <a:r>
              <a:rPr/>
              <a:t>Endosc.</a:t>
            </a:r>
            <a:r>
              <a:rPr/>
              <a:t> </a:t>
            </a:r>
            <a:r>
              <a:rPr/>
              <a:t>2009</a:t>
            </a:r>
            <a:r>
              <a:rPr/>
              <a:t> </a:t>
            </a:r>
            <a:r>
              <a:rPr/>
              <a:t>Mar;69(3</a:t>
            </a:r>
            <a:r>
              <a:rPr/>
              <a:t> </a:t>
            </a:r>
            <a:r>
              <a:rPr/>
              <a:t>Pt</a:t>
            </a:r>
            <a:r>
              <a:rPr/>
              <a:t> </a:t>
            </a:r>
            <a:r>
              <a:rPr/>
              <a:t>2):620-5.</a:t>
            </a:r>
            <a:r>
              <a:rPr/>
              <a:t> </a:t>
            </a:r>
            <a:r>
              <a:rPr/>
              <a:t>doi:</a:t>
            </a:r>
            <a:r>
              <a:rPr/>
              <a:t> </a:t>
            </a:r>
            <a:r>
              <a:rPr/>
              <a:t>10.1016/j.gie.2008.05.057.</a:t>
            </a:r>
            <a:r>
              <a:rPr/>
              <a:t> </a:t>
            </a:r>
            <a:r>
              <a:rPr/>
              <a:t>Epub</a:t>
            </a:r>
            <a:r>
              <a:rPr/>
              <a:t> </a:t>
            </a:r>
            <a:r>
              <a:rPr/>
              <a:t>2009</a:t>
            </a:r>
            <a:r>
              <a:rPr/>
              <a:t> </a:t>
            </a:r>
            <a:r>
              <a:rPr/>
              <a:t>Jan</a:t>
            </a:r>
            <a:r>
              <a:rPr/>
              <a:t> </a:t>
            </a:r>
            <a:r>
              <a:rPr/>
              <a:t>10.</a:t>
            </a:r>
            <a:r>
              <a:rPr/>
              <a:t> </a:t>
            </a:r>
            <a:r>
              <a:rPr/>
              <a:t>PubMed</a:t>
            </a:r>
            <a:r>
              <a:rPr/>
              <a:t> </a:t>
            </a:r>
            <a:r>
              <a:rPr/>
              <a:t>PMID:</a:t>
            </a:r>
            <a:r>
              <a:rPr/>
              <a:t> </a:t>
            </a:r>
            <a:r>
              <a:rPr/>
              <a:t>19136102;</a:t>
            </a:r>
            <a:r>
              <a:rPr/>
              <a:t> </a:t>
            </a:r>
            <a:r>
              <a:rPr/>
              <a:t>PubMed</a:t>
            </a:r>
            <a:r>
              <a:rPr/>
              <a:t> </a:t>
            </a:r>
            <a:r>
              <a:rPr/>
              <a:t>Central</a:t>
            </a:r>
            <a:r>
              <a:rPr/>
              <a:t> </a:t>
            </a:r>
            <a:r>
              <a:rPr/>
              <a:t>PMCID:</a:t>
            </a:r>
            <a:r>
              <a:rPr/>
              <a:t> </a:t>
            </a:r>
            <a:r>
              <a:rPr/>
              <a:t>PMC2763922.</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careful</a:t>
            </a:r>
            <a:r>
              <a:rPr/>
              <a:t> </a:t>
            </a:r>
            <a:r>
              <a:rPr/>
              <a:t>look</a:t>
            </a:r>
            <a:r>
              <a:rPr/>
              <a:t> </a:t>
            </a:r>
            <a:r>
              <a:rPr/>
              <a:t>at</a:t>
            </a:r>
            <a:r>
              <a:rPr/>
              <a:t> </a:t>
            </a:r>
            <a:r>
              <a:rPr/>
              <a:t>the</a:t>
            </a:r>
            <a:r>
              <a:rPr/>
              <a:t> </a:t>
            </a:r>
            <a:r>
              <a:rPr/>
              <a:t>four</a:t>
            </a:r>
            <a:r>
              <a:rPr/>
              <a:t> </a:t>
            </a:r>
            <a:r>
              <a:rPr/>
              <a:t>values.</a:t>
            </a:r>
            <a:r>
              <a:rPr/>
              <a:t> </a:t>
            </a:r>
            <a:r>
              <a:rPr/>
              <a:t>0</a:t>
            </a:r>
            <a:r>
              <a:rPr/>
              <a:t> </a:t>
            </a:r>
            <a:r>
              <a:rPr/>
              <a:t>means</a:t>
            </a:r>
            <a:r>
              <a:rPr/>
              <a:t> </a:t>
            </a:r>
            <a:r>
              <a:rPr/>
              <a:t>that</a:t>
            </a:r>
            <a:r>
              <a:rPr/>
              <a:t> </a:t>
            </a:r>
            <a:r>
              <a:rPr/>
              <a:t>you</a:t>
            </a:r>
            <a:r>
              <a:rPr/>
              <a:t> </a:t>
            </a:r>
            <a:r>
              <a:rPr/>
              <a:t>can’t</a:t>
            </a:r>
            <a:r>
              <a:rPr/>
              <a:t> </a:t>
            </a:r>
            <a:r>
              <a:rPr/>
              <a:t>see</a:t>
            </a:r>
            <a:r>
              <a:rPr/>
              <a:t> </a:t>
            </a:r>
            <a:r>
              <a:rPr/>
              <a:t>anything</a:t>
            </a:r>
            <a:r>
              <a:rPr/>
              <a:t> </a:t>
            </a:r>
            <a:r>
              <a:rPr/>
              <a:t>because</a:t>
            </a:r>
            <a:r>
              <a:rPr/>
              <a:t> </a:t>
            </a:r>
            <a:r>
              <a:rPr/>
              <a:t>of</a:t>
            </a:r>
            <a:r>
              <a:rPr/>
              <a:t> </a:t>
            </a:r>
            <a:r>
              <a:rPr/>
              <a:t>the</a:t>
            </a:r>
            <a:r>
              <a:rPr/>
              <a:t> </a:t>
            </a:r>
            <a:r>
              <a:rPr/>
              <a:t>presence</a:t>
            </a:r>
            <a:r>
              <a:rPr/>
              <a:t> </a:t>
            </a:r>
            <a:r>
              <a:rPr/>
              <a:t>of</a:t>
            </a:r>
            <a:r>
              <a:rPr/>
              <a:t> </a:t>
            </a:r>
            <a:r>
              <a:rPr/>
              <a:t>solid</a:t>
            </a:r>
            <a:r>
              <a:rPr/>
              <a:t> </a:t>
            </a:r>
            <a:r>
              <a:rPr/>
              <a:t>stool</a:t>
            </a:r>
            <a:r>
              <a:rPr/>
              <a:t> </a:t>
            </a:r>
            <a:r>
              <a:rPr/>
              <a:t>(somebody</a:t>
            </a:r>
            <a:r>
              <a:rPr/>
              <a:t> </a:t>
            </a:r>
            <a:r>
              <a:rPr/>
              <a:t>didn’t</a:t>
            </a:r>
            <a:r>
              <a:rPr/>
              <a:t> </a:t>
            </a:r>
            <a:r>
              <a:rPr/>
              <a:t>fast</a:t>
            </a:r>
            <a:r>
              <a:rPr/>
              <a:t> </a:t>
            </a:r>
            <a:r>
              <a:rPr/>
              <a:t>like</a:t>
            </a:r>
            <a:r>
              <a:rPr/>
              <a:t> </a:t>
            </a:r>
            <a:r>
              <a:rPr/>
              <a:t>they</a:t>
            </a:r>
            <a:r>
              <a:rPr/>
              <a:t> </a:t>
            </a:r>
            <a:r>
              <a:rPr/>
              <a:t>should</a:t>
            </a:r>
            <a:r>
              <a:rPr/>
              <a:t> </a:t>
            </a:r>
            <a:r>
              <a:rPr/>
              <a:t>have!)</a:t>
            </a:r>
            <a:r>
              <a:rPr/>
              <a:t> </a:t>
            </a:r>
            <a:r>
              <a:rPr/>
              <a:t>and</a:t>
            </a:r>
            <a:r>
              <a:rPr/>
              <a:t> </a:t>
            </a:r>
            <a:r>
              <a:rPr/>
              <a:t>3</a:t>
            </a:r>
            <a:r>
              <a:rPr/>
              <a:t> </a:t>
            </a:r>
            <a:r>
              <a:rPr/>
              <a:t>means</a:t>
            </a:r>
            <a:r>
              <a:rPr/>
              <a:t> </a:t>
            </a:r>
            <a:r>
              <a:rPr/>
              <a:t>only</a:t>
            </a:r>
            <a:r>
              <a:rPr/>
              <a:t> </a:t>
            </a:r>
            <a:r>
              <a:rPr/>
              <a:t>small</a:t>
            </a:r>
            <a:r>
              <a:rPr/>
              <a:t> </a:t>
            </a:r>
            <a:r>
              <a:rPr/>
              <a:t>fragments</a:t>
            </a:r>
            <a:r>
              <a:rPr/>
              <a:t> </a:t>
            </a:r>
            <a:r>
              <a:rPr/>
              <a:t>of</a:t>
            </a:r>
            <a:r>
              <a:rPr/>
              <a:t> </a:t>
            </a:r>
            <a:r>
              <a:rPr/>
              <a:t>stool</a:t>
            </a:r>
            <a:r>
              <a:rPr/>
              <a:t> </a:t>
            </a:r>
            <a:r>
              <a:rPr/>
              <a:t>or</a:t>
            </a:r>
            <a:r>
              <a:rPr/>
              <a:t> </a:t>
            </a:r>
            <a:r>
              <a:rPr/>
              <a:t>opaque</a:t>
            </a:r>
            <a:r>
              <a:rPr/>
              <a:t> </a:t>
            </a:r>
            <a:r>
              <a:rPr/>
              <a:t>liquid.</a:t>
            </a:r>
            <a:r>
              <a:rPr/>
              <a:t> </a:t>
            </a:r>
            <a:r>
              <a:rPr/>
              <a:t>You</a:t>
            </a:r>
            <a:r>
              <a:rPr/>
              <a:t> </a:t>
            </a:r>
            <a:r>
              <a:rPr/>
              <a:t>don’t</a:t>
            </a:r>
            <a:r>
              <a:rPr/>
              <a:t> </a:t>
            </a:r>
            <a:r>
              <a:rPr/>
              <a:t>want</a:t>
            </a:r>
            <a:r>
              <a:rPr/>
              <a:t> </a:t>
            </a:r>
            <a:r>
              <a:rPr/>
              <a:t>a</a:t>
            </a:r>
            <a:r>
              <a:rPr/>
              <a:t> </a:t>
            </a:r>
            <a:r>
              <a:rPr/>
              <a:t>zero</a:t>
            </a:r>
            <a:r>
              <a:rPr/>
              <a:t> </a:t>
            </a:r>
            <a:r>
              <a:rPr/>
              <a:t>because</a:t>
            </a:r>
            <a:r>
              <a:rPr/>
              <a:t> </a:t>
            </a:r>
            <a:r>
              <a:rPr/>
              <a:t>they’ll</a:t>
            </a:r>
            <a:r>
              <a:rPr/>
              <a:t> </a:t>
            </a:r>
            <a:r>
              <a:rPr/>
              <a:t>make</a:t>
            </a:r>
            <a:r>
              <a:rPr/>
              <a:t> </a:t>
            </a:r>
            <a:r>
              <a:rPr/>
              <a:t>you</a:t>
            </a:r>
            <a:r>
              <a:rPr/>
              <a:t> </a:t>
            </a:r>
            <a:r>
              <a:rPr/>
              <a:t>do</a:t>
            </a:r>
            <a:r>
              <a:rPr/>
              <a:t> </a:t>
            </a:r>
            <a:r>
              <a:rPr/>
              <a:t>the</a:t>
            </a:r>
            <a:r>
              <a:rPr/>
              <a:t> </a:t>
            </a:r>
            <a:r>
              <a:rPr/>
              <a:t>colonoscopy</a:t>
            </a:r>
            <a:r>
              <a:rPr/>
              <a:t> </a:t>
            </a:r>
            <a:r>
              <a:rPr/>
              <a:t>all</a:t>
            </a:r>
            <a:r>
              <a:rPr/>
              <a:t> </a:t>
            </a:r>
            <a:r>
              <a:rPr/>
              <a:t>over</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people</a:t>
            </a:r>
            <a:r>
              <a:rPr/>
              <a:t> </a:t>
            </a:r>
            <a:r>
              <a:rPr/>
              <a:t>claim</a:t>
            </a:r>
            <a:r>
              <a:rPr/>
              <a:t> </a:t>
            </a:r>
            <a:r>
              <a:rPr/>
              <a:t>that</a:t>
            </a:r>
            <a:r>
              <a:rPr/>
              <a:t> </a:t>
            </a:r>
            <a:r>
              <a:rPr/>
              <a:t>it’s</a:t>
            </a:r>
            <a:r>
              <a:rPr/>
              <a:t> </a:t>
            </a:r>
            <a:r>
              <a:rPr/>
              <a:t>really</a:t>
            </a:r>
            <a:r>
              <a:rPr/>
              <a:t> </a:t>
            </a:r>
            <a:r>
              <a:rPr/>
              <a:t>only</a:t>
            </a:r>
            <a:r>
              <a:rPr/>
              <a:t> </a:t>
            </a:r>
            <a:r>
              <a:rPr/>
              <a:t>randomized</a:t>
            </a:r>
            <a:r>
              <a:rPr/>
              <a:t> </a:t>
            </a:r>
            <a:r>
              <a:rPr/>
              <a:t>trials</a:t>
            </a:r>
            <a:r>
              <a:rPr/>
              <a:t> </a:t>
            </a:r>
            <a:r>
              <a:rPr/>
              <a:t>that</a:t>
            </a:r>
            <a:r>
              <a:rPr/>
              <a:t> </a:t>
            </a:r>
            <a:r>
              <a:rPr/>
              <a:t>can</a:t>
            </a:r>
            <a:r>
              <a:rPr/>
              <a:t> </a:t>
            </a:r>
            <a:r>
              <a:rPr/>
              <a:t>establish</a:t>
            </a:r>
            <a:r>
              <a:rPr/>
              <a:t> </a:t>
            </a:r>
            <a:r>
              <a:rPr/>
              <a:t>causality.</a:t>
            </a:r>
            <a:r>
              <a:rPr/>
              <a:t> </a:t>
            </a:r>
            <a:r>
              <a:rPr/>
              <a:t>But</a:t>
            </a:r>
            <a:r>
              <a:rPr/>
              <a:t> </a:t>
            </a:r>
            <a:r>
              <a:rPr/>
              <a:t>even</a:t>
            </a:r>
            <a:r>
              <a:rPr/>
              <a:t> </a:t>
            </a:r>
            <a:r>
              <a:rPr/>
              <a:t>in</a:t>
            </a:r>
            <a:r>
              <a:rPr/>
              <a:t> </a:t>
            </a:r>
            <a:r>
              <a:rPr/>
              <a:t>quasi-experimental</a:t>
            </a:r>
            <a:r>
              <a:rPr/>
              <a:t> </a:t>
            </a:r>
            <a:r>
              <a:rPr/>
              <a:t>and</a:t>
            </a:r>
            <a:r>
              <a:rPr/>
              <a:t> </a:t>
            </a:r>
            <a:r>
              <a:rPr/>
              <a:t>non-experimental</a:t>
            </a:r>
            <a:r>
              <a:rPr/>
              <a:t> </a:t>
            </a:r>
            <a:r>
              <a:rPr/>
              <a:t>studies,</a:t>
            </a:r>
            <a:r>
              <a:rPr/>
              <a:t> </a:t>
            </a:r>
            <a:r>
              <a:rPr/>
              <a:t>you</a:t>
            </a:r>
            <a:r>
              <a:rPr/>
              <a:t> </a:t>
            </a:r>
            <a:r>
              <a:rPr/>
              <a:t>can</a:t>
            </a:r>
            <a:r>
              <a:rPr/>
              <a:t> </a:t>
            </a:r>
            <a:r>
              <a:rPr/>
              <a:t>still</a:t>
            </a:r>
            <a:r>
              <a:rPr/>
              <a:t> </a:t>
            </a:r>
            <a:r>
              <a:rPr/>
              <a:t>talk</a:t>
            </a:r>
            <a:r>
              <a:rPr/>
              <a:t> </a:t>
            </a:r>
            <a:r>
              <a:rPr/>
              <a:t>about</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facial</a:t>
            </a:r>
            <a:r>
              <a:rPr/>
              <a:t> </a:t>
            </a:r>
            <a:r>
              <a:rPr/>
              <a:t>expression</a:t>
            </a:r>
            <a:r>
              <a:rPr/>
              <a:t> </a:t>
            </a:r>
            <a:r>
              <a:rPr/>
              <a:t>of</a:t>
            </a:r>
            <a:r>
              <a:rPr/>
              <a:t> </a:t>
            </a:r>
            <a:r>
              <a:rPr/>
              <a:t>disgust</a:t>
            </a:r>
            <a:r>
              <a:rPr/>
              <a:t> </a:t>
            </a:r>
            <a:r>
              <a:rPr/>
              <a:t>was</a:t>
            </a:r>
            <a:r>
              <a:rPr/>
              <a:t> </a:t>
            </a:r>
            <a:r>
              <a:rPr/>
              <a:t>downloaded</a:t>
            </a:r>
            <a:r>
              <a:rPr/>
              <a:t> </a:t>
            </a:r>
            <a:r>
              <a:rPr/>
              <a:t>from</a:t>
            </a:r>
          </a:p>
          <a:p>
            <a:pPr lvl="0" marL="0" indent="0">
              <a:buNone/>
            </a:pPr>
          </a:p>
          <a:p>
            <a:pPr lvl="0" marL="0" indent="0">
              <a:buNone/>
            </a:pPr>
            <a:r>
              <a:rPr/>
              <a:t>https://commons.wikimedia.org/wiki/File:Disgust_expression_cropped.jpg</a:t>
            </a:r>
          </a:p>
          <a:p>
            <a:pPr lvl="0" marL="0" indent="0">
              <a:buNone/>
            </a:pPr>
          </a:p>
          <a:p>
            <a:pPr lvl="0" marL="0" indent="0">
              <a:buNone/>
            </a:pPr>
            <a:r>
              <a:rPr/>
              <a:t>and</a:t>
            </a:r>
            <a:r>
              <a:rPr/>
              <a:t> </a:t>
            </a:r>
            <a:r>
              <a:rPr/>
              <a:t>was</a:t>
            </a:r>
            <a:r>
              <a:rPr/>
              <a:t> </a:t>
            </a:r>
            <a:r>
              <a:rPr/>
              <a:t>originally</a:t>
            </a:r>
            <a:r>
              <a:rPr/>
              <a:t> </a:t>
            </a:r>
            <a:r>
              <a:rPr/>
              <a:t>posted</a:t>
            </a:r>
            <a:r>
              <a:rPr/>
              <a:t> </a:t>
            </a:r>
            <a:r>
              <a:rPr/>
              <a:t>at</a:t>
            </a:r>
          </a:p>
          <a:p>
            <a:pPr lvl="0" marL="0" indent="0">
              <a:buNone/>
            </a:pPr>
          </a:p>
          <a:p>
            <a:pPr lvl="0" marL="0" indent="0">
              <a:buNone/>
            </a:pPr>
            <a:r>
              <a:rPr/>
              <a:t>https://www.flickr.com/photos/iamagenious/2490996809</a:t>
            </a:r>
          </a:p>
          <a:p>
            <a:pPr lvl="0" marL="0" indent="0">
              <a:buNone/>
            </a:pPr>
          </a:p>
          <a:p>
            <a:pPr lvl="0" marL="0" indent="0">
              <a:buNone/>
            </a:pPr>
            <a:r>
              <a:rPr/>
              <a:t>This</a:t>
            </a:r>
            <a:r>
              <a:rPr/>
              <a:t> </a:t>
            </a:r>
            <a:r>
              <a:rPr/>
              <a:t>image</a:t>
            </a:r>
            <a:r>
              <a:rPr/>
              <a:t> </a:t>
            </a:r>
            <a:r>
              <a:rPr/>
              <a:t>is</a:t>
            </a:r>
            <a:r>
              <a:rPr/>
              <a:t> </a:t>
            </a:r>
            <a:r>
              <a:rPr/>
              <a:t>published</a:t>
            </a:r>
            <a:r>
              <a:rPr/>
              <a:t> </a:t>
            </a:r>
            <a:r>
              <a:rPr/>
              <a:t>under</a:t>
            </a:r>
            <a:r>
              <a:rPr/>
              <a:t> </a:t>
            </a:r>
            <a:r>
              <a:rPr/>
              <a:t>an</a:t>
            </a:r>
            <a:r>
              <a:rPr/>
              <a:t> </a:t>
            </a:r>
            <a:r>
              <a:rPr/>
              <a:t>open</a:t>
            </a:r>
            <a:r>
              <a:rPr/>
              <a:t> </a:t>
            </a:r>
            <a:r>
              <a:rPr/>
              <a:t>source</a:t>
            </a:r>
            <a:r>
              <a:rPr/>
              <a:t> </a:t>
            </a:r>
            <a:r>
              <a:rPr/>
              <a:t>license.</a:t>
            </a:r>
          </a:p>
          <a:p>
            <a:pPr lvl="0" marL="0" indent="0">
              <a:buNone/>
            </a:pPr>
          </a:p>
          <a:p>
            <a:pPr lvl="0" marL="0" indent="0">
              <a:buNone/>
            </a:pPr>
            <a:r>
              <a:rPr/>
              <a:t>The</a:t>
            </a:r>
            <a:r>
              <a:rPr/>
              <a:t> </a:t>
            </a:r>
            <a:r>
              <a:rPr/>
              <a:t>screenshot</a:t>
            </a:r>
            <a:r>
              <a:rPr/>
              <a:t> </a:t>
            </a:r>
            <a:r>
              <a:rPr/>
              <a:t>from</a:t>
            </a:r>
            <a:r>
              <a:rPr/>
              <a:t> </a:t>
            </a:r>
            <a:r>
              <a:rPr/>
              <a:t>“</a:t>
            </a:r>
            <a:r>
              <a:rPr/>
              <a:t>The</a:t>
            </a:r>
            <a:r>
              <a:rPr/>
              <a:t> </a:t>
            </a:r>
            <a:r>
              <a:rPr/>
              <a:t>Disgust</a:t>
            </a:r>
            <a:r>
              <a:rPr/>
              <a:t> </a:t>
            </a:r>
            <a:r>
              <a:rPr/>
              <a:t>Scale</a:t>
            </a:r>
            <a:r>
              <a:rPr/>
              <a:t> </a:t>
            </a:r>
            <a:r>
              <a:rPr/>
              <a:t>Home</a:t>
            </a:r>
            <a:r>
              <a:rPr/>
              <a:t> </a:t>
            </a:r>
            <a:r>
              <a:rPr/>
              <a:t>Page</a:t>
            </a:r>
            <a:r>
              <a:rPr/>
              <a:t>”</a:t>
            </a:r>
            <a:r>
              <a:rPr/>
              <a:t> </a:t>
            </a:r>
            <a:r>
              <a:rPr/>
              <a:t>at</a:t>
            </a:r>
          </a:p>
          <a:p>
            <a:pPr lvl="0" marL="0" indent="0">
              <a:buNone/>
            </a:pPr>
          </a:p>
          <a:p>
            <a:pPr lvl="0" marL="0" indent="0">
              <a:buNone/>
            </a:pPr>
            <a:r>
              <a:rPr/>
              <a:t>http://people.stern.nyu.edu/jhaidt/disgustscale.html</a:t>
            </a:r>
          </a:p>
          <a:p>
            <a:pPr lvl="0" marL="0" indent="0">
              <a:buNone/>
            </a:pPr>
          </a:p>
          <a:p>
            <a:pPr lvl="0" marL="0" indent="0">
              <a:buNone/>
            </a:pPr>
            <a:r>
              <a:rPr/>
              <a:t>is</a:t>
            </a:r>
            <a:r>
              <a:rPr/>
              <a:t> </a:t>
            </a:r>
            <a:r>
              <a:rPr/>
              <a:t>copyrighted</a:t>
            </a:r>
            <a:r>
              <a:rPr/>
              <a:t> </a:t>
            </a:r>
            <a:r>
              <a:rPr/>
              <a:t>and</a:t>
            </a:r>
            <a:r>
              <a:rPr/>
              <a:t> </a:t>
            </a:r>
            <a:r>
              <a:rPr/>
              <a:t>is</a:t>
            </a:r>
            <a:r>
              <a:rPr/>
              <a:t> </a:t>
            </a:r>
            <a:r>
              <a:rPr/>
              <a:t>covered</a:t>
            </a:r>
            <a:r>
              <a:rPr/>
              <a:t> </a:t>
            </a:r>
            <a:r>
              <a:rPr/>
              <a:t>under</a:t>
            </a:r>
            <a:r>
              <a:rPr/>
              <a:t> </a:t>
            </a:r>
            <a:r>
              <a:rPr/>
              <a:t>the</a:t>
            </a:r>
            <a:r>
              <a:rPr/>
              <a:t> </a:t>
            </a:r>
            <a:r>
              <a:rPr/>
              <a:t>“</a:t>
            </a:r>
            <a:r>
              <a:rPr/>
              <a:t>Fair</a:t>
            </a:r>
            <a:r>
              <a:rPr/>
              <a:t> </a:t>
            </a:r>
            <a:r>
              <a:rPr/>
              <a:t>use</a:t>
            </a:r>
            <a:r>
              <a:rPr/>
              <a:t>”</a:t>
            </a:r>
            <a:r>
              <a:rPr/>
              <a:t> </a:t>
            </a:r>
            <a:r>
              <a:rPr/>
              <a:t>provisions</a:t>
            </a:r>
            <a:r>
              <a:rPr/>
              <a:t> </a:t>
            </a:r>
            <a:r>
              <a:rPr/>
              <a:t>of</a:t>
            </a:r>
            <a:r>
              <a:rPr/>
              <a:t> </a:t>
            </a:r>
            <a:r>
              <a:rPr/>
              <a:t>copyright</a:t>
            </a:r>
            <a:r>
              <a:rPr/>
              <a:t> </a:t>
            </a:r>
            <a:r>
              <a:rPr/>
              <a:t>law.</a:t>
            </a:r>
            <a:r>
              <a:rPr/>
              <a:t> </a:t>
            </a:r>
            <a:r>
              <a:rPr/>
              <a:t>Your</a:t>
            </a:r>
            <a:r>
              <a:rPr/>
              <a:t> </a:t>
            </a:r>
            <a:r>
              <a:rPr/>
              <a:t>use</a:t>
            </a:r>
            <a:r>
              <a:rPr/>
              <a:t> </a:t>
            </a:r>
            <a:r>
              <a:rPr/>
              <a:t>of</a:t>
            </a:r>
            <a:r>
              <a:rPr/>
              <a:t> </a:t>
            </a:r>
            <a:r>
              <a:rPr/>
              <a:t>this</a:t>
            </a:r>
            <a:r>
              <a:rPr/>
              <a:t> </a:t>
            </a:r>
            <a:r>
              <a:rPr/>
              <a:t>image</a:t>
            </a:r>
            <a:r>
              <a:rPr/>
              <a:t> </a:t>
            </a:r>
            <a:r>
              <a:rPr/>
              <a:t>may</a:t>
            </a:r>
            <a:r>
              <a:rPr/>
              <a:t> </a:t>
            </a:r>
            <a:r>
              <a:rPr/>
              <a:t>or</a:t>
            </a:r>
            <a:r>
              <a:rPr/>
              <a:t> </a:t>
            </a:r>
            <a:r>
              <a:rPr/>
              <a:t>may</a:t>
            </a:r>
            <a:r>
              <a:rPr/>
              <a:t> </a:t>
            </a:r>
            <a:r>
              <a:rPr/>
              <a:t>not</a:t>
            </a:r>
            <a:r>
              <a:rPr/>
              <a:t> </a:t>
            </a:r>
            <a:r>
              <a:rPr/>
              <a:t>be</a:t>
            </a:r>
            <a:r>
              <a:rPr/>
              <a:t> </a:t>
            </a:r>
            <a:r>
              <a:rPr/>
              <a:t>covered.</a:t>
            </a:r>
          </a:p>
          <a:p>
            <a:pPr lvl="0" marL="0" indent="0">
              <a:buNone/>
            </a:pPr>
          </a:p>
          <a:p>
            <a:pPr lvl="0" marL="0" indent="0">
              <a:buNone/>
            </a:pPr>
            <a:r>
              <a:rPr/>
              <a:t>There</a:t>
            </a:r>
            <a:r>
              <a:rPr/>
              <a:t> </a:t>
            </a:r>
            <a:r>
              <a:rPr/>
              <a:t>are</a:t>
            </a:r>
            <a:r>
              <a:rPr/>
              <a:t> </a:t>
            </a:r>
            <a:r>
              <a:rPr/>
              <a:t>25</a:t>
            </a:r>
            <a:r>
              <a:rPr/>
              <a:t> </a:t>
            </a:r>
            <a:r>
              <a:rPr/>
              <a:t>items,</a:t>
            </a:r>
            <a:r>
              <a:rPr/>
              <a:t> </a:t>
            </a:r>
            <a:r>
              <a:rPr/>
              <a:t>each</a:t>
            </a:r>
            <a:r>
              <a:rPr/>
              <a:t> </a:t>
            </a:r>
            <a:r>
              <a:rPr/>
              <a:t>rated</a:t>
            </a:r>
            <a:r>
              <a:rPr/>
              <a:t> </a:t>
            </a:r>
            <a:r>
              <a:rPr/>
              <a:t>between</a:t>
            </a:r>
            <a:r>
              <a:rPr/>
              <a:t> </a:t>
            </a:r>
            <a:r>
              <a:rPr/>
              <a:t>0</a:t>
            </a:r>
            <a:r>
              <a:rPr/>
              <a:t> </a:t>
            </a:r>
            <a:r>
              <a:rPr/>
              <a:t>(strongly</a:t>
            </a:r>
            <a:r>
              <a:rPr/>
              <a:t> </a:t>
            </a:r>
            <a:r>
              <a:rPr/>
              <a:t>disagree)</a:t>
            </a:r>
            <a:r>
              <a:rPr/>
              <a:t> </a:t>
            </a:r>
            <a:r>
              <a:rPr/>
              <a:t>and</a:t>
            </a:r>
            <a:r>
              <a:rPr/>
              <a:t> </a:t>
            </a:r>
            <a:r>
              <a:rPr/>
              <a:t>4</a:t>
            </a:r>
            <a:r>
              <a:rPr/>
              <a:t> </a:t>
            </a:r>
            <a:r>
              <a:rPr/>
              <a:t>(strongly</a:t>
            </a:r>
            <a:r>
              <a:rPr/>
              <a:t> </a:t>
            </a:r>
            <a:r>
              <a:rPr/>
              <a:t>agree).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closer</a:t>
            </a:r>
            <a:r>
              <a:rPr/>
              <a:t> </a:t>
            </a:r>
            <a:r>
              <a:rPr/>
              <a:t>look</a:t>
            </a:r>
            <a:r>
              <a:rPr/>
              <a:t> </a:t>
            </a:r>
            <a:r>
              <a:rPr/>
              <a:t>at</a:t>
            </a:r>
            <a:r>
              <a:rPr/>
              <a:t> </a:t>
            </a:r>
            <a:r>
              <a:rPr/>
              <a:t>the</a:t>
            </a:r>
            <a:r>
              <a:rPr/>
              <a:t> </a:t>
            </a:r>
            <a:r>
              <a:rPr/>
              <a:t>first</a:t>
            </a:r>
            <a:r>
              <a:rPr/>
              <a:t> </a:t>
            </a:r>
            <a:r>
              <a:rPr/>
              <a:t>six</a:t>
            </a:r>
            <a:r>
              <a:rPr/>
              <a:t> </a:t>
            </a:r>
            <a:r>
              <a:rPr/>
              <a:t>items</a:t>
            </a:r>
            <a:r>
              <a:rPr/>
              <a:t> </a:t>
            </a:r>
            <a:r>
              <a:rPr/>
              <a:t>on</a:t>
            </a:r>
            <a:r>
              <a:rPr/>
              <a:t> </a:t>
            </a:r>
            <a:r>
              <a:rPr/>
              <a:t>this</a:t>
            </a:r>
            <a:r>
              <a:rPr/>
              <a:t> </a:t>
            </a:r>
            <a:r>
              <a:rPr/>
              <a:t>scale.</a:t>
            </a:r>
            <a:r>
              <a:rPr/>
              <a:t> </a:t>
            </a:r>
            <a:r>
              <a:rPr/>
              <a:t>Monkey</a:t>
            </a:r>
            <a:r>
              <a:rPr/>
              <a:t> </a:t>
            </a:r>
            <a:r>
              <a:rPr/>
              <a:t>meat?</a:t>
            </a:r>
            <a:r>
              <a:rPr/>
              <a:t> </a:t>
            </a:r>
            <a:r>
              <a:rPr/>
              <a:t>Mucus?</a:t>
            </a:r>
            <a:r>
              <a:rPr/>
              <a:t> </a:t>
            </a:r>
            <a:r>
              <a:rPr/>
              <a:t>Cockroaches?</a:t>
            </a:r>
            <a:r>
              <a:rPr/>
              <a:t> </a:t>
            </a:r>
            <a:r>
              <a:rPr/>
              <a:t>They</a:t>
            </a:r>
            <a:r>
              <a:rPr/>
              <a:t> </a:t>
            </a:r>
            <a:r>
              <a:rPr/>
              <a:t>are</a:t>
            </a:r>
            <a:r>
              <a:rPr/>
              <a:t> </a:t>
            </a:r>
            <a:r>
              <a:rPr/>
              <a:t>all</a:t>
            </a:r>
            <a:r>
              <a:rPr/>
              <a:t> </a:t>
            </a:r>
            <a:r>
              <a:rPr/>
              <a:t>pretty</a:t>
            </a:r>
            <a:r>
              <a:rPr/>
              <a:t> </a:t>
            </a:r>
            <a:r>
              <a:rPr/>
              <a:t>disgusting</a:t>
            </a:r>
            <a:r>
              <a:rPr/>
              <a:t> </a:t>
            </a:r>
            <a:r>
              <a:rPr/>
              <a:t>if</a:t>
            </a:r>
            <a:r>
              <a:rPr/>
              <a:t> </a:t>
            </a:r>
            <a:r>
              <a:rPr/>
              <a:t>you</a:t>
            </a:r>
            <a:r>
              <a:rPr/>
              <a:t> </a:t>
            </a:r>
            <a:r>
              <a:rPr/>
              <a:t>ask</a:t>
            </a:r>
            <a:r>
              <a:rPr/>
              <a:t> </a:t>
            </a:r>
            <a:r>
              <a:rPr/>
              <a:t>me.</a:t>
            </a:r>
            <a:r>
              <a:rPr/>
              <a:t> </a:t>
            </a:r>
            <a:r>
              <a:rPr/>
              <a:t>But</a:t>
            </a:r>
            <a:r>
              <a:rPr/>
              <a:t> </a:t>
            </a:r>
            <a:r>
              <a:rPr/>
              <a:t>some</a:t>
            </a:r>
            <a:r>
              <a:rPr/>
              <a:t> </a:t>
            </a:r>
            <a:r>
              <a:rPr/>
              <a:t>people</a:t>
            </a:r>
            <a:r>
              <a:rPr/>
              <a:t> </a:t>
            </a:r>
            <a:r>
              <a:rPr/>
              <a:t>keep</a:t>
            </a:r>
            <a:r>
              <a:rPr/>
              <a:t> </a:t>
            </a:r>
            <a:r>
              <a:rPr/>
              <a:t>cockroaches</a:t>
            </a:r>
            <a:r>
              <a:rPr/>
              <a:t> </a:t>
            </a:r>
            <a:r>
              <a:rPr/>
              <a:t>as</a:t>
            </a:r>
            <a:r>
              <a:rPr/>
              <a:t> </a:t>
            </a:r>
            <a:r>
              <a:rPr/>
              <a:t>pets.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a:t>
            </a:r>
            <a:r>
              <a:rPr/>
              <a:t> </a:t>
            </a:r>
            <a:r>
              <a:rPr/>
              <a:t>far,</a:t>
            </a:r>
            <a:r>
              <a:rPr/>
              <a:t> </a:t>
            </a:r>
            <a:r>
              <a:rPr/>
              <a:t>you’ve</a:t>
            </a:r>
            <a:r>
              <a:rPr/>
              <a:t> </a:t>
            </a:r>
            <a:r>
              <a:rPr/>
              <a:t>seen</a:t>
            </a:r>
            <a:r>
              <a:rPr/>
              <a:t> </a:t>
            </a:r>
            <a:r>
              <a:rPr/>
              <a:t>five</a:t>
            </a:r>
            <a:r>
              <a:rPr/>
              <a:t> </a:t>
            </a:r>
            <a:r>
              <a:rPr/>
              <a:t>case</a:t>
            </a:r>
            <a:r>
              <a:rPr/>
              <a:t> </a:t>
            </a:r>
            <a:r>
              <a:rPr/>
              <a:t>studies</a:t>
            </a:r>
            <a:r>
              <a:rPr/>
              <a:t> </a:t>
            </a:r>
            <a:r>
              <a:rPr/>
              <a:t>where</a:t>
            </a:r>
            <a:r>
              <a:rPr/>
              <a:t> </a:t>
            </a:r>
            <a:r>
              <a:rPr/>
              <a:t>you</a:t>
            </a:r>
            <a:r>
              <a:rPr/>
              <a:t> </a:t>
            </a:r>
            <a:r>
              <a:rPr/>
              <a:t>may</a:t>
            </a:r>
            <a:r>
              <a:rPr/>
              <a:t> </a:t>
            </a:r>
            <a:r>
              <a:rPr/>
              <a:t>want</a:t>
            </a:r>
            <a:r>
              <a:rPr/>
              <a:t> </a:t>
            </a:r>
            <a:r>
              <a:rPr/>
              <a:t>to</a:t>
            </a:r>
            <a:r>
              <a:rPr/>
              <a:t> </a:t>
            </a:r>
            <a:r>
              <a:rPr/>
              <a:t>assess</a:t>
            </a:r>
            <a:r>
              <a:rPr/>
              <a:t> </a:t>
            </a:r>
            <a:r>
              <a:rPr/>
              <a:t>reliability</a:t>
            </a:r>
            <a:r>
              <a:rPr/>
              <a:t> </a:t>
            </a:r>
            <a:r>
              <a:rPr/>
              <a:t>and</a:t>
            </a:r>
            <a:r>
              <a:rPr/>
              <a:t> </a:t>
            </a:r>
            <a:r>
              <a:rPr/>
              <a:t>validity.</a:t>
            </a:r>
            <a:r>
              <a:rPr/>
              <a:t> </a:t>
            </a:r>
            <a:r>
              <a:rPr/>
              <a:t>These</a:t>
            </a:r>
            <a:r>
              <a:rPr/>
              <a:t> </a:t>
            </a:r>
            <a:r>
              <a:rPr/>
              <a:t>are</a:t>
            </a:r>
            <a:r>
              <a:rPr/>
              <a:t> </a:t>
            </a:r>
            <a:r>
              <a:rPr/>
              <a:t>very</a:t>
            </a:r>
            <a:r>
              <a:rPr/>
              <a:t> </a:t>
            </a:r>
            <a:r>
              <a:rPr/>
              <a:t>different</a:t>
            </a:r>
            <a:r>
              <a:rPr/>
              <a:t> </a:t>
            </a:r>
            <a:r>
              <a:rPr/>
              <a:t>types</a:t>
            </a:r>
            <a:r>
              <a:rPr/>
              <a:t> </a:t>
            </a:r>
            <a:r>
              <a:rPr/>
              <a:t>of</a:t>
            </a:r>
            <a:r>
              <a:rPr/>
              <a:t> </a:t>
            </a:r>
            <a:r>
              <a:rPr/>
              <a:t>measurements</a:t>
            </a:r>
            <a:r>
              <a:rPr/>
              <a:t> </a:t>
            </a:r>
            <a:r>
              <a:rPr/>
              <a:t>and</a:t>
            </a:r>
            <a:r>
              <a:rPr/>
              <a:t> </a:t>
            </a:r>
            <a:r>
              <a:rPr/>
              <a:t>you</a:t>
            </a:r>
            <a:r>
              <a:rPr/>
              <a:t> </a:t>
            </a:r>
            <a:r>
              <a:rPr/>
              <a:t>can</a:t>
            </a:r>
            <a:r>
              <a:rPr/>
              <a:t> </a:t>
            </a:r>
            <a:r>
              <a:rPr/>
              <a:t>classify</a:t>
            </a:r>
            <a:r>
              <a:rPr/>
              <a:t> </a:t>
            </a:r>
            <a:r>
              <a:rPr/>
              <a:t>them</a:t>
            </a:r>
            <a:r>
              <a:rPr/>
              <a:t> </a:t>
            </a:r>
            <a:r>
              <a:rPr/>
              <a:t>into</a:t>
            </a:r>
            <a:r>
              <a:rPr/>
              <a:t> </a:t>
            </a:r>
            <a:r>
              <a:rPr/>
              <a:t>three</a:t>
            </a:r>
            <a:r>
              <a:rPr/>
              <a:t> </a:t>
            </a:r>
            <a:r>
              <a:rPr/>
              <a:t>important</a:t>
            </a:r>
            <a:r>
              <a:rPr/>
              <a:t> </a:t>
            </a:r>
            <a:r>
              <a:rPr/>
              <a:t>dichotomies.</a:t>
            </a:r>
            <a:r>
              <a:rPr/>
              <a:t> </a:t>
            </a:r>
            <a:r>
              <a:rPr/>
              <a:t>These</a:t>
            </a:r>
            <a:r>
              <a:rPr/>
              <a:t> </a:t>
            </a:r>
            <a:r>
              <a:rPr/>
              <a:t>three</a:t>
            </a:r>
            <a:r>
              <a:rPr/>
              <a:t> </a:t>
            </a:r>
            <a:r>
              <a:rPr/>
              <a:t>dichotomies</a:t>
            </a:r>
            <a:r>
              <a:rPr/>
              <a:t> </a:t>
            </a:r>
            <a:r>
              <a:rPr/>
              <a:t>will</a:t>
            </a:r>
            <a:r>
              <a:rPr/>
              <a:t> </a:t>
            </a:r>
            <a:r>
              <a:rPr/>
              <a:t>help</a:t>
            </a:r>
            <a:r>
              <a:rPr/>
              <a:t> </a:t>
            </a:r>
            <a:r>
              <a:rPr/>
              <a:t>you</a:t>
            </a:r>
            <a:r>
              <a:rPr/>
              <a:t> </a:t>
            </a:r>
            <a:r>
              <a:rPr/>
              <a:t>assess</a:t>
            </a:r>
            <a:r>
              <a:rPr/>
              <a:t> </a:t>
            </a:r>
            <a:r>
              <a:rPr/>
              <a:t>the</a:t>
            </a:r>
            <a:r>
              <a:rPr/>
              <a:t> </a:t>
            </a:r>
            <a:r>
              <a:rPr/>
              <a:t>best</a:t>
            </a:r>
            <a:r>
              <a:rPr/>
              <a:t> </a:t>
            </a:r>
            <a:r>
              <a:rPr/>
              <a:t>approach</a:t>
            </a:r>
            <a:r>
              <a:rPr/>
              <a:t> </a:t>
            </a:r>
            <a:r>
              <a:rPr/>
              <a:t>to</a:t>
            </a:r>
            <a:r>
              <a:rPr/>
              <a:t> </a:t>
            </a:r>
            <a:r>
              <a:rPr/>
              <a:t>take</a:t>
            </a:r>
            <a:r>
              <a:rPr/>
              <a:t> </a:t>
            </a:r>
            <a:r>
              <a:rPr/>
              <a:t>for</a:t>
            </a:r>
            <a:r>
              <a:rPr/>
              <a:t> </a:t>
            </a:r>
            <a:r>
              <a:rPr/>
              <a:t>assessing</a:t>
            </a:r>
            <a:r>
              <a:rPr/>
              <a:t> </a:t>
            </a:r>
            <a:r>
              <a:rPr/>
              <a:t>reliability</a:t>
            </a:r>
            <a:r>
              <a:rPr/>
              <a:t> </a:t>
            </a:r>
            <a:r>
              <a:rPr/>
              <a:t>and</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self</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r>
              <a:rPr/>
              <a:t> </a:t>
            </a:r>
            <a:r>
              <a:rPr/>
              <a:t>They</a:t>
            </a:r>
            <a:r>
              <a:rPr/>
              <a:t> </a:t>
            </a:r>
            <a:r>
              <a:rPr/>
              <a:t>might</a:t>
            </a:r>
            <a:r>
              <a:rPr/>
              <a:t> </a:t>
            </a:r>
            <a:r>
              <a:rPr/>
              <a:t>also</a:t>
            </a:r>
            <a:r>
              <a:rPr/>
              <a:t> </a:t>
            </a:r>
            <a:r>
              <a:rPr/>
              <a:t>be</a:t>
            </a:r>
            <a:r>
              <a:rPr/>
              <a:t> </a:t>
            </a:r>
            <a:r>
              <a:rPr/>
              <a:t>influenced</a:t>
            </a:r>
            <a:r>
              <a:rPr/>
              <a:t> </a:t>
            </a:r>
            <a:r>
              <a:rPr/>
              <a:t>by</a:t>
            </a:r>
            <a:r>
              <a:rPr/>
              <a:t> </a:t>
            </a:r>
            <a:r>
              <a:rPr/>
              <a:t>a</a:t>
            </a:r>
            <a:r>
              <a:rPr/>
              <a:t> </a:t>
            </a:r>
            <a:r>
              <a:rPr/>
              <a:t>desire</a:t>
            </a:r>
            <a:r>
              <a:rPr/>
              <a:t> </a:t>
            </a:r>
            <a:r>
              <a:rPr/>
              <a:t>to</a:t>
            </a:r>
            <a:r>
              <a:rPr/>
              <a:t> </a:t>
            </a:r>
            <a:r>
              <a:rPr/>
              <a:t>look</a:t>
            </a:r>
            <a:r>
              <a:rPr/>
              <a:t> </a:t>
            </a:r>
            <a:r>
              <a:rPr/>
              <a:t>good.</a:t>
            </a:r>
            <a:r>
              <a:rPr/>
              <a:t> </a:t>
            </a:r>
            <a:r>
              <a:rPr/>
              <a:t>They</a:t>
            </a:r>
            <a:r>
              <a:rPr/>
              <a:t> </a:t>
            </a:r>
            <a:r>
              <a:rPr/>
              <a:t>may</a:t>
            </a:r>
            <a:r>
              <a:rPr/>
              <a:t> </a:t>
            </a:r>
            <a:r>
              <a:rPr/>
              <a:t>want</a:t>
            </a:r>
            <a:r>
              <a:rPr/>
              <a:t> </a:t>
            </a:r>
            <a:r>
              <a:rPr/>
              <a:t>to</a:t>
            </a:r>
            <a:r>
              <a:rPr/>
              <a:t> </a:t>
            </a:r>
            <a:r>
              <a:rPr/>
              <a:t>give</a:t>
            </a:r>
            <a:r>
              <a:rPr/>
              <a:t> </a:t>
            </a:r>
            <a:r>
              <a:rPr/>
              <a:t>an</a:t>
            </a:r>
            <a:r>
              <a:rPr/>
              <a:t> </a:t>
            </a:r>
            <a:r>
              <a:rPr/>
              <a:t>answer</a:t>
            </a:r>
            <a:r>
              <a:rPr/>
              <a:t> </a:t>
            </a:r>
            <a:r>
              <a:rPr/>
              <a:t>that</a:t>
            </a:r>
            <a:r>
              <a:rPr/>
              <a:t> </a:t>
            </a:r>
            <a:r>
              <a:rPr/>
              <a:t>they</a:t>
            </a:r>
            <a:r>
              <a:rPr/>
              <a:t> </a:t>
            </a:r>
            <a:r>
              <a:rPr/>
              <a:t>think</a:t>
            </a:r>
            <a:r>
              <a:rPr/>
              <a:t> </a:t>
            </a:r>
            <a:r>
              <a:rPr/>
              <a:t>the</a:t>
            </a:r>
            <a:r>
              <a:rPr/>
              <a:t> </a:t>
            </a:r>
            <a:r>
              <a:rPr/>
              <a:t>interviewer</a:t>
            </a:r>
            <a:r>
              <a:rPr/>
              <a:t> </a:t>
            </a:r>
            <a:r>
              <a:rPr/>
              <a:t>wants</a:t>
            </a:r>
            <a:r>
              <a:rPr/>
              <a:t> </a:t>
            </a:r>
            <a:r>
              <a:rPr/>
              <a:t>to</a:t>
            </a:r>
            <a:r>
              <a:rPr/>
              <a:t> </a:t>
            </a:r>
            <a:r>
              <a:rPr/>
              <a:t>hear.</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Many</a:t>
            </a:r>
            <a:r>
              <a:rPr/>
              <a:t> </a:t>
            </a:r>
            <a:r>
              <a:rPr/>
              <a:t>measures</a:t>
            </a:r>
            <a:r>
              <a:rPr/>
              <a:t> </a:t>
            </a:r>
            <a:r>
              <a:rPr/>
              <a:t>in</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Sometimes</a:t>
            </a:r>
            <a:r>
              <a:rPr/>
              <a:t> </a:t>
            </a:r>
            <a:r>
              <a:rPr/>
              <a:t>you</a:t>
            </a:r>
            <a:r>
              <a:rPr/>
              <a:t> </a:t>
            </a:r>
            <a:r>
              <a:rPr/>
              <a:t>average</a:t>
            </a:r>
            <a:r>
              <a:rPr/>
              <a:t> </a:t>
            </a:r>
            <a:r>
              <a:rPr/>
              <a:t>them</a:t>
            </a:r>
            <a:r>
              <a:rPr/>
              <a:t> </a:t>
            </a:r>
            <a:r>
              <a:rPr/>
              <a:t>instead</a:t>
            </a:r>
            <a:r>
              <a:rPr/>
              <a:t> </a:t>
            </a:r>
            <a:r>
              <a:rPr/>
              <a:t>of</a:t>
            </a:r>
            <a:r>
              <a:rPr/>
              <a:t> </a:t>
            </a:r>
            <a:r>
              <a:rPr/>
              <a:t>summing</a:t>
            </a:r>
            <a:r>
              <a:rPr/>
              <a:t> </a:t>
            </a:r>
            <a:r>
              <a:rPr/>
              <a:t>them.</a:t>
            </a:r>
            <a:r>
              <a:rPr/>
              <a:t> </a:t>
            </a:r>
            <a:r>
              <a:rPr/>
              <a:t>That’s</a:t>
            </a:r>
            <a:r>
              <a:rPr/>
              <a:t> </a:t>
            </a:r>
            <a:r>
              <a:rPr/>
              <a:t>a</a:t>
            </a:r>
            <a:r>
              <a:rPr/>
              <a:t> </a:t>
            </a:r>
            <a:r>
              <a:rPr/>
              <a:t>minor</a:t>
            </a:r>
            <a:r>
              <a:rPr/>
              <a:t> </a:t>
            </a:r>
            <a:r>
              <a:rPr/>
              <a:t>distinction.</a:t>
            </a:r>
            <a:r>
              <a:rPr/>
              <a:t> </a:t>
            </a:r>
            <a:r>
              <a:rPr/>
              <a:t>In</a:t>
            </a:r>
            <a:r>
              <a:rPr/>
              <a:t> </a:t>
            </a:r>
            <a:r>
              <a:rPr/>
              <a:t>general,</a:t>
            </a:r>
            <a:r>
              <a:rPr/>
              <a:t> </a:t>
            </a:r>
            <a:r>
              <a:rPr/>
              <a:t>a</a:t>
            </a:r>
            <a:r>
              <a:rPr/>
              <a:t> </a:t>
            </a:r>
            <a:r>
              <a:rPr/>
              <a:t>composite</a:t>
            </a:r>
            <a:r>
              <a:rPr/>
              <a:t> </a:t>
            </a:r>
            <a:r>
              <a:rPr/>
              <a:t>measure</a:t>
            </a:r>
            <a:r>
              <a:rPr/>
              <a:t> </a:t>
            </a:r>
            <a:r>
              <a:rPr/>
              <a:t>involves</a:t>
            </a:r>
            <a:r>
              <a:rPr/>
              <a:t> </a:t>
            </a:r>
            <a:r>
              <a:rPr/>
              <a:t>evaluating</a:t>
            </a:r>
            <a:r>
              <a:rPr/>
              <a:t> </a:t>
            </a:r>
            <a:r>
              <a:rPr/>
              <a:t>something</a:t>
            </a:r>
            <a:r>
              <a:rPr/>
              <a:t> </a:t>
            </a:r>
            <a:r>
              <a:rPr/>
              <a:t>from</a:t>
            </a:r>
            <a:r>
              <a:rPr/>
              <a:t> </a:t>
            </a:r>
            <a:r>
              <a:rPr/>
              <a:t>many</a:t>
            </a:r>
            <a:r>
              <a:rPr/>
              <a:t> </a:t>
            </a:r>
            <a:r>
              <a:rPr/>
              <a:t>different</a:t>
            </a:r>
            <a:r>
              <a:rPr/>
              <a:t> </a:t>
            </a:r>
            <a:r>
              <a:rPr/>
              <a:t>angles.</a:t>
            </a:r>
            <a:r>
              <a:rPr/>
              <a:t> </a:t>
            </a:r>
            <a:r>
              <a:rPr/>
              <a:t>If</a:t>
            </a:r>
            <a:r>
              <a:rPr/>
              <a:t> </a:t>
            </a:r>
            <a:r>
              <a:rPr/>
              <a:t>you</a:t>
            </a:r>
            <a:r>
              <a:rPr/>
              <a:t> </a:t>
            </a:r>
            <a:r>
              <a:rPr/>
              <a:t>do</a:t>
            </a:r>
            <a:r>
              <a:rPr/>
              <a:t> </a:t>
            </a:r>
            <a:r>
              <a:rPr/>
              <a:t>this</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do</a:t>
            </a:r>
            <a:r>
              <a:rPr/>
              <a:t> </a:t>
            </a:r>
            <a:r>
              <a:rPr/>
              <a:t>need</a:t>
            </a:r>
            <a:r>
              <a:rPr/>
              <a:t> </a:t>
            </a:r>
            <a:r>
              <a:rPr/>
              <a:t>to</a:t>
            </a:r>
            <a:r>
              <a:rPr/>
              <a:t> </a:t>
            </a:r>
            <a:r>
              <a:rPr/>
              <a:t>be</a:t>
            </a:r>
            <a:r>
              <a:rPr/>
              <a:t> </a:t>
            </a:r>
            <a:r>
              <a:rPr/>
              <a:t>careful.</a:t>
            </a:r>
          </a:p>
          <a:p>
            <a:pPr lvl="0" marL="0" indent="0">
              <a:buNone/>
            </a:pPr>
          </a:p>
          <a:p>
            <a:pPr lvl="0" marL="0" indent="0">
              <a:buNone/>
            </a:pPr>
            <a:r>
              <a:rPr/>
              <a:t>In</a:t>
            </a:r>
            <a:r>
              <a:rPr/>
              <a:t> </a:t>
            </a:r>
            <a:r>
              <a:rPr/>
              <a:t>contrast,</a:t>
            </a:r>
            <a:r>
              <a:rPr/>
              <a:t> </a:t>
            </a:r>
            <a:r>
              <a:rPr/>
              <a:t>some</a:t>
            </a:r>
            <a:r>
              <a:rPr/>
              <a:t> </a:t>
            </a:r>
            <a:r>
              <a:rPr/>
              <a:t>measures</a:t>
            </a:r>
            <a:r>
              <a:rPr/>
              <a:t> </a:t>
            </a:r>
            <a:r>
              <a:rPr/>
              <a:t>are</a:t>
            </a:r>
            <a:r>
              <a:rPr/>
              <a:t> </a:t>
            </a:r>
            <a:r>
              <a:rPr/>
              <a:t>just</a:t>
            </a:r>
            <a:r>
              <a:rPr/>
              <a:t> </a:t>
            </a:r>
            <a:r>
              <a:rPr/>
              <a:t>a</a:t>
            </a:r>
            <a:r>
              <a:rPr/>
              <a:t> </a:t>
            </a:r>
            <a:r>
              <a:rPr/>
              <a:t>single</a:t>
            </a:r>
            <a:r>
              <a:rPr/>
              <a:t> </a:t>
            </a:r>
            <a:r>
              <a:rPr/>
              <a:t>number</a:t>
            </a:r>
            <a:r>
              <a:rPr/>
              <a:t> </a:t>
            </a:r>
            <a:r>
              <a:rPr/>
              <a:t>and</a:t>
            </a:r>
            <a:r>
              <a:rPr/>
              <a:t> </a:t>
            </a:r>
            <a:r>
              <a:rPr/>
              <a:t>there</a:t>
            </a:r>
            <a:r>
              <a:rPr/>
              <a:t> </a:t>
            </a:r>
            <a:r>
              <a:rPr/>
              <a:t>is</a:t>
            </a:r>
            <a:r>
              <a:rPr/>
              <a:t> </a:t>
            </a:r>
            <a:r>
              <a:rPr/>
              <a:t>no</a:t>
            </a:r>
            <a:r>
              <a:rPr/>
              <a:t> </a:t>
            </a:r>
            <a:r>
              <a:rPr/>
              <a:t>summing</a:t>
            </a:r>
            <a:r>
              <a:rPr/>
              <a:t> </a:t>
            </a:r>
            <a:r>
              <a:rPr/>
              <a:t>or</a:t>
            </a:r>
            <a:r>
              <a:rPr/>
              <a:t> </a:t>
            </a:r>
            <a:r>
              <a:rPr/>
              <a:t>averaging</a:t>
            </a:r>
            <a:r>
              <a:rPr/>
              <a:t> </a:t>
            </a:r>
            <a:r>
              <a:rPr/>
              <a:t>involved.</a:t>
            </a:r>
            <a:r>
              <a:rPr/>
              <a:t> </a:t>
            </a:r>
            <a:r>
              <a:rPr/>
              <a:t>There</a:t>
            </a:r>
            <a:r>
              <a:rPr/>
              <a:t> </a:t>
            </a:r>
            <a:r>
              <a:rPr/>
              <a:t>is</a:t>
            </a:r>
            <a:r>
              <a:rPr/>
              <a:t> </a:t>
            </a:r>
            <a:r>
              <a:rPr/>
              <a:t>just</a:t>
            </a:r>
            <a:r>
              <a:rPr/>
              <a:t> </a:t>
            </a:r>
            <a:r>
              <a:rPr/>
              <a:t>a</a:t>
            </a:r>
            <a:r>
              <a:rPr/>
              <a:t> </a:t>
            </a:r>
            <a:r>
              <a:rPr/>
              <a:t>single</a:t>
            </a:r>
            <a:r>
              <a:rPr/>
              <a:t> </a:t>
            </a:r>
            <a:r>
              <a:rPr/>
              <a:t>question</a:t>
            </a:r>
            <a:r>
              <a:rPr/>
              <a:t> </a:t>
            </a:r>
            <a:r>
              <a:rPr/>
              <a:t>or</a:t>
            </a:r>
            <a:r>
              <a:rPr/>
              <a:t> </a:t>
            </a:r>
            <a:r>
              <a:rPr/>
              <a:t>a</a:t>
            </a:r>
            <a:r>
              <a:rPr/>
              <a:t> </a:t>
            </a:r>
            <a:r>
              <a:rPr/>
              <a:t>single</a:t>
            </a:r>
            <a:r>
              <a:rPr/>
              <a:t> </a:t>
            </a:r>
            <a:r>
              <a:rPr/>
              <a:t>evaluation.</a:t>
            </a:r>
            <a:r>
              <a:rPr/>
              <a:t> </a:t>
            </a:r>
            <a:r>
              <a:rPr/>
              <a:t>It</a:t>
            </a:r>
            <a:r>
              <a:rPr/>
              <a:t> </a:t>
            </a:r>
            <a:r>
              <a:rPr/>
              <a:t>is</a:t>
            </a:r>
            <a:r>
              <a:rPr/>
              <a:t> </a:t>
            </a:r>
            <a:r>
              <a:rPr/>
              <a:t>a</a:t>
            </a:r>
            <a:r>
              <a:rPr/>
              <a:t> </a:t>
            </a:r>
            <a:r>
              <a:rPr/>
              <a:t>difficult</a:t>
            </a:r>
            <a:r>
              <a:rPr/>
              <a:t> </a:t>
            </a:r>
            <a:r>
              <a:rPr/>
              <a:t>decision</a:t>
            </a:r>
            <a:r>
              <a:rPr/>
              <a:t> </a:t>
            </a:r>
            <a:r>
              <a:rPr/>
              <a:t>to</a:t>
            </a:r>
            <a:r>
              <a:rPr/>
              <a:t> </a:t>
            </a:r>
            <a:r>
              <a:rPr/>
              <a:t>choose</a:t>
            </a:r>
            <a:r>
              <a:rPr/>
              <a:t> </a:t>
            </a:r>
            <a:r>
              <a:rPr/>
              <a:t>whether</a:t>
            </a:r>
            <a:r>
              <a:rPr/>
              <a:t> </a:t>
            </a:r>
            <a:r>
              <a:rPr/>
              <a:t>to</a:t>
            </a:r>
            <a:r>
              <a:rPr/>
              <a:t> </a:t>
            </a:r>
            <a:r>
              <a:rPr/>
              <a:t>develop</a:t>
            </a:r>
            <a:r>
              <a:rPr/>
              <a:t> </a:t>
            </a:r>
            <a:r>
              <a:rPr/>
              <a:t>a</a:t>
            </a:r>
            <a:r>
              <a:rPr/>
              <a:t> </a:t>
            </a:r>
            <a:r>
              <a:rPr/>
              <a:t>measurement</a:t>
            </a:r>
            <a:r>
              <a:rPr/>
              <a:t> </a:t>
            </a:r>
            <a:r>
              <a:rPr/>
              <a:t>using</a:t>
            </a:r>
            <a:r>
              <a:rPr/>
              <a:t> </a:t>
            </a:r>
            <a:r>
              <a:rPr/>
              <a:t>a</a:t>
            </a:r>
            <a:r>
              <a:rPr/>
              <a:t> </a:t>
            </a:r>
            <a:r>
              <a:rPr/>
              <a:t>composite</a:t>
            </a:r>
            <a:r>
              <a:rPr/>
              <a:t> </a:t>
            </a:r>
            <a:r>
              <a:rPr/>
              <a:t>scale</a:t>
            </a:r>
            <a:r>
              <a:rPr/>
              <a:t> </a:t>
            </a:r>
            <a:r>
              <a:rPr/>
              <a:t>versus</a:t>
            </a:r>
            <a:r>
              <a:rPr/>
              <a:t> </a:t>
            </a:r>
            <a:r>
              <a:rPr/>
              <a:t>a</a:t>
            </a:r>
            <a:r>
              <a:rPr/>
              <a:t> </a:t>
            </a:r>
            <a:r>
              <a:rPr/>
              <a:t>single</a:t>
            </a:r>
            <a:r>
              <a:rPr/>
              <a:t> </a:t>
            </a:r>
            <a:r>
              <a:rPr/>
              <a:t>measurement,</a:t>
            </a:r>
            <a:r>
              <a:rPr/>
              <a:t> </a:t>
            </a:r>
            <a:r>
              <a:rPr/>
              <a:t>and</a:t>
            </a:r>
            <a:r>
              <a:rPr/>
              <a:t> </a:t>
            </a:r>
            <a:r>
              <a:rPr/>
              <a:t>it</a:t>
            </a:r>
            <a:r>
              <a:rPr/>
              <a:t> </a:t>
            </a:r>
            <a:r>
              <a:rPr/>
              <a:t>depends</a:t>
            </a:r>
            <a:r>
              <a:rPr/>
              <a:t> </a:t>
            </a:r>
            <a:r>
              <a:rPr/>
              <a:t>a</a:t>
            </a:r>
            <a:r>
              <a:rPr/>
              <a:t> </a:t>
            </a:r>
            <a:r>
              <a:rPr/>
              <a:t>lot</a:t>
            </a:r>
            <a:r>
              <a:rPr/>
              <a:t> </a:t>
            </a:r>
            <a:r>
              <a:rPr/>
              <a:t>on</a:t>
            </a:r>
            <a:r>
              <a:rPr/>
              <a:t> </a:t>
            </a:r>
            <a:r>
              <a:rPr/>
              <a:t>what</a:t>
            </a:r>
            <a:r>
              <a:rPr/>
              <a:t> </a:t>
            </a:r>
            <a:r>
              <a:rPr/>
              <a:t>you</a:t>
            </a:r>
            <a:r>
              <a:rPr/>
              <a:t> </a:t>
            </a:r>
            <a:r>
              <a:rPr/>
              <a:t>are</a:t>
            </a:r>
            <a:r>
              <a:rPr/>
              <a:t> </a:t>
            </a:r>
            <a:r>
              <a:rPr/>
              <a:t>measuring.</a:t>
            </a:r>
          </a:p>
          <a:p>
            <a:pPr lvl="0" marL="0" indent="0">
              <a:buNone/>
            </a:pPr>
          </a:p>
          <a:p>
            <a:pPr lvl="0" marL="0" indent="0">
              <a:buNone/>
            </a:pPr>
            <a:r>
              <a:rPr/>
              <a:t>The</a:t>
            </a:r>
            <a:r>
              <a:rPr/>
              <a:t> </a:t>
            </a:r>
            <a:r>
              <a:rPr/>
              <a:t>general</a:t>
            </a:r>
            <a:r>
              <a:rPr/>
              <a:t> </a:t>
            </a:r>
            <a:r>
              <a:rPr/>
              <a:t>consensus</a:t>
            </a:r>
            <a:r>
              <a:rPr/>
              <a:t> </a:t>
            </a:r>
            <a:r>
              <a:rPr/>
              <a:t>among</a:t>
            </a:r>
            <a:r>
              <a:rPr/>
              <a:t> </a:t>
            </a:r>
            <a:r>
              <a:rPr/>
              <a:t>researchers</a:t>
            </a:r>
            <a:r>
              <a:rPr/>
              <a:t> </a:t>
            </a:r>
            <a:r>
              <a:rPr/>
              <a:t>is</a:t>
            </a:r>
            <a:r>
              <a:rPr/>
              <a:t> </a:t>
            </a:r>
            <a:r>
              <a:rPr/>
              <a:t>that</a:t>
            </a:r>
            <a:r>
              <a:rPr/>
              <a:t> </a:t>
            </a:r>
            <a:r>
              <a:rPr/>
              <a:t>you</a:t>
            </a:r>
            <a:r>
              <a:rPr/>
              <a:t> </a:t>
            </a:r>
            <a:r>
              <a:rPr/>
              <a:t>get</a:t>
            </a:r>
            <a:r>
              <a:rPr/>
              <a:t> </a:t>
            </a:r>
            <a:r>
              <a:rPr/>
              <a:t>a</a:t>
            </a:r>
            <a:r>
              <a:rPr/>
              <a:t> </a:t>
            </a:r>
            <a:r>
              <a:rPr/>
              <a:t>better</a:t>
            </a:r>
            <a:r>
              <a:rPr/>
              <a:t> </a:t>
            </a:r>
            <a:r>
              <a:rPr/>
              <a:t>picture</a:t>
            </a:r>
            <a:r>
              <a:rPr/>
              <a:t> </a:t>
            </a:r>
            <a:r>
              <a:rPr/>
              <a:t>of</a:t>
            </a:r>
            <a:r>
              <a:rPr/>
              <a:t> </a:t>
            </a:r>
            <a:r>
              <a:rPr/>
              <a:t>something</a:t>
            </a:r>
            <a:r>
              <a:rPr/>
              <a:t> </a:t>
            </a:r>
            <a:r>
              <a:rPr/>
              <a:t>with</a:t>
            </a:r>
            <a:r>
              <a:rPr/>
              <a:t> </a:t>
            </a:r>
            <a:r>
              <a:rPr/>
              <a:t>a</a:t>
            </a:r>
            <a:r>
              <a:rPr/>
              <a:t> </a:t>
            </a:r>
            <a:r>
              <a:rPr/>
              <a:t>composite</a:t>
            </a:r>
            <a:r>
              <a:rPr/>
              <a:t> </a:t>
            </a:r>
            <a:r>
              <a:rPr/>
              <a:t>scale,</a:t>
            </a:r>
            <a:r>
              <a:rPr/>
              <a:t> </a:t>
            </a:r>
            <a:r>
              <a:rPr/>
              <a:t>but</a:t>
            </a:r>
            <a:r>
              <a:rPr/>
              <a:t> </a:t>
            </a:r>
            <a:r>
              <a:rPr/>
              <a:t>some</a:t>
            </a:r>
            <a:r>
              <a:rPr/>
              <a:t> </a:t>
            </a:r>
            <a:r>
              <a:rPr/>
              <a:t>measures</a:t>
            </a:r>
            <a:r>
              <a:rPr/>
              <a:t> </a:t>
            </a:r>
            <a:r>
              <a:rPr/>
              <a:t>do</a:t>
            </a:r>
            <a:r>
              <a:rPr/>
              <a:t> </a:t>
            </a:r>
            <a:r>
              <a:rPr/>
              <a:t>not</a:t>
            </a:r>
            <a:r>
              <a:rPr/>
              <a:t> </a:t>
            </a:r>
            <a:r>
              <a:rPr/>
              <a:t>warrant</a:t>
            </a:r>
            <a:r>
              <a:rPr/>
              <a:t> </a:t>
            </a:r>
            <a:r>
              <a:rPr/>
              <a:t>this</a:t>
            </a:r>
            <a:r>
              <a:rPr/>
              <a:t> </a:t>
            </a:r>
            <a:r>
              <a:rPr/>
              <a:t>extra</a:t>
            </a:r>
            <a:r>
              <a:rPr/>
              <a:t> </a:t>
            </a:r>
            <a:r>
              <a:rPr/>
              <a:t>effort.</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Constructs</a:t>
            </a:r>
            <a:r>
              <a:rPr/>
              <a:t> </a:t>
            </a:r>
            <a:r>
              <a:rPr/>
              <a:t>are</a:t>
            </a:r>
            <a:r>
              <a:rPr/>
              <a:t> </a:t>
            </a:r>
            <a:r>
              <a:rPr/>
              <a:t>measurements</a:t>
            </a:r>
            <a:r>
              <a:rPr/>
              <a:t> </a:t>
            </a:r>
            <a:r>
              <a:rPr/>
              <a:t>of</a:t>
            </a:r>
            <a:r>
              <a:rPr/>
              <a:t> </a:t>
            </a:r>
            <a:r>
              <a:rPr/>
              <a:t>something</a:t>
            </a:r>
            <a:r>
              <a:rPr/>
              <a:t> </a:t>
            </a:r>
            <a:r>
              <a:rPr/>
              <a:t>that</a:t>
            </a:r>
            <a:r>
              <a:rPr/>
              <a:t> </a:t>
            </a:r>
            <a:r>
              <a:rPr/>
              <a:t>is</a:t>
            </a:r>
            <a:r>
              <a:rPr/>
              <a:t> </a:t>
            </a:r>
            <a:r>
              <a:rPr/>
              <a:t>considered</a:t>
            </a:r>
            <a:r>
              <a:rPr/>
              <a:t> </a:t>
            </a:r>
            <a:r>
              <a:rPr/>
              <a:t>soft.</a:t>
            </a:r>
            <a:r>
              <a:rPr/>
              <a:t> </a:t>
            </a:r>
            <a:r>
              <a:rPr/>
              <a:t>They</a:t>
            </a:r>
            <a:r>
              <a:rPr/>
              <a:t> </a:t>
            </a:r>
            <a:r>
              <a:rPr/>
              <a:t>do</a:t>
            </a:r>
            <a:r>
              <a:rPr/>
              <a:t> </a:t>
            </a:r>
            <a:r>
              <a:rPr/>
              <a:t>not</a:t>
            </a:r>
            <a:r>
              <a:rPr/>
              <a:t> </a:t>
            </a:r>
            <a:r>
              <a:rPr/>
              <a:t>have</a:t>
            </a:r>
            <a:r>
              <a:rPr/>
              <a:t> </a:t>
            </a:r>
            <a:r>
              <a:rPr/>
              <a:t>an</a:t>
            </a:r>
            <a:r>
              <a:rPr/>
              <a:t> </a:t>
            </a:r>
            <a:r>
              <a:rPr/>
              <a:t>indepent</a:t>
            </a:r>
            <a:r>
              <a:rPr/>
              <a:t> </a:t>
            </a:r>
            <a:r>
              <a:rPr/>
              <a:t>existence</a:t>
            </a:r>
            <a:r>
              <a:rPr/>
              <a:t> </a:t>
            </a:r>
            <a:r>
              <a:rPr/>
              <a:t>but</a:t>
            </a:r>
            <a:r>
              <a:rPr/>
              <a:t> </a:t>
            </a:r>
            <a:r>
              <a:rPr/>
              <a:t>are</a:t>
            </a:r>
            <a:r>
              <a:rPr/>
              <a:t> </a:t>
            </a:r>
            <a:r>
              <a:rPr/>
              <a:t>created</a:t>
            </a:r>
            <a:r>
              <a:rPr/>
              <a:t> </a:t>
            </a:r>
            <a:r>
              <a:rPr/>
              <a:t>by</a:t>
            </a:r>
            <a:r>
              <a:rPr/>
              <a:t> </a:t>
            </a:r>
            <a:r>
              <a:rPr/>
              <a:t>society.</a:t>
            </a:r>
            <a:r>
              <a:rPr/>
              <a:t> </a:t>
            </a:r>
            <a:r>
              <a:rPr/>
              <a:t>Almost</a:t>
            </a:r>
            <a:r>
              <a:rPr/>
              <a:t> </a:t>
            </a:r>
            <a:r>
              <a:rPr/>
              <a:t>all</a:t>
            </a:r>
            <a:r>
              <a:rPr/>
              <a:t> </a:t>
            </a:r>
            <a:r>
              <a:rPr/>
              <a:t>measures</a:t>
            </a:r>
            <a:r>
              <a:rPr/>
              <a:t> </a:t>
            </a:r>
            <a:r>
              <a:rPr/>
              <a:t>in</a:t>
            </a:r>
            <a:r>
              <a:rPr/>
              <a:t> </a:t>
            </a:r>
            <a:r>
              <a:rPr/>
              <a:t>psychology,</a:t>
            </a:r>
            <a:r>
              <a:rPr/>
              <a:t> </a:t>
            </a:r>
            <a:r>
              <a:rPr/>
              <a:t>such</a:t>
            </a:r>
            <a:r>
              <a:rPr/>
              <a:t> </a:t>
            </a:r>
            <a:r>
              <a:rPr/>
              <a:t>stress</a:t>
            </a:r>
            <a:r>
              <a:rPr/>
              <a:t> </a:t>
            </a:r>
            <a:r>
              <a:rPr/>
              <a:t>and</a:t>
            </a:r>
            <a:r>
              <a:rPr/>
              <a:t> </a:t>
            </a:r>
            <a:r>
              <a:rPr/>
              <a:t>anxiety,</a:t>
            </a:r>
            <a:r>
              <a:rPr/>
              <a:t> </a:t>
            </a:r>
            <a:r>
              <a:rPr/>
              <a:t>are</a:t>
            </a:r>
            <a:r>
              <a:rPr/>
              <a:t> </a:t>
            </a:r>
            <a:r>
              <a:rPr/>
              <a:t>constructs</a:t>
            </a:r>
            <a:r>
              <a:rPr/>
              <a:t> </a:t>
            </a:r>
            <a:r>
              <a:rPr/>
              <a:t>because</a:t>
            </a:r>
            <a:r>
              <a:rPr/>
              <a:t> </a:t>
            </a:r>
            <a:r>
              <a:rPr/>
              <a:t>you</a:t>
            </a:r>
            <a:r>
              <a:rPr/>
              <a:t> </a:t>
            </a:r>
            <a:r>
              <a:rPr/>
              <a:t>do</a:t>
            </a:r>
            <a:r>
              <a:rPr/>
              <a:t> </a:t>
            </a:r>
            <a:r>
              <a:rPr/>
              <a:t>not</a:t>
            </a:r>
            <a:r>
              <a:rPr/>
              <a:t> </a:t>
            </a:r>
            <a:r>
              <a:rPr/>
              <a:t>have</a:t>
            </a:r>
            <a:r>
              <a:rPr/>
              <a:t> </a:t>
            </a:r>
            <a:r>
              <a:rPr/>
              <a:t>the</a:t>
            </a:r>
            <a:r>
              <a:rPr/>
              <a:t> </a:t>
            </a:r>
            <a:r>
              <a:rPr/>
              <a:t>ability</a:t>
            </a:r>
            <a:r>
              <a:rPr/>
              <a:t> </a:t>
            </a:r>
            <a:r>
              <a:rPr/>
              <a:t>to</a:t>
            </a:r>
            <a:r>
              <a:rPr/>
              <a:t> </a:t>
            </a:r>
            <a:r>
              <a:rPr/>
              <a:t>peer</a:t>
            </a:r>
            <a:r>
              <a:rPr/>
              <a:t> </a:t>
            </a:r>
            <a:r>
              <a:rPr/>
              <a:t>inside</a:t>
            </a:r>
            <a:r>
              <a:rPr/>
              <a:t> </a:t>
            </a:r>
            <a:r>
              <a:rPr/>
              <a:t>someone’s</a:t>
            </a:r>
            <a:r>
              <a:rPr/>
              <a:t> </a:t>
            </a:r>
            <a:r>
              <a:rPr/>
              <a:t>brain.</a:t>
            </a:r>
          </a:p>
          <a:p>
            <a:pPr lvl="0" marL="0" indent="0">
              <a:buNone/>
            </a:pPr>
          </a:p>
          <a:p>
            <a:pPr lvl="0" marL="0" indent="0">
              <a:buNone/>
            </a:pPr>
            <a:r>
              <a:rPr/>
              <a:t>There</a:t>
            </a:r>
            <a:r>
              <a:rPr/>
              <a:t> </a:t>
            </a:r>
            <a:r>
              <a:rPr/>
              <a:t>is</a:t>
            </a:r>
            <a:r>
              <a:rPr/>
              <a:t> </a:t>
            </a:r>
            <a:r>
              <a:rPr/>
              <a:t>a</a:t>
            </a:r>
            <a:r>
              <a:rPr/>
              <a:t> </a:t>
            </a:r>
            <a:r>
              <a:rPr/>
              <a:t>gray</a:t>
            </a:r>
            <a:r>
              <a:rPr/>
              <a:t> </a:t>
            </a:r>
            <a:r>
              <a:rPr/>
              <a:t>area,</a:t>
            </a:r>
            <a:r>
              <a:rPr/>
              <a:t> </a:t>
            </a:r>
            <a:r>
              <a:rPr/>
              <a:t>of</a:t>
            </a:r>
            <a:r>
              <a:rPr/>
              <a:t> </a:t>
            </a:r>
            <a:r>
              <a:rPr/>
              <a:t>course.</a:t>
            </a:r>
            <a:r>
              <a:rPr/>
              <a:t> </a:t>
            </a:r>
            <a:r>
              <a:rPr/>
              <a:t>We</a:t>
            </a:r>
            <a:r>
              <a:rPr/>
              <a:t> </a:t>
            </a:r>
            <a:r>
              <a:rPr/>
              <a:t>can</a:t>
            </a:r>
            <a:r>
              <a:rPr/>
              <a:t> </a:t>
            </a:r>
            <a:r>
              <a:rPr/>
              <a:t>indeed</a:t>
            </a:r>
            <a:r>
              <a:rPr/>
              <a:t> </a:t>
            </a:r>
            <a:r>
              <a:rPr/>
              <a:t>peek</a:t>
            </a:r>
            <a:r>
              <a:rPr/>
              <a:t> </a:t>
            </a:r>
            <a:r>
              <a:rPr/>
              <a:t>inside</a:t>
            </a:r>
            <a:r>
              <a:rPr/>
              <a:t> </a:t>
            </a:r>
            <a:r>
              <a:rPr/>
              <a:t>the</a:t>
            </a:r>
            <a:r>
              <a:rPr/>
              <a:t> </a:t>
            </a:r>
            <a:r>
              <a:rPr/>
              <a:t>brain</a:t>
            </a:r>
            <a:r>
              <a:rPr/>
              <a:t> </a:t>
            </a:r>
            <a:r>
              <a:rPr/>
              <a:t>to</a:t>
            </a:r>
            <a:r>
              <a:rPr/>
              <a:t> </a:t>
            </a:r>
            <a:r>
              <a:rPr/>
              <a:t>some</a:t>
            </a:r>
            <a:r>
              <a:rPr/>
              <a:t> </a:t>
            </a:r>
            <a:r>
              <a:rPr/>
              <a:t>extent</a:t>
            </a:r>
            <a:r>
              <a:rPr/>
              <a:t> </a:t>
            </a:r>
            <a:r>
              <a:rPr/>
              <a:t>with</a:t>
            </a:r>
            <a:r>
              <a:rPr/>
              <a:t> </a:t>
            </a:r>
            <a:r>
              <a:rPr/>
              <a:t>new</a:t>
            </a:r>
            <a:r>
              <a:rPr/>
              <a:t> </a:t>
            </a:r>
            <a:r>
              <a:rPr/>
              <a:t>imaging</a:t>
            </a:r>
            <a:r>
              <a:rPr/>
              <a:t> </a:t>
            </a:r>
            <a:r>
              <a:rPr/>
              <a:t>equipment,</a:t>
            </a:r>
            <a:r>
              <a:rPr/>
              <a:t> </a:t>
            </a:r>
            <a:r>
              <a:rPr/>
              <a:t>but</a:t>
            </a:r>
            <a:r>
              <a:rPr/>
              <a:t> </a:t>
            </a:r>
            <a:r>
              <a:rPr/>
              <a:t>I</a:t>
            </a:r>
            <a:r>
              <a:rPr/>
              <a:t> </a:t>
            </a:r>
            <a:r>
              <a:rPr/>
              <a:t>would</a:t>
            </a:r>
            <a:r>
              <a:rPr/>
              <a:t> </a:t>
            </a:r>
            <a:r>
              <a:rPr/>
              <a:t>argue</a:t>
            </a:r>
            <a:r>
              <a:rPr/>
              <a:t> </a:t>
            </a:r>
            <a:r>
              <a:rPr/>
              <a:t>that</a:t>
            </a:r>
            <a:r>
              <a:rPr/>
              <a:t> </a:t>
            </a:r>
            <a:r>
              <a:rPr/>
              <a:t>even</a:t>
            </a:r>
            <a:r>
              <a:rPr/>
              <a:t> </a:t>
            </a:r>
            <a:r>
              <a:rPr/>
              <a:t>these</a:t>
            </a:r>
            <a:r>
              <a:rPr/>
              <a:t> </a:t>
            </a:r>
            <a:r>
              <a:rPr/>
              <a:t>measures</a:t>
            </a:r>
            <a:r>
              <a:rPr/>
              <a:t> </a:t>
            </a:r>
            <a:r>
              <a:rPr/>
              <a:t>are</a:t>
            </a:r>
            <a:r>
              <a:rPr/>
              <a:t> </a:t>
            </a:r>
            <a:r>
              <a:rPr/>
              <a:t>not</a:t>
            </a:r>
            <a:r>
              <a:rPr/>
              <a:t> </a:t>
            </a:r>
            <a:r>
              <a:rPr/>
              <a:t>direct</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a:t>
            </a:r>
            <a:r>
              <a:rPr/>
              <a:t> </a:t>
            </a:r>
            <a:r>
              <a:rPr/>
              <a:t>people</a:t>
            </a:r>
            <a:r>
              <a:rPr/>
              <a:t> </a:t>
            </a:r>
            <a:r>
              <a:rPr/>
              <a:t>argue</a:t>
            </a:r>
            <a:r>
              <a:rPr/>
              <a:t> </a:t>
            </a:r>
            <a:r>
              <a:rPr/>
              <a:t>that</a:t>
            </a:r>
            <a:r>
              <a:rPr/>
              <a:t> </a:t>
            </a:r>
            <a:r>
              <a:rPr/>
              <a:t>everything</a:t>
            </a:r>
            <a:r>
              <a:rPr/>
              <a:t> </a:t>
            </a:r>
            <a:r>
              <a:rPr/>
              <a:t>is</a:t>
            </a:r>
            <a:r>
              <a:rPr/>
              <a:t> </a:t>
            </a:r>
            <a:r>
              <a:rPr/>
              <a:t>socially</a:t>
            </a:r>
            <a:r>
              <a:rPr/>
              <a:t> </a:t>
            </a:r>
            <a:r>
              <a:rPr/>
              <a:t>constructed,</a:t>
            </a:r>
            <a:r>
              <a:rPr/>
              <a:t> </a:t>
            </a:r>
            <a:r>
              <a:rPr/>
              <a:t>but</a:t>
            </a:r>
            <a:r>
              <a:rPr/>
              <a:t> </a:t>
            </a:r>
            <a:r>
              <a:rPr/>
              <a:t>this</a:t>
            </a:r>
            <a:r>
              <a:rPr/>
              <a:t> </a:t>
            </a:r>
            <a:r>
              <a:rPr/>
              <a:t>is</a:t>
            </a:r>
            <a:r>
              <a:rPr/>
              <a:t> </a:t>
            </a:r>
            <a:r>
              <a:rPr/>
              <a:t>rather</a:t>
            </a:r>
            <a:r>
              <a:rPr/>
              <a:t> </a:t>
            </a:r>
            <a:r>
              <a:rPr/>
              <a:t>silly,</a:t>
            </a:r>
            <a:r>
              <a:rPr/>
              <a:t> </a:t>
            </a:r>
            <a:r>
              <a:rPr/>
              <a:t>in</a:t>
            </a:r>
            <a:r>
              <a:rPr/>
              <a:t> </a:t>
            </a:r>
            <a:r>
              <a:rPr/>
              <a:t>my</a:t>
            </a:r>
            <a:r>
              <a:rPr/>
              <a:t> </a:t>
            </a:r>
            <a:r>
              <a:rPr/>
              <a:t>opinion.</a:t>
            </a:r>
            <a:r>
              <a:rPr/>
              <a:t> </a:t>
            </a:r>
            <a:r>
              <a:rPr/>
              <a:t>Some</a:t>
            </a:r>
            <a:r>
              <a:rPr/>
              <a:t> </a:t>
            </a:r>
            <a:r>
              <a:rPr/>
              <a:t>things</a:t>
            </a:r>
            <a:r>
              <a:rPr/>
              <a:t> </a:t>
            </a:r>
            <a:r>
              <a:rPr/>
              <a:t>have</a:t>
            </a:r>
            <a:r>
              <a:rPr/>
              <a:t> </a:t>
            </a:r>
            <a:r>
              <a:rPr/>
              <a:t>an</a:t>
            </a:r>
            <a:r>
              <a:rPr/>
              <a:t> </a:t>
            </a:r>
            <a:r>
              <a:rPr/>
              <a:t>objective</a:t>
            </a:r>
            <a:r>
              <a:rPr/>
              <a:t> </a:t>
            </a:r>
            <a:r>
              <a:rPr/>
              <a:t>reality</a:t>
            </a:r>
            <a:r>
              <a:rPr/>
              <a:t> </a:t>
            </a:r>
            <a:r>
              <a:rPr/>
              <a:t>and</a:t>
            </a:r>
            <a:r>
              <a:rPr/>
              <a:t> </a:t>
            </a:r>
            <a:r>
              <a:rPr/>
              <a:t>were</a:t>
            </a:r>
            <a:r>
              <a:rPr/>
              <a:t> </a:t>
            </a:r>
            <a:r>
              <a:rPr/>
              <a:t>not</a:t>
            </a:r>
            <a:r>
              <a:rPr/>
              <a:t> </a:t>
            </a:r>
            <a:r>
              <a:rPr/>
              <a:t>created</a:t>
            </a:r>
            <a:r>
              <a:rPr/>
              <a:t> </a:t>
            </a:r>
            <a:r>
              <a:rPr/>
              <a:t>by</a:t>
            </a:r>
            <a:r>
              <a:rPr/>
              <a:t> </a:t>
            </a:r>
            <a:r>
              <a:rPr/>
              <a:t>us.</a:t>
            </a:r>
            <a:r>
              <a:rPr/>
              <a:t> </a:t>
            </a:r>
            <a:r>
              <a:rPr/>
              <a:t>Obesity</a:t>
            </a:r>
            <a:r>
              <a:rPr/>
              <a:t> </a:t>
            </a:r>
            <a:r>
              <a:rPr/>
              <a:t>is</a:t>
            </a:r>
            <a:r>
              <a:rPr/>
              <a:t> </a:t>
            </a:r>
            <a:r>
              <a:rPr/>
              <a:t>a</a:t>
            </a:r>
            <a:r>
              <a:rPr/>
              <a:t> </a:t>
            </a:r>
            <a:r>
              <a:rPr/>
              <a:t>physical</a:t>
            </a:r>
            <a:r>
              <a:rPr/>
              <a:t> </a:t>
            </a:r>
            <a:r>
              <a:rPr/>
              <a:t>concept</a:t>
            </a:r>
            <a:r>
              <a:rPr/>
              <a:t> </a:t>
            </a:r>
            <a:r>
              <a:rPr/>
              <a:t>that</a:t>
            </a:r>
            <a:r>
              <a:rPr/>
              <a:t> </a:t>
            </a:r>
            <a:r>
              <a:rPr/>
              <a:t>can</a:t>
            </a:r>
            <a:r>
              <a:rPr/>
              <a:t> </a:t>
            </a:r>
            <a:r>
              <a:rPr/>
              <a:t>be</a:t>
            </a:r>
            <a:r>
              <a:rPr/>
              <a:t> </a:t>
            </a:r>
            <a:r>
              <a:rPr/>
              <a:t>measured</a:t>
            </a:r>
            <a:r>
              <a:rPr/>
              <a:t> </a:t>
            </a:r>
            <a:r>
              <a:rPr/>
              <a:t>using</a:t>
            </a:r>
            <a:r>
              <a:rPr/>
              <a:t> </a:t>
            </a:r>
            <a:r>
              <a:rPr/>
              <a:t>body</a:t>
            </a:r>
            <a:r>
              <a:rPr/>
              <a:t> </a:t>
            </a:r>
            <a:r>
              <a:rPr/>
              <a:t>mass</a:t>
            </a:r>
            <a:r>
              <a:rPr/>
              <a:t> </a:t>
            </a:r>
            <a:r>
              <a:rPr/>
              <a:t>index,</a:t>
            </a:r>
            <a:r>
              <a:rPr/>
              <a:t> </a:t>
            </a:r>
            <a:r>
              <a:rPr/>
              <a:t>percentage</a:t>
            </a:r>
            <a:r>
              <a:rPr/>
              <a:t> </a:t>
            </a:r>
            <a:r>
              <a:rPr/>
              <a:t>of</a:t>
            </a:r>
            <a:r>
              <a:rPr/>
              <a:t> </a:t>
            </a:r>
            <a:r>
              <a:rPr/>
              <a:t>body</a:t>
            </a:r>
            <a:r>
              <a:rPr/>
              <a:t> </a:t>
            </a:r>
            <a:r>
              <a:rPr/>
              <a:t>fat,</a:t>
            </a:r>
            <a:r>
              <a:rPr/>
              <a:t> </a:t>
            </a:r>
            <a:r>
              <a:rPr/>
              <a:t>waist</a:t>
            </a:r>
            <a:r>
              <a:rPr/>
              <a:t> </a:t>
            </a:r>
            <a:r>
              <a:rPr/>
              <a:t>to</a:t>
            </a:r>
            <a:r>
              <a:rPr/>
              <a:t> </a:t>
            </a:r>
            <a:r>
              <a:rPr/>
              <a:t>hip</a:t>
            </a:r>
            <a:r>
              <a:rPr/>
              <a:t> </a:t>
            </a:r>
            <a:r>
              <a:rPr/>
              <a:t>ratio</a:t>
            </a:r>
            <a:r>
              <a:rPr/>
              <a:t> </a:t>
            </a:r>
            <a:r>
              <a:rPr/>
              <a:t>and</a:t>
            </a:r>
            <a:r>
              <a:rPr/>
              <a:t> </a:t>
            </a:r>
            <a:r>
              <a:rPr/>
              <a:t>many</a:t>
            </a:r>
            <a:r>
              <a:rPr/>
              <a:t> </a:t>
            </a:r>
            <a:r>
              <a:rPr/>
              <a:t>others.</a:t>
            </a:r>
            <a:r>
              <a:rPr/>
              <a:t> </a:t>
            </a:r>
            <a:r>
              <a:rPr/>
              <a:t>They</a:t>
            </a:r>
            <a:r>
              <a:rPr/>
              <a:t> </a:t>
            </a:r>
            <a:r>
              <a:rPr/>
              <a:t>all</a:t>
            </a:r>
            <a:r>
              <a:rPr/>
              <a:t> </a:t>
            </a:r>
            <a:r>
              <a:rPr/>
              <a:t>represent</a:t>
            </a:r>
            <a:r>
              <a:rPr/>
              <a:t> </a:t>
            </a:r>
            <a:r>
              <a:rPr/>
              <a:t>a</a:t>
            </a:r>
            <a:r>
              <a:rPr/>
              <a:t> </a:t>
            </a:r>
            <a:r>
              <a:rPr/>
              <a:t>physical</a:t>
            </a:r>
            <a:r>
              <a:rPr/>
              <a:t> </a:t>
            </a:r>
            <a:r>
              <a:rPr/>
              <a:t>manifestation</a:t>
            </a:r>
            <a:r>
              <a:rPr/>
              <a:t> </a:t>
            </a:r>
            <a:r>
              <a:rPr/>
              <a:t>of</a:t>
            </a:r>
            <a:r>
              <a:rPr/>
              <a:t> </a:t>
            </a:r>
            <a:r>
              <a:rPr/>
              <a:t>excess</a:t>
            </a:r>
            <a:r>
              <a:rPr/>
              <a:t> </a:t>
            </a:r>
            <a:r>
              <a:rPr/>
              <a:t>weight.</a:t>
            </a:r>
            <a:r>
              <a:rPr/>
              <a:t> </a:t>
            </a:r>
            <a:r>
              <a:rPr/>
              <a:t>Dementia</a:t>
            </a:r>
            <a:r>
              <a:rPr/>
              <a:t> </a:t>
            </a:r>
            <a:r>
              <a:rPr/>
              <a:t>also</a:t>
            </a:r>
            <a:r>
              <a:rPr/>
              <a:t> </a:t>
            </a:r>
            <a:r>
              <a:rPr/>
              <a:t>has</a:t>
            </a:r>
            <a:r>
              <a:rPr/>
              <a:t> </a:t>
            </a:r>
            <a:r>
              <a:rPr/>
              <a:t>a</a:t>
            </a:r>
            <a:r>
              <a:rPr/>
              <a:t> </a:t>
            </a:r>
            <a:r>
              <a:rPr/>
              <a:t>physical</a:t>
            </a:r>
            <a:r>
              <a:rPr/>
              <a:t> </a:t>
            </a:r>
            <a:r>
              <a:rPr/>
              <a:t>manifestion.</a:t>
            </a:r>
            <a:r>
              <a:rPr/>
              <a:t> </a:t>
            </a:r>
            <a:r>
              <a:rPr/>
              <a:t>You</a:t>
            </a:r>
            <a:r>
              <a:rPr/>
              <a:t> </a:t>
            </a:r>
            <a:r>
              <a:rPr/>
              <a:t>can’t</a:t>
            </a:r>
            <a:r>
              <a:rPr/>
              <a:t> </a:t>
            </a:r>
            <a:r>
              <a:rPr/>
              <a:t>measure</a:t>
            </a:r>
            <a:r>
              <a:rPr/>
              <a:t> </a:t>
            </a:r>
            <a:r>
              <a:rPr/>
              <a:t>it</a:t>
            </a:r>
            <a:r>
              <a:rPr/>
              <a:t> </a:t>
            </a:r>
            <a:r>
              <a:rPr/>
              <a:t>without</a:t>
            </a:r>
            <a:r>
              <a:rPr/>
              <a:t> </a:t>
            </a:r>
            <a:r>
              <a:rPr/>
              <a:t>autopsy</a:t>
            </a:r>
            <a:r>
              <a:rPr/>
              <a:t> </a:t>
            </a:r>
            <a:r>
              <a:rPr/>
              <a:t>perhaps,</a:t>
            </a:r>
            <a:r>
              <a:rPr/>
              <a:t> </a:t>
            </a:r>
            <a:r>
              <a:rPr/>
              <a:t>but</a:t>
            </a:r>
            <a:r>
              <a:rPr/>
              <a:t> </a:t>
            </a:r>
            <a:r>
              <a:rPr/>
              <a:t>there</a:t>
            </a:r>
            <a:r>
              <a:rPr/>
              <a:t> </a:t>
            </a:r>
            <a:r>
              <a:rPr/>
              <a:t>is</a:t>
            </a:r>
            <a:r>
              <a:rPr/>
              <a:t> </a:t>
            </a:r>
            <a:r>
              <a:rPr/>
              <a:t>a</a:t>
            </a:r>
            <a:r>
              <a:rPr/>
              <a:t> </a:t>
            </a:r>
            <a:r>
              <a:rPr/>
              <a:t>physical</a:t>
            </a:r>
            <a:r>
              <a:rPr/>
              <a:t> </a:t>
            </a:r>
            <a:r>
              <a:rPr/>
              <a:t>change</a:t>
            </a:r>
            <a:r>
              <a:rPr/>
              <a:t> </a:t>
            </a:r>
            <a:r>
              <a:rPr/>
              <a:t>in</a:t>
            </a:r>
            <a:r>
              <a:rPr/>
              <a:t> </a:t>
            </a:r>
            <a:r>
              <a:rPr/>
              <a:t>your</a:t>
            </a:r>
            <a:r>
              <a:rPr/>
              <a:t> </a:t>
            </a:r>
            <a:r>
              <a:rPr/>
              <a:t>brain</a:t>
            </a:r>
            <a:r>
              <a:rPr/>
              <a:t> </a:t>
            </a:r>
            <a:r>
              <a:rPr/>
              <a:t>that</a:t>
            </a:r>
            <a:r>
              <a:rPr/>
              <a:t> </a:t>
            </a:r>
            <a:r>
              <a:rPr/>
              <a:t>causes</a:t>
            </a:r>
            <a:r>
              <a:rPr/>
              <a:t> </a:t>
            </a:r>
            <a:r>
              <a:rPr/>
              <a:t>dementia.</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self</a:t>
            </a:r>
            <a:r>
              <a:rPr/>
              <a:t> </a:t>
            </a:r>
            <a:r>
              <a:rPr/>
              <a:t>report.</a:t>
            </a:r>
            <a:r>
              <a:rPr/>
              <a:t> </a:t>
            </a:r>
            <a:r>
              <a:rPr/>
              <a:t>You</a:t>
            </a:r>
            <a:r>
              <a:rPr/>
              <a:t> </a:t>
            </a:r>
            <a:r>
              <a:rPr/>
              <a:t>could</a:t>
            </a:r>
            <a:r>
              <a:rPr/>
              <a:t> </a:t>
            </a:r>
            <a:r>
              <a:rPr/>
              <a:t>get</a:t>
            </a:r>
            <a:r>
              <a:rPr/>
              <a:t> </a:t>
            </a:r>
            <a:r>
              <a:rPr/>
              <a:t>a</a:t>
            </a:r>
            <a:r>
              <a:rPr/>
              <a:t> </a:t>
            </a:r>
            <a:r>
              <a:rPr/>
              <a:t>researcher</a:t>
            </a:r>
            <a:r>
              <a:rPr/>
              <a:t> </a:t>
            </a:r>
            <a:r>
              <a:rPr/>
              <a:t>to</a:t>
            </a:r>
            <a:r>
              <a:rPr/>
              <a:t> </a:t>
            </a:r>
            <a:r>
              <a:rPr/>
              <a:t>drive</a:t>
            </a:r>
            <a:r>
              <a:rPr/>
              <a:t> </a:t>
            </a:r>
            <a:r>
              <a:rPr/>
              <a:t>through</a:t>
            </a:r>
            <a:r>
              <a:rPr/>
              <a:t> </a:t>
            </a:r>
            <a:r>
              <a:rPr/>
              <a:t>a</a:t>
            </a:r>
            <a:r>
              <a:rPr/>
              <a:t> </a:t>
            </a:r>
            <a:r>
              <a:rPr/>
              <a:t>neighborhood</a:t>
            </a:r>
            <a:r>
              <a:rPr/>
              <a:t> </a:t>
            </a:r>
            <a:r>
              <a:rPr/>
              <a:t>and</a:t>
            </a:r>
            <a:r>
              <a:rPr/>
              <a:t> </a:t>
            </a:r>
            <a:r>
              <a:rPr/>
              <a:t>assess</a:t>
            </a:r>
            <a:r>
              <a:rPr/>
              <a:t> </a:t>
            </a:r>
            <a:r>
              <a:rPr/>
              <a:t>its</a:t>
            </a:r>
            <a:r>
              <a:rPr/>
              <a:t> </a:t>
            </a:r>
            <a:r>
              <a:rPr/>
              <a:t>environment,</a:t>
            </a:r>
            <a:r>
              <a:rPr/>
              <a:t> </a:t>
            </a:r>
            <a:r>
              <a:rPr/>
              <a:t>but</a:t>
            </a:r>
            <a:r>
              <a:rPr/>
              <a:t> </a:t>
            </a:r>
            <a:r>
              <a:rPr/>
              <a:t>asking</a:t>
            </a:r>
            <a:r>
              <a:rPr/>
              <a:t> </a:t>
            </a:r>
            <a:r>
              <a:rPr/>
              <a:t>the</a:t>
            </a:r>
            <a:r>
              <a:rPr/>
              <a:t> </a:t>
            </a:r>
            <a:r>
              <a:rPr/>
              <a:t>residents</a:t>
            </a:r>
            <a:r>
              <a:rPr/>
              <a:t> </a:t>
            </a:r>
            <a:r>
              <a:rPr/>
              <a:t>themselves</a:t>
            </a:r>
            <a:r>
              <a:rPr/>
              <a:t> </a:t>
            </a:r>
            <a:r>
              <a:rPr/>
              <a:t>is</a:t>
            </a:r>
            <a:r>
              <a:rPr/>
              <a:t> </a:t>
            </a:r>
            <a:r>
              <a:rPr/>
              <a:t>faster,</a:t>
            </a:r>
            <a:r>
              <a:rPr/>
              <a:t> </a:t>
            </a:r>
            <a:r>
              <a:rPr/>
              <a:t>and</a:t>
            </a:r>
            <a:r>
              <a:rPr/>
              <a:t> </a:t>
            </a:r>
            <a:r>
              <a:rPr/>
              <a:t>possibly</a:t>
            </a:r>
            <a:r>
              <a:rPr/>
              <a:t> </a:t>
            </a:r>
            <a:r>
              <a:rPr/>
              <a:t>more</a:t>
            </a:r>
            <a:r>
              <a:rPr/>
              <a:t> </a:t>
            </a:r>
            <a:r>
              <a:rPr/>
              <a:t>accurate.</a:t>
            </a:r>
          </a:p>
          <a:p>
            <a:pPr lvl="0" marL="0" indent="0">
              <a:buNone/>
            </a:pPr>
          </a:p>
          <a:p>
            <a:pPr lvl="0" marL="0" indent="0">
              <a:buNone/>
            </a:pPr>
            <a:r>
              <a:rPr/>
              <a:t>The</a:t>
            </a:r>
            <a:r>
              <a:rPr/>
              <a:t> </a:t>
            </a:r>
            <a:r>
              <a:rPr/>
              <a:t>pain</a:t>
            </a:r>
            <a:r>
              <a:rPr/>
              <a:t> </a:t>
            </a:r>
            <a:r>
              <a:rPr/>
              <a:t>scale</a:t>
            </a:r>
            <a:r>
              <a:rPr/>
              <a:t> </a:t>
            </a:r>
            <a:r>
              <a:rPr/>
              <a:t>is</a:t>
            </a:r>
            <a:r>
              <a:rPr/>
              <a:t> </a:t>
            </a:r>
            <a:r>
              <a:rPr/>
              <a:t>also</a:t>
            </a:r>
            <a:r>
              <a:rPr/>
              <a:t> </a:t>
            </a:r>
            <a:r>
              <a:rPr/>
              <a:t>a</a:t>
            </a:r>
            <a:r>
              <a:rPr/>
              <a:t> </a:t>
            </a:r>
            <a:r>
              <a:rPr/>
              <a:t>self</a:t>
            </a:r>
            <a:r>
              <a:rPr/>
              <a:t> </a:t>
            </a:r>
            <a:r>
              <a:rPr/>
              <a:t>report.</a:t>
            </a:r>
            <a:r>
              <a:rPr/>
              <a:t> </a:t>
            </a:r>
            <a:r>
              <a:rPr/>
              <a:t>If</a:t>
            </a:r>
            <a:r>
              <a:rPr/>
              <a:t> </a:t>
            </a:r>
            <a:r>
              <a:rPr/>
              <a:t>you</a:t>
            </a:r>
            <a:r>
              <a:rPr/>
              <a:t> </a:t>
            </a:r>
            <a:r>
              <a:rPr/>
              <a:t>are</a:t>
            </a:r>
            <a:r>
              <a:rPr/>
              <a:t> </a:t>
            </a:r>
            <a:r>
              <a:rPr/>
              <a:t>assessing</a:t>
            </a:r>
            <a:r>
              <a:rPr/>
              <a:t> </a:t>
            </a:r>
            <a:r>
              <a:rPr/>
              <a:t>pain</a:t>
            </a:r>
            <a:r>
              <a:rPr/>
              <a:t> </a:t>
            </a:r>
            <a:r>
              <a:rPr/>
              <a:t>in</a:t>
            </a:r>
            <a:r>
              <a:rPr/>
              <a:t> </a:t>
            </a:r>
            <a:r>
              <a:rPr/>
              <a:t>adults</a:t>
            </a:r>
            <a:r>
              <a:rPr/>
              <a:t> </a:t>
            </a:r>
            <a:r>
              <a:rPr/>
              <a:t>and</a:t>
            </a:r>
            <a:r>
              <a:rPr/>
              <a:t> </a:t>
            </a:r>
            <a:r>
              <a:rPr/>
              <a:t>children,</a:t>
            </a:r>
            <a:r>
              <a:rPr/>
              <a:t> </a:t>
            </a:r>
            <a:r>
              <a:rPr/>
              <a:t>you</a:t>
            </a:r>
            <a:r>
              <a:rPr/>
              <a:t> </a:t>
            </a:r>
            <a:r>
              <a:rPr/>
              <a:t>normally</a:t>
            </a:r>
            <a:r>
              <a:rPr/>
              <a:t> </a:t>
            </a:r>
            <a:r>
              <a:rPr/>
              <a:t>rely</a:t>
            </a:r>
            <a:r>
              <a:rPr/>
              <a:t> </a:t>
            </a:r>
            <a:r>
              <a:rPr/>
              <a:t>on</a:t>
            </a:r>
            <a:r>
              <a:rPr/>
              <a:t> </a:t>
            </a:r>
            <a:r>
              <a:rPr/>
              <a:t>self-reports.</a:t>
            </a:r>
            <a:r>
              <a:rPr/>
              <a:t> </a:t>
            </a:r>
            <a:r>
              <a:rPr/>
              <a:t>A</a:t>
            </a:r>
            <a:r>
              <a:rPr/>
              <a:t> </a:t>
            </a:r>
            <a:r>
              <a:rPr/>
              <a:t>researcher</a:t>
            </a:r>
            <a:r>
              <a:rPr/>
              <a:t> </a:t>
            </a:r>
            <a:r>
              <a:rPr/>
              <a:t>can</a:t>
            </a:r>
            <a:r>
              <a:rPr/>
              <a:t> </a:t>
            </a:r>
            <a:r>
              <a:rPr/>
              <a:t>assess</a:t>
            </a:r>
            <a:r>
              <a:rPr/>
              <a:t> </a:t>
            </a:r>
            <a:r>
              <a:rPr/>
              <a:t>pain</a:t>
            </a:r>
            <a:r>
              <a:rPr/>
              <a:t> </a:t>
            </a:r>
            <a:r>
              <a:rPr/>
              <a:t>in</a:t>
            </a:r>
            <a:r>
              <a:rPr/>
              <a:t> </a:t>
            </a:r>
            <a:r>
              <a:rPr/>
              <a:t>infants</a:t>
            </a:r>
            <a:r>
              <a:rPr/>
              <a:t> </a:t>
            </a:r>
            <a:r>
              <a:rPr/>
              <a:t>who</a:t>
            </a:r>
            <a:r>
              <a:rPr/>
              <a:t> </a:t>
            </a:r>
            <a:r>
              <a:rPr/>
              <a:t>are</a:t>
            </a:r>
            <a:r>
              <a:rPr/>
              <a:t> </a:t>
            </a:r>
            <a:r>
              <a:rPr/>
              <a:t>nonverbal</a:t>
            </a:r>
            <a:r>
              <a:rPr/>
              <a:t> </a:t>
            </a:r>
            <a:r>
              <a:rPr/>
              <a:t>by</a:t>
            </a:r>
            <a:r>
              <a:rPr/>
              <a:t> </a:t>
            </a:r>
            <a:r>
              <a:rPr/>
              <a:t>looking</a:t>
            </a:r>
            <a:r>
              <a:rPr/>
              <a:t> </a:t>
            </a:r>
            <a:r>
              <a:rPr/>
              <a:t>for</a:t>
            </a:r>
            <a:r>
              <a:rPr/>
              <a:t> </a:t>
            </a:r>
            <a:r>
              <a:rPr/>
              <a:t>facial</a:t>
            </a:r>
            <a:r>
              <a:rPr/>
              <a:t> </a:t>
            </a:r>
            <a:r>
              <a:rPr/>
              <a:t>expression,</a:t>
            </a:r>
            <a:r>
              <a:rPr/>
              <a:t> </a:t>
            </a:r>
            <a:r>
              <a:rPr/>
              <a:t>leg</a:t>
            </a:r>
            <a:r>
              <a:rPr/>
              <a:t> </a:t>
            </a:r>
            <a:r>
              <a:rPr/>
              <a:t>and</a:t>
            </a:r>
            <a:r>
              <a:rPr/>
              <a:t> </a:t>
            </a:r>
            <a:r>
              <a:rPr/>
              <a:t>arm</a:t>
            </a:r>
            <a:r>
              <a:rPr/>
              <a:t> </a:t>
            </a:r>
            <a:r>
              <a:rPr/>
              <a:t>movements,</a:t>
            </a:r>
            <a:r>
              <a:rPr/>
              <a:t> </a:t>
            </a:r>
            <a:r>
              <a:rPr/>
              <a:t>and</a:t>
            </a:r>
            <a:r>
              <a:rPr/>
              <a:t> </a:t>
            </a:r>
            <a:r>
              <a:rPr/>
              <a:t>other</a:t>
            </a:r>
            <a:r>
              <a:rPr/>
              <a:t> </a:t>
            </a:r>
            <a:r>
              <a:rPr/>
              <a:t>signs.</a:t>
            </a:r>
            <a:r>
              <a:rPr/>
              <a:t> </a:t>
            </a:r>
            <a:r>
              <a:rPr/>
              <a:t>In</a:t>
            </a:r>
            <a:r>
              <a:rPr/>
              <a:t> </a:t>
            </a:r>
            <a:r>
              <a:rPr/>
              <a:t>animals,</a:t>
            </a:r>
            <a:r>
              <a:rPr/>
              <a:t> </a:t>
            </a:r>
            <a:r>
              <a:rPr/>
              <a:t>it</a:t>
            </a:r>
            <a:r>
              <a:rPr/>
              <a:t> </a:t>
            </a:r>
            <a:r>
              <a:rPr/>
              <a:t>depends</a:t>
            </a:r>
            <a:r>
              <a:rPr/>
              <a:t> </a:t>
            </a:r>
            <a:r>
              <a:rPr/>
              <a:t>on</a:t>
            </a:r>
            <a:r>
              <a:rPr/>
              <a:t> </a:t>
            </a:r>
            <a:r>
              <a:rPr/>
              <a:t>the</a:t>
            </a:r>
            <a:r>
              <a:rPr/>
              <a:t> </a:t>
            </a:r>
            <a:r>
              <a:rPr/>
              <a:t>animal,</a:t>
            </a:r>
            <a:r>
              <a:rPr/>
              <a:t> </a:t>
            </a:r>
            <a:r>
              <a:rPr/>
              <a:t>but</a:t>
            </a:r>
            <a:r>
              <a:rPr/>
              <a:t> </a:t>
            </a:r>
            <a:r>
              <a:rPr/>
              <a:t>there</a:t>
            </a:r>
            <a:r>
              <a:rPr/>
              <a:t> </a:t>
            </a:r>
            <a:r>
              <a:rPr/>
              <a:t>are</a:t>
            </a:r>
            <a:r>
              <a:rPr/>
              <a:t> </a:t>
            </a:r>
            <a:r>
              <a:rPr/>
              <a:t>often</a:t>
            </a:r>
            <a:r>
              <a:rPr/>
              <a:t> </a:t>
            </a:r>
            <a:r>
              <a:rPr/>
              <a:t>clues</a:t>
            </a:r>
            <a:r>
              <a:rPr/>
              <a:t> </a:t>
            </a:r>
            <a:r>
              <a:rPr/>
              <a:t>in</a:t>
            </a:r>
            <a:r>
              <a:rPr/>
              <a:t> </a:t>
            </a:r>
            <a:r>
              <a:rPr/>
              <a:t>their</a:t>
            </a:r>
            <a:r>
              <a:rPr/>
              <a:t> </a:t>
            </a:r>
            <a:r>
              <a:rPr/>
              <a:t>appearance</a:t>
            </a:r>
            <a:r>
              <a:rPr/>
              <a:t> </a:t>
            </a:r>
            <a:r>
              <a:rPr/>
              <a:t>and</a:t>
            </a:r>
            <a:r>
              <a:rPr/>
              <a:t> </a:t>
            </a:r>
            <a:r>
              <a:rPr/>
              <a:t>behavior.</a:t>
            </a:r>
            <a:r>
              <a:rPr/>
              <a:t> </a:t>
            </a:r>
            <a:r>
              <a:rPr/>
              <a:t>Still,</a:t>
            </a:r>
            <a:r>
              <a:rPr/>
              <a:t> </a:t>
            </a:r>
            <a:r>
              <a:rPr/>
              <a:t>it</a:t>
            </a:r>
            <a:r>
              <a:rPr/>
              <a:t> </a:t>
            </a:r>
            <a:r>
              <a:rPr/>
              <a:t>is</a:t>
            </a:r>
            <a:r>
              <a:rPr/>
              <a:t> </a:t>
            </a:r>
            <a:r>
              <a:rPr/>
              <a:t>preferred</a:t>
            </a:r>
            <a:r>
              <a:rPr/>
              <a:t> </a:t>
            </a:r>
            <a:r>
              <a:rPr/>
              <a:t>to</a:t>
            </a:r>
            <a:r>
              <a:rPr/>
              <a:t> </a:t>
            </a:r>
            <a:r>
              <a:rPr/>
              <a:t>use</a:t>
            </a:r>
            <a:r>
              <a:rPr/>
              <a:t> </a:t>
            </a:r>
            <a:r>
              <a:rPr/>
              <a:t>self</a:t>
            </a:r>
            <a:r>
              <a:rPr/>
              <a:t> </a:t>
            </a:r>
            <a:r>
              <a:rPr/>
              <a:t>report</a:t>
            </a:r>
            <a:r>
              <a:rPr/>
              <a:t> </a:t>
            </a:r>
            <a:r>
              <a:rPr/>
              <a:t>for</a:t>
            </a:r>
            <a:r>
              <a:rPr/>
              <a:t> </a:t>
            </a:r>
            <a:r>
              <a:rPr/>
              <a:t>pain</a:t>
            </a:r>
            <a:r>
              <a:rPr/>
              <a:t> </a:t>
            </a:r>
            <a:r>
              <a:rPr/>
              <a:t>and</a:t>
            </a:r>
            <a:r>
              <a:rPr/>
              <a:t> </a:t>
            </a:r>
            <a:r>
              <a:rPr/>
              <a:t>you</a:t>
            </a:r>
            <a:r>
              <a:rPr/>
              <a:t> </a:t>
            </a:r>
            <a:r>
              <a:rPr/>
              <a:t>can</a:t>
            </a:r>
            <a:r>
              <a:rPr/>
              <a:t> </a:t>
            </a:r>
            <a:r>
              <a:rPr/>
              <a:t>get</a:t>
            </a:r>
            <a:r>
              <a:rPr/>
              <a:t> </a:t>
            </a:r>
            <a:r>
              <a:rPr/>
              <a:t>reliable</a:t>
            </a:r>
            <a:r>
              <a:rPr/>
              <a:t> </a:t>
            </a:r>
            <a:r>
              <a:rPr/>
              <a:t>measures</a:t>
            </a:r>
            <a:r>
              <a:rPr/>
              <a:t> </a:t>
            </a:r>
            <a:r>
              <a:rPr/>
              <a:t>from</a:t>
            </a:r>
            <a:r>
              <a:rPr/>
              <a:t> </a:t>
            </a:r>
            <a:r>
              <a:rPr/>
              <a:t>very</a:t>
            </a:r>
            <a:r>
              <a:rPr/>
              <a:t> </a:t>
            </a:r>
            <a:r>
              <a:rPr/>
              <a:t>young</a:t>
            </a:r>
            <a:r>
              <a:rPr/>
              <a:t> </a:t>
            </a:r>
            <a:r>
              <a:rPr/>
              <a:t>children.</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cannot</a:t>
            </a:r>
            <a:r>
              <a:rPr/>
              <a:t> </a:t>
            </a:r>
            <a:r>
              <a:rPr/>
              <a:t>ask</a:t>
            </a:r>
            <a:r>
              <a:rPr/>
              <a:t> </a:t>
            </a:r>
            <a:r>
              <a:rPr/>
              <a:t>for</a:t>
            </a:r>
            <a:r>
              <a:rPr/>
              <a:t> </a:t>
            </a:r>
            <a:r>
              <a:rPr/>
              <a:t>a</a:t>
            </a:r>
            <a:r>
              <a:rPr/>
              <a:t> </a:t>
            </a:r>
            <a:r>
              <a:rPr/>
              <a:t>self</a:t>
            </a:r>
            <a:r>
              <a:rPr/>
              <a:t> </a:t>
            </a:r>
            <a:r>
              <a:rPr/>
              <a:t>report</a:t>
            </a:r>
            <a:r>
              <a:rPr/>
              <a:t> </a:t>
            </a:r>
            <a:r>
              <a:rPr/>
              <a:t>in</a:t>
            </a:r>
            <a:r>
              <a:rPr/>
              <a:t> </a:t>
            </a:r>
            <a:r>
              <a:rPr/>
              <a:t>a</a:t>
            </a:r>
            <a:r>
              <a:rPr/>
              <a:t> </a:t>
            </a:r>
            <a:r>
              <a:rPr/>
              <a:t>newborn</a:t>
            </a:r>
            <a:r>
              <a:rPr/>
              <a:t> </a:t>
            </a:r>
            <a:r>
              <a:rPr/>
              <a:t>infant.</a:t>
            </a:r>
            <a:r>
              <a:rPr/>
              <a:t> </a:t>
            </a:r>
            <a:r>
              <a:rPr/>
              <a:t>Actually,</a:t>
            </a:r>
            <a:r>
              <a:rPr/>
              <a:t> </a:t>
            </a:r>
            <a:r>
              <a:rPr/>
              <a:t>this</a:t>
            </a:r>
            <a:r>
              <a:rPr/>
              <a:t> </a:t>
            </a:r>
            <a:r>
              <a:rPr/>
              <a:t>newborn</a:t>
            </a:r>
            <a:r>
              <a:rPr/>
              <a:t> </a:t>
            </a:r>
            <a:r>
              <a:rPr/>
              <a:t>is</a:t>
            </a:r>
            <a:r>
              <a:rPr/>
              <a:t> </a:t>
            </a:r>
            <a:r>
              <a:rPr/>
              <a:t>offering</a:t>
            </a:r>
            <a:r>
              <a:rPr/>
              <a:t> </a:t>
            </a:r>
            <a:r>
              <a:rPr/>
              <a:t>a</a:t>
            </a:r>
            <a:r>
              <a:rPr/>
              <a:t> </a:t>
            </a:r>
            <a:r>
              <a:rPr/>
              <a:t>fairly</a:t>
            </a:r>
            <a:r>
              <a:rPr/>
              <a:t> </a:t>
            </a:r>
            <a:r>
              <a:rPr/>
              <a:t>strong</a:t>
            </a:r>
            <a:r>
              <a:rPr/>
              <a:t> </a:t>
            </a:r>
            <a:r>
              <a:rPr/>
              <a:t>assessment</a:t>
            </a:r>
            <a:r>
              <a:rPr/>
              <a:t> </a:t>
            </a:r>
            <a:r>
              <a:rPr/>
              <a:t>of</a:t>
            </a:r>
            <a:r>
              <a:rPr/>
              <a:t> </a:t>
            </a:r>
            <a:r>
              <a:rPr/>
              <a:t>his/her</a:t>
            </a:r>
            <a:r>
              <a:rPr/>
              <a:t> </a:t>
            </a:r>
            <a:r>
              <a:rPr/>
              <a:t>condition,</a:t>
            </a:r>
            <a:r>
              <a:rPr/>
              <a:t> </a:t>
            </a:r>
            <a:r>
              <a:rPr/>
              <a:t>but</a:t>
            </a:r>
            <a:r>
              <a:rPr/>
              <a:t> </a:t>
            </a:r>
            <a:r>
              <a:rPr/>
              <a:t>normally</a:t>
            </a:r>
            <a:r>
              <a:rPr/>
              <a:t> </a:t>
            </a:r>
            <a:r>
              <a:rPr/>
              <a:t>an</a:t>
            </a:r>
            <a:r>
              <a:rPr/>
              <a:t> </a:t>
            </a:r>
            <a:r>
              <a:rPr/>
              <a:t>outsider</a:t>
            </a:r>
            <a:r>
              <a:rPr/>
              <a:t> </a:t>
            </a:r>
            <a:r>
              <a:rPr/>
              <a:t>will</a:t>
            </a:r>
            <a:r>
              <a:rPr/>
              <a:t> </a:t>
            </a:r>
            <a:r>
              <a:rPr/>
              <a:t>assess</a:t>
            </a:r>
            <a:r>
              <a:rPr/>
              <a:t> </a:t>
            </a:r>
            <a:r>
              <a:rPr/>
              <a:t>how</a:t>
            </a:r>
            <a:r>
              <a:rPr/>
              <a:t> </a:t>
            </a:r>
            <a:r>
              <a:rPr/>
              <a:t>an</a:t>
            </a:r>
            <a:r>
              <a:rPr/>
              <a:t> </a:t>
            </a:r>
            <a:r>
              <a:rPr/>
              <a:t>infant</a:t>
            </a:r>
            <a:r>
              <a:rPr/>
              <a:t> </a:t>
            </a:r>
            <a:r>
              <a:rPr/>
              <a:t>is</a:t>
            </a:r>
            <a:r>
              <a:rPr/>
              <a:t> </a:t>
            </a:r>
            <a:r>
              <a:rPr/>
              <a:t>doing</a:t>
            </a:r>
            <a:r>
              <a:rPr/>
              <a:t> </a:t>
            </a:r>
            <a:r>
              <a:rPr/>
              <a:t>immediately</a:t>
            </a:r>
            <a:r>
              <a:rPr/>
              <a:t> </a:t>
            </a:r>
            <a:r>
              <a:rPr/>
              <a:t>after</a:t>
            </a:r>
            <a:r>
              <a:rPr/>
              <a:t> </a:t>
            </a:r>
            <a:r>
              <a:rPr/>
              <a:t>birth.</a:t>
            </a:r>
          </a:p>
          <a:p>
            <a:pPr lvl="0" marL="0" indent="0">
              <a:buNone/>
            </a:pPr>
          </a:p>
          <a:p>
            <a:pPr lvl="0" marL="0" indent="0">
              <a:buNone/>
            </a:pPr>
            <a:r>
              <a:rPr/>
              <a:t>You</a:t>
            </a:r>
            <a:r>
              <a:rPr/>
              <a:t> </a:t>
            </a:r>
            <a:r>
              <a:rPr/>
              <a:t>also</a:t>
            </a:r>
            <a:r>
              <a:rPr/>
              <a:t> </a:t>
            </a:r>
            <a:r>
              <a:rPr/>
              <a:t>do</a:t>
            </a:r>
            <a:r>
              <a:rPr/>
              <a:t> </a:t>
            </a:r>
            <a:r>
              <a:rPr/>
              <a:t>not</a:t>
            </a:r>
            <a:r>
              <a:rPr/>
              <a:t> </a:t>
            </a:r>
            <a:r>
              <a:rPr/>
              <a:t>see</a:t>
            </a:r>
            <a:r>
              <a:rPr/>
              <a:t> </a:t>
            </a:r>
            <a:r>
              <a:rPr/>
              <a:t>self</a:t>
            </a:r>
            <a:r>
              <a:rPr/>
              <a:t> </a:t>
            </a:r>
            <a:r>
              <a:rPr/>
              <a:t>reports</a:t>
            </a:r>
            <a:r>
              <a:rPr/>
              <a:t> </a:t>
            </a:r>
            <a:r>
              <a:rPr/>
              <a:t>in</a:t>
            </a:r>
            <a:r>
              <a:rPr/>
              <a:t> </a:t>
            </a:r>
            <a:r>
              <a:rPr/>
              <a:t>assessing</a:t>
            </a:r>
            <a:r>
              <a:rPr/>
              <a:t> </a:t>
            </a:r>
            <a:r>
              <a:rPr/>
              <a:t>the</a:t>
            </a:r>
            <a:r>
              <a:rPr/>
              <a:t> </a:t>
            </a:r>
            <a:r>
              <a:rPr/>
              <a:t>bowel</a:t>
            </a:r>
            <a:r>
              <a:rPr/>
              <a:t> </a:t>
            </a:r>
            <a:r>
              <a:rPr/>
              <a:t>preparation,</a:t>
            </a:r>
            <a:r>
              <a:rPr/>
              <a:t> </a:t>
            </a:r>
            <a:r>
              <a:rPr/>
              <a:t>unless</a:t>
            </a:r>
            <a:r>
              <a:rPr/>
              <a:t> </a:t>
            </a:r>
            <a:r>
              <a:rPr/>
              <a:t>you</a:t>
            </a:r>
            <a:r>
              <a:rPr/>
              <a:t> </a:t>
            </a:r>
            <a:r>
              <a:rPr/>
              <a:t>are</a:t>
            </a:r>
            <a:r>
              <a:rPr/>
              <a:t> </a:t>
            </a:r>
            <a:r>
              <a:rPr/>
              <a:t>self-administering</a:t>
            </a:r>
            <a:r>
              <a:rPr/>
              <a:t> </a:t>
            </a:r>
            <a:r>
              <a:rPr/>
              <a:t>a</a:t>
            </a:r>
            <a:r>
              <a:rPr/>
              <a:t> </a:t>
            </a:r>
            <a:r>
              <a:rPr/>
              <a:t>colonoscopy.</a:t>
            </a:r>
            <a:r>
              <a:rPr/>
              <a:t> </a:t>
            </a:r>
            <a:r>
              <a:rPr/>
              <a:t>Definitely</a:t>
            </a:r>
            <a:r>
              <a:rPr/>
              <a:t> </a:t>
            </a:r>
            <a:r>
              <a:rPr/>
              <a:t>not</a:t>
            </a:r>
            <a:r>
              <a:rPr/>
              <a:t> </a:t>
            </a:r>
            <a:r>
              <a:rPr/>
              <a:t>recommended!</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neighborhood</a:t>
            </a:r>
            <a:r>
              <a:rPr/>
              <a:t> </a:t>
            </a:r>
            <a:r>
              <a:rPr/>
              <a:t>environment</a:t>
            </a:r>
            <a:r>
              <a:rPr/>
              <a:t> </a:t>
            </a:r>
            <a:r>
              <a:rPr/>
              <a:t>scale</a:t>
            </a:r>
            <a:r>
              <a:rPr/>
              <a:t> </a:t>
            </a:r>
            <a:r>
              <a:rPr/>
              <a:t>is</a:t>
            </a:r>
            <a:r>
              <a:rPr/>
              <a:t> </a:t>
            </a:r>
            <a:r>
              <a:rPr/>
              <a:t>a</a:t>
            </a:r>
            <a:r>
              <a:rPr/>
              <a:t> </a:t>
            </a:r>
            <a:r>
              <a:rPr/>
              <a:t>composite</a:t>
            </a:r>
            <a:r>
              <a:rPr/>
              <a:t> </a:t>
            </a:r>
            <a:r>
              <a:rPr/>
              <a:t>measurement</a:t>
            </a:r>
            <a:r>
              <a:rPr/>
              <a:t> </a:t>
            </a:r>
            <a:r>
              <a:rPr/>
              <a:t>because</a:t>
            </a:r>
            <a:r>
              <a:rPr/>
              <a:t> </a:t>
            </a:r>
            <a:r>
              <a:rPr/>
              <a:t>you</a:t>
            </a:r>
            <a:r>
              <a:rPr/>
              <a:t> </a:t>
            </a:r>
            <a:r>
              <a:rPr/>
              <a:t>ask</a:t>
            </a:r>
            <a:r>
              <a:rPr/>
              <a:t> </a:t>
            </a:r>
            <a:r>
              <a:rPr/>
              <a:t>18</a:t>
            </a:r>
            <a:r>
              <a:rPr/>
              <a:t> </a:t>
            </a:r>
            <a:r>
              <a:rPr/>
              <a:t>separate</a:t>
            </a:r>
            <a:r>
              <a:rPr/>
              <a:t> </a:t>
            </a:r>
            <a:r>
              <a:rPr/>
              <a:t>questions.</a:t>
            </a:r>
            <a:r>
              <a:rPr/>
              <a:t> </a:t>
            </a:r>
            <a:r>
              <a:rPr/>
              <a:t>The</a:t>
            </a:r>
            <a:r>
              <a:rPr/>
              <a:t> </a:t>
            </a:r>
            <a:r>
              <a:rPr/>
              <a:t>Apgar</a:t>
            </a:r>
            <a:r>
              <a:rPr/>
              <a:t> </a:t>
            </a:r>
            <a:r>
              <a:rPr/>
              <a:t>score</a:t>
            </a:r>
            <a:r>
              <a:rPr/>
              <a:t> </a:t>
            </a:r>
            <a:r>
              <a:rPr/>
              <a:t>is</a:t>
            </a:r>
            <a:r>
              <a:rPr/>
              <a:t> </a:t>
            </a:r>
            <a:r>
              <a:rPr/>
              <a:t>also</a:t>
            </a:r>
            <a:r>
              <a:rPr/>
              <a:t> </a:t>
            </a:r>
            <a:r>
              <a:rPr/>
              <a:t>a</a:t>
            </a:r>
            <a:r>
              <a:rPr/>
              <a:t> </a:t>
            </a:r>
            <a:r>
              <a:rPr/>
              <a:t>composite</a:t>
            </a:r>
            <a:r>
              <a:rPr/>
              <a:t> </a:t>
            </a:r>
            <a:r>
              <a:rPr/>
              <a:t>measurement</a:t>
            </a:r>
            <a:r>
              <a:rPr/>
              <a:t> </a:t>
            </a:r>
            <a:r>
              <a:rPr/>
              <a:t>because</a:t>
            </a:r>
            <a:r>
              <a:rPr/>
              <a:t> </a:t>
            </a:r>
            <a:r>
              <a:rPr/>
              <a:t>you</a:t>
            </a:r>
            <a:r>
              <a:rPr/>
              <a:t> </a:t>
            </a:r>
            <a:r>
              <a:rPr/>
              <a:t>rate</a:t>
            </a:r>
            <a:r>
              <a:rPr/>
              <a:t> </a:t>
            </a:r>
            <a:r>
              <a:rPr/>
              <a:t>the</a:t>
            </a:r>
            <a:r>
              <a:rPr/>
              <a:t> </a:t>
            </a:r>
            <a:r>
              <a:rPr/>
              <a:t>infant</a:t>
            </a:r>
            <a:r>
              <a:rPr/>
              <a:t> </a:t>
            </a:r>
            <a:r>
              <a:rPr/>
              <a:t>on</a:t>
            </a:r>
            <a:r>
              <a:rPr/>
              <a:t> </a:t>
            </a:r>
            <a:r>
              <a:rPr/>
              <a:t>five</a:t>
            </a:r>
            <a:r>
              <a:rPr/>
              <a:t> </a:t>
            </a:r>
            <a:r>
              <a:rPr/>
              <a:t>separate</a:t>
            </a:r>
            <a:r>
              <a:rPr/>
              <a:t> </a:t>
            </a:r>
            <a:r>
              <a:rPr/>
              <a:t>items.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established</a:t>
            </a:r>
            <a:r>
              <a:rPr/>
              <a:t> </a:t>
            </a:r>
            <a:r>
              <a:rPr/>
              <a:t>a</a:t>
            </a:r>
            <a:r>
              <a:rPr/>
              <a:t> </a:t>
            </a:r>
            <a:r>
              <a:rPr/>
              <a:t>hierarchy</a:t>
            </a:r>
            <a:r>
              <a:rPr/>
              <a:t> </a:t>
            </a:r>
            <a:r>
              <a:rPr/>
              <a:t>and</a:t>
            </a:r>
            <a:r>
              <a:rPr/>
              <a:t> </a:t>
            </a:r>
            <a:r>
              <a:rPr/>
              <a:t>in</a:t>
            </a:r>
            <a:r>
              <a:rPr/>
              <a:t> </a:t>
            </a:r>
            <a:r>
              <a:rPr/>
              <a:t>fairness</a:t>
            </a:r>
            <a:r>
              <a:rPr/>
              <a:t> </a:t>
            </a:r>
            <a:r>
              <a:rPr/>
              <a:t>to</a:t>
            </a:r>
            <a:r>
              <a:rPr/>
              <a:t> </a:t>
            </a:r>
            <a:r>
              <a:rPr/>
              <a:t>the</a:t>
            </a:r>
            <a:r>
              <a:rPr/>
              <a:t> </a:t>
            </a:r>
            <a:r>
              <a:rPr/>
              <a:t>book,</a:t>
            </a:r>
            <a:r>
              <a:rPr/>
              <a:t> </a:t>
            </a:r>
            <a:r>
              <a:rPr/>
              <a:t>this</a:t>
            </a:r>
            <a:r>
              <a:rPr/>
              <a:t> </a:t>
            </a:r>
            <a:r>
              <a:rPr/>
              <a:t>is</a:t>
            </a:r>
            <a:r>
              <a:rPr/>
              <a:t> </a:t>
            </a:r>
            <a:r>
              <a:rPr/>
              <a:t>commonly</a:t>
            </a:r>
            <a:r>
              <a:rPr/>
              <a:t> </a:t>
            </a:r>
            <a:r>
              <a:rPr/>
              <a:t>accepted</a:t>
            </a:r>
            <a:r>
              <a:rPr/>
              <a:t> </a:t>
            </a:r>
            <a:r>
              <a:rPr/>
              <a:t>in</a:t>
            </a:r>
            <a:r>
              <a:rPr/>
              <a:t> </a:t>
            </a:r>
            <a:r>
              <a:rPr/>
              <a:t>most</a:t>
            </a:r>
            <a:r>
              <a:rPr/>
              <a:t> </a:t>
            </a:r>
            <a:r>
              <a:rPr/>
              <a:t>circles.</a:t>
            </a:r>
            <a:r>
              <a:rPr/>
              <a:t> </a:t>
            </a:r>
            <a:r>
              <a:rPr/>
              <a:t>But</a:t>
            </a:r>
            <a:r>
              <a:rPr/>
              <a:t> </a:t>
            </a:r>
            <a:r>
              <a:rPr/>
              <a:t>it</a:t>
            </a:r>
            <a:r>
              <a:rPr/>
              <a:t> </a:t>
            </a:r>
            <a:r>
              <a:rPr/>
              <a:t>is</a:t>
            </a:r>
            <a:r>
              <a:rPr/>
              <a:t> </a:t>
            </a:r>
            <a:r>
              <a:rPr/>
              <a:t>wrong.</a:t>
            </a:r>
          </a:p>
          <a:p>
            <a:pPr lvl="0" marL="0" indent="0">
              <a:buNone/>
            </a:pPr>
          </a:p>
          <a:p>
            <a:pPr lvl="0" marL="0" indent="0">
              <a:buNone/>
            </a:pPr>
            <a:r>
              <a:rPr/>
              <a:t>For</a:t>
            </a:r>
            <a:r>
              <a:rPr/>
              <a:t> </a:t>
            </a:r>
            <a:r>
              <a:rPr/>
              <a:t>randomized</a:t>
            </a:r>
            <a:r>
              <a:rPr/>
              <a:t> </a:t>
            </a:r>
            <a:r>
              <a:rPr/>
              <a:t>designs,</a:t>
            </a:r>
            <a:r>
              <a:rPr/>
              <a:t> </a:t>
            </a:r>
            <a:r>
              <a:rPr/>
              <a:t>the</a:t>
            </a:r>
            <a:r>
              <a:rPr/>
              <a:t> </a:t>
            </a:r>
            <a:r>
              <a:rPr/>
              <a:t>cause</a:t>
            </a:r>
            <a:r>
              <a:rPr/>
              <a:t> </a:t>
            </a:r>
            <a:r>
              <a:rPr/>
              <a:t>precedes</a:t>
            </a:r>
            <a:r>
              <a:rPr/>
              <a:t> </a:t>
            </a:r>
            <a:r>
              <a:rPr/>
              <a:t>the</a:t>
            </a:r>
            <a:r>
              <a:rPr/>
              <a:t> </a:t>
            </a:r>
            <a:r>
              <a:rPr/>
              <a:t>effect,</a:t>
            </a:r>
            <a:r>
              <a:rPr/>
              <a:t> </a:t>
            </a:r>
            <a:r>
              <a:rPr/>
              <a:t>the</a:t>
            </a:r>
            <a:r>
              <a:rPr/>
              <a:t> </a:t>
            </a:r>
            <a:r>
              <a:rPr/>
              <a:t>cause</a:t>
            </a:r>
            <a:r>
              <a:rPr/>
              <a:t> </a:t>
            </a:r>
            <a:r>
              <a:rPr/>
              <a:t>is</a:t>
            </a:r>
            <a:r>
              <a:rPr/>
              <a:t> </a:t>
            </a:r>
            <a:r>
              <a:rPr/>
              <a:t>related</a:t>
            </a:r>
            <a:r>
              <a:rPr/>
              <a:t> </a:t>
            </a:r>
            <a:r>
              <a:rPr/>
              <a:t>to</a:t>
            </a:r>
            <a:r>
              <a:rPr/>
              <a:t> </a:t>
            </a:r>
            <a:r>
              <a:rPr/>
              <a:t>the</a:t>
            </a:r>
            <a:r>
              <a:rPr/>
              <a:t> </a:t>
            </a:r>
            <a:r>
              <a:rPr/>
              <a:t>outcome</a:t>
            </a:r>
            <a:r>
              <a:rPr/>
              <a:t> </a:t>
            </a:r>
            <a:r>
              <a:rPr/>
              <a:t>and</a:t>
            </a:r>
            <a:r>
              <a:rPr/>
              <a:t> </a:t>
            </a:r>
            <a:r>
              <a:rPr/>
              <a:t>there</a:t>
            </a:r>
            <a:r>
              <a:rPr/>
              <a:t> </a:t>
            </a:r>
            <a:r>
              <a:rPr/>
              <a:t>are</a:t>
            </a:r>
            <a:r>
              <a:rPr/>
              <a:t> </a:t>
            </a:r>
            <a:r>
              <a:rPr/>
              <a:t>no</a:t>
            </a:r>
            <a:r>
              <a:rPr/>
              <a:t> </a:t>
            </a:r>
            <a:r>
              <a:rPr/>
              <a:t>other</a:t>
            </a:r>
            <a:r>
              <a:rPr/>
              <a:t> </a:t>
            </a:r>
            <a:r>
              <a:rPr/>
              <a:t>variables</a:t>
            </a:r>
            <a:r>
              <a:rPr/>
              <a:t> </a:t>
            </a:r>
            <a:r>
              <a:rPr/>
              <a:t>that</a:t>
            </a:r>
            <a:r>
              <a:rPr/>
              <a:t> </a:t>
            </a:r>
            <a:r>
              <a:rPr/>
              <a:t>could</a:t>
            </a:r>
            <a:r>
              <a:rPr/>
              <a:t> </a:t>
            </a:r>
            <a:r>
              <a:rPr/>
              <a:t>explain</a:t>
            </a:r>
            <a:r>
              <a:rPr/>
              <a:t> </a:t>
            </a:r>
            <a:r>
              <a:rPr/>
              <a:t>the</a:t>
            </a:r>
            <a:r>
              <a:rPr/>
              <a:t> </a:t>
            </a:r>
            <a:r>
              <a:rPr/>
              <a:t>relationship.</a:t>
            </a:r>
            <a:r>
              <a:rPr/>
              <a:t> </a:t>
            </a:r>
            <a:r>
              <a:rPr/>
              <a:t>The</a:t>
            </a:r>
            <a:r>
              <a:rPr/>
              <a:t> </a:t>
            </a:r>
            <a:r>
              <a:rPr/>
              <a:t>major</a:t>
            </a:r>
            <a:r>
              <a:rPr/>
              <a:t> </a:t>
            </a:r>
            <a:r>
              <a:rPr/>
              <a:t>threats</a:t>
            </a:r>
            <a:r>
              <a:rPr/>
              <a:t> </a:t>
            </a:r>
            <a:r>
              <a:rPr/>
              <a:t>to</a:t>
            </a:r>
            <a:r>
              <a:rPr/>
              <a:t> </a:t>
            </a:r>
            <a:r>
              <a:rPr/>
              <a:t>internal</a:t>
            </a:r>
            <a:r>
              <a:rPr/>
              <a:t> </a:t>
            </a:r>
            <a:r>
              <a:rPr/>
              <a:t>validity</a:t>
            </a:r>
            <a:r>
              <a:rPr/>
              <a:t> </a:t>
            </a:r>
            <a:r>
              <a:rPr/>
              <a:t>are</a:t>
            </a:r>
            <a:r>
              <a:rPr/>
              <a:t> </a:t>
            </a:r>
            <a:r>
              <a:rPr/>
              <a:t>removed</a:t>
            </a:r>
            <a:r>
              <a:rPr/>
              <a:t> </a:t>
            </a:r>
            <a:r>
              <a:rPr/>
              <a:t>by</a:t>
            </a:r>
            <a:r>
              <a:rPr/>
              <a:t> </a:t>
            </a:r>
            <a:r>
              <a:rPr/>
              <a:t>randomization.</a:t>
            </a:r>
            <a:r>
              <a:rPr/>
              <a:t> </a:t>
            </a:r>
            <a:r>
              <a:rPr/>
              <a:t>There</a:t>
            </a:r>
            <a:r>
              <a:rPr/>
              <a:t> </a:t>
            </a:r>
            <a:r>
              <a:rPr/>
              <a:t>are</a:t>
            </a:r>
            <a:r>
              <a:rPr/>
              <a:t> </a:t>
            </a:r>
            <a:r>
              <a:rPr/>
              <a:t>still</a:t>
            </a:r>
            <a:r>
              <a:rPr/>
              <a:t> </a:t>
            </a:r>
            <a:r>
              <a:rPr/>
              <a:t>some</a:t>
            </a:r>
            <a:r>
              <a:rPr/>
              <a:t> </a:t>
            </a:r>
            <a:r>
              <a:rPr/>
              <a:t>threats,</a:t>
            </a:r>
            <a:r>
              <a:rPr/>
              <a:t> </a:t>
            </a:r>
            <a:r>
              <a:rPr/>
              <a:t>though,</a:t>
            </a:r>
            <a:r>
              <a:rPr/>
              <a:t> </a:t>
            </a:r>
            <a:r>
              <a:rPr/>
              <a:t>that</a:t>
            </a:r>
            <a:r>
              <a:rPr/>
              <a:t> </a:t>
            </a:r>
            <a:r>
              <a:rPr/>
              <a:t>you</a:t>
            </a:r>
            <a:r>
              <a:rPr/>
              <a:t> </a:t>
            </a:r>
            <a:r>
              <a:rPr/>
              <a:t>should</a:t>
            </a:r>
            <a:r>
              <a:rPr/>
              <a:t> </a:t>
            </a:r>
            <a:r>
              <a:rPr/>
              <a:t>be</a:t>
            </a:r>
            <a:r>
              <a:rPr/>
              <a:t> </a:t>
            </a:r>
            <a:r>
              <a:rPr/>
              <a:t>aware</a:t>
            </a:r>
            <a:r>
              <a:rPr/>
              <a:t> </a:t>
            </a:r>
            <a:r>
              <a:rPr/>
              <a:t>of.</a:t>
            </a:r>
          </a:p>
          <a:p>
            <a:pPr lvl="0" marL="0" indent="0">
              <a:buNone/>
            </a:pPr>
          </a:p>
          <a:p>
            <a:pPr lvl="0" marL="0" indent="0">
              <a:buNone/>
            </a:pPr>
            <a:r>
              <a:rPr/>
              <a:t>For</a:t>
            </a:r>
            <a:r>
              <a:rPr/>
              <a:t> </a:t>
            </a:r>
            <a:r>
              <a:rPr/>
              <a:t>the</a:t>
            </a:r>
            <a:r>
              <a:rPr/>
              <a:t> </a:t>
            </a:r>
            <a:r>
              <a:rPr/>
              <a:t>other</a:t>
            </a:r>
            <a:r>
              <a:rPr/>
              <a:t> </a:t>
            </a:r>
            <a:r>
              <a:rPr/>
              <a:t>designs,</a:t>
            </a:r>
            <a:r>
              <a:rPr/>
              <a:t> </a:t>
            </a:r>
            <a:r>
              <a:rPr/>
              <a:t>you</a:t>
            </a:r>
            <a:r>
              <a:rPr/>
              <a:t> </a:t>
            </a:r>
            <a:r>
              <a:rPr/>
              <a:t>have</a:t>
            </a:r>
            <a:r>
              <a:rPr/>
              <a:t> </a:t>
            </a:r>
            <a:r>
              <a:rPr/>
              <a:t>to</a:t>
            </a:r>
            <a:r>
              <a:rPr/>
              <a:t> </a:t>
            </a:r>
            <a:r>
              <a:rPr/>
              <a:t>bring</a:t>
            </a:r>
            <a:r>
              <a:rPr/>
              <a:t> </a:t>
            </a:r>
            <a:r>
              <a:rPr/>
              <a:t>additional</a:t>
            </a:r>
            <a:r>
              <a:rPr/>
              <a:t> </a:t>
            </a:r>
            <a:r>
              <a:rPr/>
              <a:t>information</a:t>
            </a:r>
            <a:r>
              <a:rPr/>
              <a:t> </a:t>
            </a:r>
            <a:r>
              <a:rPr/>
              <a:t>into</a:t>
            </a:r>
            <a:r>
              <a:rPr/>
              <a:t> </a:t>
            </a:r>
            <a:r>
              <a:rPr/>
              <a:t>the</a:t>
            </a:r>
            <a:r>
              <a:rPr/>
              <a:t> </a:t>
            </a:r>
            <a:r>
              <a:rPr/>
              <a:t>analysis</a:t>
            </a:r>
            <a:r>
              <a:rPr/>
              <a:t> </a:t>
            </a:r>
            <a:r>
              <a:rPr/>
              <a:t>in</a:t>
            </a:r>
            <a:r>
              <a:rPr/>
              <a:t> </a:t>
            </a:r>
            <a:r>
              <a:rPr/>
              <a:t>order</a:t>
            </a:r>
            <a:r>
              <a:rPr/>
              <a:t> </a:t>
            </a:r>
            <a:r>
              <a:rPr/>
              <a:t>to</a:t>
            </a:r>
            <a:r>
              <a:rPr/>
              <a:t> </a:t>
            </a:r>
            <a:r>
              <a:rPr/>
              <a:t>establish</a:t>
            </a:r>
            <a:r>
              <a:rPr/>
              <a:t> </a:t>
            </a:r>
            <a:r>
              <a:rPr/>
              <a:t>internal</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pain</a:t>
            </a:r>
            <a:r>
              <a:rPr/>
              <a:t> </a:t>
            </a:r>
            <a:r>
              <a:rPr/>
              <a:t>score</a:t>
            </a:r>
            <a:r>
              <a:rPr/>
              <a:t> </a:t>
            </a:r>
            <a:r>
              <a:rPr/>
              <a:t>is</a:t>
            </a:r>
            <a:r>
              <a:rPr/>
              <a:t> </a:t>
            </a:r>
            <a:r>
              <a:rPr/>
              <a:t>a</a:t>
            </a:r>
            <a:r>
              <a:rPr/>
              <a:t> </a:t>
            </a:r>
            <a:r>
              <a:rPr/>
              <a:t>single</a:t>
            </a:r>
            <a:r>
              <a:rPr/>
              <a:t> </a:t>
            </a:r>
            <a:r>
              <a:rPr/>
              <a:t>measurement.</a:t>
            </a:r>
            <a:r>
              <a:rPr/>
              <a:t> </a:t>
            </a:r>
            <a:r>
              <a:rPr/>
              <a:t>You</a:t>
            </a:r>
            <a:r>
              <a:rPr/>
              <a:t> </a:t>
            </a:r>
            <a:r>
              <a:rPr/>
              <a:t>do</a:t>
            </a:r>
            <a:r>
              <a:rPr/>
              <a:t> </a:t>
            </a:r>
            <a:r>
              <a:rPr/>
              <a:t>not</a:t>
            </a:r>
            <a:r>
              <a:rPr/>
              <a:t> </a:t>
            </a:r>
            <a:r>
              <a:rPr/>
              <a:t>ask</a:t>
            </a:r>
            <a:r>
              <a:rPr/>
              <a:t> </a:t>
            </a:r>
            <a:r>
              <a:rPr/>
              <a:t>about</a:t>
            </a:r>
            <a:r>
              <a:rPr/>
              <a:t> </a:t>
            </a:r>
            <a:r>
              <a:rPr/>
              <a:t>five</a:t>
            </a:r>
            <a:r>
              <a:rPr/>
              <a:t> </a:t>
            </a:r>
            <a:r>
              <a:rPr/>
              <a:t>different</a:t>
            </a:r>
            <a:r>
              <a:rPr/>
              <a:t> </a:t>
            </a:r>
            <a:r>
              <a:rPr/>
              <a:t>types</a:t>
            </a:r>
            <a:r>
              <a:rPr/>
              <a:t> </a:t>
            </a:r>
            <a:r>
              <a:rPr/>
              <a:t>of</a:t>
            </a:r>
            <a:r>
              <a:rPr/>
              <a:t> </a:t>
            </a:r>
            <a:r>
              <a:rPr/>
              <a:t>pain</a:t>
            </a:r>
            <a:r>
              <a:rPr/>
              <a:t> </a:t>
            </a:r>
            <a:r>
              <a:rPr/>
              <a:t>and</a:t>
            </a:r>
            <a:r>
              <a:rPr/>
              <a:t> </a:t>
            </a:r>
            <a:r>
              <a:rPr/>
              <a:t>add</a:t>
            </a:r>
            <a:r>
              <a:rPr/>
              <a:t> </a:t>
            </a:r>
            <a:r>
              <a:rPr/>
              <a:t>them</a:t>
            </a:r>
            <a:r>
              <a:rPr/>
              <a:t> </a:t>
            </a:r>
            <a:r>
              <a:rPr/>
              <a:t>up.</a:t>
            </a:r>
            <a:r>
              <a:rPr/>
              <a:t> </a:t>
            </a:r>
            <a:r>
              <a:rPr/>
              <a:t>Likewise,</a:t>
            </a:r>
            <a:r>
              <a:rPr/>
              <a:t> </a:t>
            </a:r>
            <a:r>
              <a:rPr/>
              <a:t>the</a:t>
            </a:r>
            <a:r>
              <a:rPr/>
              <a:t> </a:t>
            </a:r>
            <a:r>
              <a:rPr/>
              <a:t>Boston</a:t>
            </a:r>
            <a:r>
              <a:rPr/>
              <a:t> </a:t>
            </a:r>
            <a:r>
              <a:rPr/>
              <a:t>Bowel</a:t>
            </a:r>
            <a:r>
              <a:rPr/>
              <a:t> </a:t>
            </a:r>
            <a:r>
              <a:rPr/>
              <a:t>Prep</a:t>
            </a:r>
            <a:r>
              <a:rPr/>
              <a:t> </a:t>
            </a:r>
            <a:r>
              <a:rPr/>
              <a:t>score</a:t>
            </a:r>
            <a:r>
              <a:rPr/>
              <a:t> </a:t>
            </a:r>
            <a:r>
              <a:rPr/>
              <a:t>is</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could</a:t>
            </a:r>
            <a:r>
              <a:rPr/>
              <a:t> </a:t>
            </a:r>
            <a:r>
              <a:rPr/>
              <a:t>be</a:t>
            </a:r>
            <a:r>
              <a:rPr/>
              <a:t> </a:t>
            </a:r>
            <a:r>
              <a:rPr/>
              <a:t>some</a:t>
            </a:r>
            <a:r>
              <a:rPr/>
              <a:t> </a:t>
            </a:r>
            <a:r>
              <a:rPr/>
              <a:t>debate</a:t>
            </a:r>
            <a:r>
              <a:rPr/>
              <a:t> </a:t>
            </a:r>
            <a:r>
              <a:rPr/>
              <a:t>about</a:t>
            </a:r>
            <a:r>
              <a:rPr/>
              <a:t> </a:t>
            </a:r>
            <a:r>
              <a:rPr/>
              <a:t>this,</a:t>
            </a:r>
            <a:r>
              <a:rPr/>
              <a:t> </a:t>
            </a:r>
            <a:r>
              <a:rPr/>
              <a:t>but</a:t>
            </a:r>
            <a:r>
              <a:rPr/>
              <a:t> </a:t>
            </a:r>
            <a:r>
              <a:rPr/>
              <a:t>I</a:t>
            </a:r>
            <a:r>
              <a:rPr/>
              <a:t> </a:t>
            </a:r>
            <a:r>
              <a:rPr/>
              <a:t>would</a:t>
            </a:r>
            <a:r>
              <a:rPr/>
              <a:t> </a:t>
            </a:r>
            <a:r>
              <a:rPr/>
              <a:t>call</a:t>
            </a:r>
            <a:r>
              <a:rPr/>
              <a:t> </a:t>
            </a:r>
            <a:r>
              <a:rPr/>
              <a:t>the</a:t>
            </a:r>
            <a:r>
              <a:rPr/>
              <a:t> </a:t>
            </a:r>
            <a:r>
              <a:rPr/>
              <a:t>Apgar</a:t>
            </a:r>
            <a:r>
              <a:rPr/>
              <a:t> </a:t>
            </a:r>
            <a:r>
              <a:rPr/>
              <a:t>score</a:t>
            </a:r>
            <a:r>
              <a:rPr/>
              <a:t> </a:t>
            </a:r>
            <a:r>
              <a:rPr/>
              <a:t>a</a:t>
            </a:r>
            <a:r>
              <a:rPr/>
              <a:t> </a:t>
            </a:r>
            <a:r>
              <a:rPr/>
              <a:t>social</a:t>
            </a:r>
            <a:r>
              <a:rPr/>
              <a:t> </a:t>
            </a:r>
            <a:r>
              <a:rPr/>
              <a:t>construct.</a:t>
            </a:r>
            <a:r>
              <a:rPr/>
              <a:t> </a:t>
            </a:r>
            <a:r>
              <a:rPr/>
              <a:t>You</a:t>
            </a:r>
            <a:r>
              <a:rPr/>
              <a:t> </a:t>
            </a:r>
            <a:r>
              <a:rPr/>
              <a:t>are</a:t>
            </a:r>
            <a:r>
              <a:rPr/>
              <a:t> </a:t>
            </a:r>
            <a:r>
              <a:rPr/>
              <a:t>measuring</a:t>
            </a:r>
            <a:r>
              <a:rPr/>
              <a:t> </a:t>
            </a:r>
            <a:r>
              <a:rPr/>
              <a:t>distress</a:t>
            </a:r>
            <a:r>
              <a:rPr/>
              <a:t> </a:t>
            </a:r>
            <a:r>
              <a:rPr/>
              <a:t>associated</a:t>
            </a:r>
            <a:r>
              <a:rPr/>
              <a:t> </a:t>
            </a:r>
            <a:r>
              <a:rPr/>
              <a:t>with</a:t>
            </a:r>
            <a:r>
              <a:rPr/>
              <a:t> </a:t>
            </a:r>
            <a:r>
              <a:rPr/>
              <a:t>the</a:t>
            </a:r>
            <a:r>
              <a:rPr/>
              <a:t> </a:t>
            </a:r>
            <a:r>
              <a:rPr/>
              <a:t>birth</a:t>
            </a:r>
            <a:r>
              <a:rPr/>
              <a:t> </a:t>
            </a:r>
            <a:r>
              <a:rPr/>
              <a:t>process.</a:t>
            </a:r>
            <a:r>
              <a:rPr/>
              <a:t> </a:t>
            </a:r>
            <a:r>
              <a:rPr/>
              <a:t>Distress</a:t>
            </a:r>
            <a:r>
              <a:rPr/>
              <a:t> </a:t>
            </a:r>
            <a:r>
              <a:rPr/>
              <a:t>is</a:t>
            </a:r>
            <a:r>
              <a:rPr/>
              <a:t> </a:t>
            </a:r>
            <a:r>
              <a:rPr/>
              <a:t>an</a:t>
            </a:r>
            <a:r>
              <a:rPr/>
              <a:t> </a:t>
            </a:r>
            <a:r>
              <a:rPr/>
              <a:t>abstraction</a:t>
            </a:r>
            <a:r>
              <a:rPr/>
              <a:t> </a:t>
            </a:r>
            <a:r>
              <a:rPr/>
              <a:t>that</a:t>
            </a:r>
            <a:r>
              <a:rPr/>
              <a:t> </a:t>
            </a:r>
            <a:r>
              <a:rPr/>
              <a:t>you</a:t>
            </a:r>
            <a:r>
              <a:rPr/>
              <a:t> </a:t>
            </a:r>
            <a:r>
              <a:rPr/>
              <a:t>cannot</a:t>
            </a:r>
            <a:r>
              <a:rPr/>
              <a:t> </a:t>
            </a:r>
            <a:r>
              <a:rPr/>
              <a:t>measure</a:t>
            </a:r>
            <a:r>
              <a:rPr/>
              <a:t> </a:t>
            </a:r>
            <a:r>
              <a:rPr/>
              <a:t>directly.</a:t>
            </a:r>
            <a:r>
              <a:rPr/>
              <a:t> </a:t>
            </a:r>
            <a:r>
              <a:rPr/>
              <a:t>The</a:t>
            </a:r>
            <a:r>
              <a:rPr/>
              <a:t> </a:t>
            </a:r>
            <a:r>
              <a:rPr/>
              <a:t>Neighborhood</a:t>
            </a:r>
            <a:r>
              <a:rPr/>
              <a:t> </a:t>
            </a:r>
            <a:r>
              <a:rPr/>
              <a:t>Environment</a:t>
            </a:r>
            <a:r>
              <a:rPr/>
              <a:t> </a:t>
            </a:r>
            <a:r>
              <a:rPr/>
              <a:t>Survey</a:t>
            </a:r>
            <a:r>
              <a:rPr/>
              <a:t> </a:t>
            </a:r>
            <a:r>
              <a:rPr/>
              <a:t>is</a:t>
            </a:r>
            <a:r>
              <a:rPr/>
              <a:t> </a:t>
            </a:r>
            <a:r>
              <a:rPr/>
              <a:t>also</a:t>
            </a:r>
            <a:r>
              <a:rPr/>
              <a:t> </a:t>
            </a:r>
            <a:r>
              <a:rPr/>
              <a:t>measuring</a:t>
            </a:r>
            <a:r>
              <a:rPr/>
              <a:t> </a:t>
            </a:r>
            <a:r>
              <a:rPr/>
              <a:t>a</a:t>
            </a:r>
            <a:r>
              <a:rPr/>
              <a:t> </a:t>
            </a:r>
            <a:r>
              <a:rPr/>
              <a:t>rather</a:t>
            </a:r>
            <a:r>
              <a:rPr/>
              <a:t> </a:t>
            </a:r>
            <a:r>
              <a:rPr/>
              <a:t>abstract</a:t>
            </a:r>
            <a:r>
              <a:rPr/>
              <a:t> </a:t>
            </a:r>
            <a:r>
              <a:rPr/>
              <a:t>concept,</a:t>
            </a:r>
            <a:r>
              <a:rPr/>
              <a:t> </a:t>
            </a:r>
            <a:r>
              <a:rPr/>
              <a:t>the</a:t>
            </a:r>
            <a:r>
              <a:rPr/>
              <a:t> </a:t>
            </a:r>
            <a:r>
              <a:rPr/>
              <a:t>quality</a:t>
            </a:r>
            <a:r>
              <a:rPr/>
              <a:t> </a:t>
            </a:r>
            <a:r>
              <a:rPr/>
              <a:t>of</a:t>
            </a:r>
            <a:r>
              <a:rPr/>
              <a:t> </a:t>
            </a:r>
            <a:r>
              <a:rPr/>
              <a:t>your</a:t>
            </a:r>
            <a:r>
              <a:rPr/>
              <a:t> </a:t>
            </a:r>
            <a:r>
              <a:rPr/>
              <a:t>living</a:t>
            </a:r>
            <a:r>
              <a:rPr/>
              <a:t> </a:t>
            </a:r>
            <a:r>
              <a:rPr/>
              <a:t>environment.</a:t>
            </a:r>
            <a:r>
              <a:rPr/>
              <a:t> </a:t>
            </a:r>
            <a:r>
              <a:rPr/>
              <a:t>What</a:t>
            </a:r>
            <a:r>
              <a:rPr/>
              <a:t> </a:t>
            </a:r>
            <a:r>
              <a:rPr/>
              <a:t>you</a:t>
            </a:r>
            <a:r>
              <a:rPr/>
              <a:t> </a:t>
            </a:r>
            <a:r>
              <a:rPr/>
              <a:t>and</a:t>
            </a:r>
            <a:r>
              <a:rPr/>
              <a:t> </a:t>
            </a:r>
            <a:r>
              <a:rPr/>
              <a:t>I</a:t>
            </a:r>
            <a:r>
              <a:rPr/>
              <a:t> </a:t>
            </a:r>
            <a:r>
              <a:rPr/>
              <a:t>would</a:t>
            </a:r>
            <a:r>
              <a:rPr/>
              <a:t> </a:t>
            </a:r>
            <a:r>
              <a:rPr/>
              <a:t>consider</a:t>
            </a:r>
            <a:r>
              <a:rPr/>
              <a:t> </a:t>
            </a:r>
            <a:r>
              <a:rPr/>
              <a:t>to</a:t>
            </a:r>
            <a:r>
              <a:rPr/>
              <a:t> </a:t>
            </a:r>
            <a:r>
              <a:rPr/>
              <a:t>be</a:t>
            </a:r>
            <a:r>
              <a:rPr/>
              <a:t> </a:t>
            </a:r>
            <a:r>
              <a:rPr/>
              <a:t>a</a:t>
            </a:r>
            <a:r>
              <a:rPr/>
              <a:t> </a:t>
            </a:r>
            <a:r>
              <a:rPr/>
              <a:t>good</a:t>
            </a:r>
            <a:r>
              <a:rPr/>
              <a:t> </a:t>
            </a:r>
            <a:r>
              <a:rPr/>
              <a:t>environment</a:t>
            </a:r>
            <a:r>
              <a:rPr/>
              <a:t> </a:t>
            </a:r>
            <a:r>
              <a:rPr/>
              <a:t>is</a:t>
            </a:r>
            <a:r>
              <a:rPr/>
              <a:t> </a:t>
            </a:r>
            <a:r>
              <a:rPr/>
              <a:t>something</a:t>
            </a:r>
            <a:r>
              <a:rPr/>
              <a:t> </a:t>
            </a:r>
            <a:r>
              <a:rPr/>
              <a:t>that</a:t>
            </a:r>
            <a:r>
              <a:rPr/>
              <a:t> </a:t>
            </a:r>
            <a:r>
              <a:rPr/>
              <a:t>we</a:t>
            </a:r>
            <a:r>
              <a:rPr/>
              <a:t> </a:t>
            </a:r>
            <a:r>
              <a:rPr/>
              <a:t>construct.</a:t>
            </a:r>
            <a:r>
              <a:rPr/>
              <a:t> </a:t>
            </a:r>
            <a:r>
              <a:rPr/>
              <a:t>This</a:t>
            </a:r>
            <a:r>
              <a:rPr/>
              <a:t> </a:t>
            </a:r>
            <a:r>
              <a:rPr/>
              <a:t>is</a:t>
            </a:r>
            <a:r>
              <a:rPr/>
              <a:t> </a:t>
            </a:r>
            <a:r>
              <a:rPr/>
              <a:t>an</a:t>
            </a:r>
            <a:r>
              <a:rPr/>
              <a:t> </a:t>
            </a:r>
            <a:r>
              <a:rPr/>
              <a:t>exmaple</a:t>
            </a:r>
            <a:r>
              <a:rPr/>
              <a:t> </a:t>
            </a:r>
            <a:r>
              <a:rPr/>
              <a:t>of</a:t>
            </a:r>
            <a:r>
              <a:rPr/>
              <a:t> </a:t>
            </a:r>
            <a:r>
              <a:rPr/>
              <a:t>a</a:t>
            </a:r>
            <a:r>
              <a:rPr/>
              <a:t> </a:t>
            </a:r>
            <a:r>
              <a:rPr/>
              <a:t>social</a:t>
            </a:r>
            <a:r>
              <a:rPr/>
              <a:t> </a:t>
            </a:r>
            <a:r>
              <a:rPr/>
              <a:t>construct.</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Boston</a:t>
            </a:r>
            <a:r>
              <a:rPr/>
              <a:t> </a:t>
            </a:r>
            <a:r>
              <a:rPr/>
              <a:t>Bowel</a:t>
            </a:r>
            <a:r>
              <a:rPr/>
              <a:t> </a:t>
            </a:r>
            <a:r>
              <a:rPr/>
              <a:t>Prep</a:t>
            </a:r>
            <a:r>
              <a:rPr/>
              <a:t> </a:t>
            </a:r>
            <a:r>
              <a:rPr/>
              <a:t>Score</a:t>
            </a:r>
            <a:r>
              <a:rPr/>
              <a:t> </a:t>
            </a:r>
            <a:r>
              <a:rPr/>
              <a:t>is</a:t>
            </a:r>
            <a:r>
              <a:rPr/>
              <a:t> </a:t>
            </a:r>
            <a:r>
              <a:rPr/>
              <a:t>a</a:t>
            </a:r>
            <a:r>
              <a:rPr/>
              <a:t> </a:t>
            </a:r>
            <a:r>
              <a:rPr/>
              <a:t>measure</a:t>
            </a:r>
            <a:r>
              <a:rPr/>
              <a:t> </a:t>
            </a:r>
            <a:r>
              <a:rPr/>
              <a:t>of</a:t>
            </a:r>
            <a:r>
              <a:rPr/>
              <a:t> </a:t>
            </a:r>
            <a:r>
              <a:rPr/>
              <a:t>a</a:t>
            </a:r>
            <a:r>
              <a:rPr/>
              <a:t> </a:t>
            </a:r>
            <a:r>
              <a:rPr/>
              <a:t>physical</a:t>
            </a:r>
            <a:r>
              <a:rPr/>
              <a:t> </a:t>
            </a:r>
            <a:r>
              <a:rPr/>
              <a:t>phenomenon,</a:t>
            </a:r>
            <a:r>
              <a:rPr/>
              <a:t> </a:t>
            </a:r>
            <a:r>
              <a:rPr/>
              <a:t>the</a:t>
            </a:r>
            <a:r>
              <a:rPr/>
              <a:t> </a:t>
            </a:r>
            <a:r>
              <a:rPr/>
              <a:t>visibility</a:t>
            </a:r>
            <a:r>
              <a:rPr/>
              <a:t> </a:t>
            </a:r>
            <a:r>
              <a:rPr/>
              <a:t>of</a:t>
            </a:r>
            <a:r>
              <a:rPr/>
              <a:t> </a:t>
            </a:r>
            <a:r>
              <a:rPr/>
              <a:t>the</a:t>
            </a:r>
            <a:r>
              <a:rPr/>
              <a:t> </a:t>
            </a:r>
            <a:r>
              <a:rPr/>
              <a:t>walls</a:t>
            </a:r>
            <a:r>
              <a:rPr/>
              <a:t> </a:t>
            </a:r>
            <a:r>
              <a:rPr/>
              <a:t>of</a:t>
            </a:r>
            <a:r>
              <a:rPr/>
              <a:t> </a:t>
            </a:r>
            <a:r>
              <a:rPr/>
              <a:t>your</a:t>
            </a:r>
            <a:r>
              <a:rPr/>
              <a:t> </a:t>
            </a:r>
            <a:r>
              <a:rPr/>
              <a:t>colon.</a:t>
            </a:r>
          </a:p>
          <a:p>
            <a:pPr lvl="0" marL="0" indent="0">
              <a:buNone/>
            </a:pPr>
          </a:p>
          <a:p>
            <a:pPr lvl="0" marL="0" indent="0">
              <a:buNone/>
            </a:pPr>
            <a:r>
              <a:rPr/>
              <a:t>Pain</a:t>
            </a:r>
            <a:r>
              <a:rPr/>
              <a:t> </a:t>
            </a:r>
            <a:r>
              <a:rPr/>
              <a:t>is</a:t>
            </a:r>
            <a:r>
              <a:rPr/>
              <a:t> </a:t>
            </a:r>
            <a:r>
              <a:rPr/>
              <a:t>on</a:t>
            </a:r>
            <a:r>
              <a:rPr/>
              <a:t> </a:t>
            </a:r>
            <a:r>
              <a:rPr/>
              <a:t>the</a:t>
            </a:r>
            <a:r>
              <a:rPr/>
              <a:t> </a:t>
            </a:r>
            <a:r>
              <a:rPr/>
              <a:t>border,</a:t>
            </a:r>
            <a:r>
              <a:rPr/>
              <a:t> </a:t>
            </a:r>
            <a:r>
              <a:rPr/>
              <a:t>but</a:t>
            </a:r>
            <a:r>
              <a:rPr/>
              <a:t> </a:t>
            </a:r>
            <a:r>
              <a:rPr/>
              <a:t>I</a:t>
            </a:r>
            <a:r>
              <a:rPr/>
              <a:t> </a:t>
            </a:r>
            <a:r>
              <a:rPr/>
              <a:t>would</a:t>
            </a:r>
            <a:r>
              <a:rPr/>
              <a:t> </a:t>
            </a:r>
            <a:r>
              <a:rPr/>
              <a:t>call</a:t>
            </a:r>
            <a:r>
              <a:rPr/>
              <a:t> </a:t>
            </a:r>
            <a:r>
              <a:rPr/>
              <a:t>it</a:t>
            </a:r>
            <a:r>
              <a:rPr/>
              <a:t> </a:t>
            </a:r>
            <a:r>
              <a:rPr/>
              <a:t>a</a:t>
            </a:r>
            <a:r>
              <a:rPr/>
              <a:t> </a:t>
            </a:r>
            <a:r>
              <a:rPr/>
              <a:t>biological</a:t>
            </a:r>
            <a:r>
              <a:rPr/>
              <a:t> </a:t>
            </a:r>
            <a:r>
              <a:rPr/>
              <a:t>process</a:t>
            </a:r>
            <a:r>
              <a:rPr/>
              <a:t> </a:t>
            </a:r>
            <a:r>
              <a:rPr/>
              <a:t>rather</a:t>
            </a:r>
            <a:r>
              <a:rPr/>
              <a:t> </a:t>
            </a:r>
            <a:r>
              <a:rPr/>
              <a:t>than</a:t>
            </a:r>
            <a:r>
              <a:rPr/>
              <a:t> </a:t>
            </a:r>
            <a:r>
              <a:rPr/>
              <a:t>a</a:t>
            </a:r>
            <a:r>
              <a:rPr/>
              <a:t> </a:t>
            </a:r>
            <a:r>
              <a:rPr/>
              <a:t>psychological</a:t>
            </a:r>
            <a:r>
              <a:rPr/>
              <a:t> </a:t>
            </a:r>
            <a:r>
              <a:rPr/>
              <a:t>construct</a:t>
            </a:r>
            <a:r>
              <a:rPr/>
              <a:t> </a:t>
            </a:r>
            <a:r>
              <a:rPr/>
              <a:t>because</a:t>
            </a:r>
            <a:r>
              <a:rPr/>
              <a:t> </a:t>
            </a:r>
            <a:r>
              <a:rPr/>
              <a:t>it</a:t>
            </a:r>
            <a:r>
              <a:rPr/>
              <a:t> </a:t>
            </a:r>
            <a:r>
              <a:rPr/>
              <a:t>involves</a:t>
            </a:r>
            <a:r>
              <a:rPr/>
              <a:t> </a:t>
            </a:r>
            <a:r>
              <a:rPr/>
              <a:t>the</a:t>
            </a:r>
            <a:r>
              <a:rPr/>
              <a:t> </a:t>
            </a:r>
            <a:r>
              <a:rPr/>
              <a:t>transfer</a:t>
            </a:r>
            <a:r>
              <a:rPr/>
              <a:t> </a:t>
            </a:r>
            <a:r>
              <a:rPr/>
              <a:t>of</a:t>
            </a:r>
            <a:r>
              <a:rPr/>
              <a:t> </a:t>
            </a:r>
            <a:r>
              <a:rPr/>
              <a:t>information</a:t>
            </a:r>
            <a:r>
              <a:rPr/>
              <a:t> </a:t>
            </a:r>
            <a:r>
              <a:rPr/>
              <a:t>across</a:t>
            </a:r>
            <a:r>
              <a:rPr/>
              <a:t> </a:t>
            </a:r>
            <a:r>
              <a:rPr/>
              <a:t>your</a:t>
            </a:r>
            <a:r>
              <a:rPr/>
              <a:t> </a:t>
            </a:r>
            <a:r>
              <a:rPr/>
              <a:t>nervous</a:t>
            </a:r>
            <a:r>
              <a:rPr/>
              <a:t> </a:t>
            </a:r>
            <a:r>
              <a:rPr/>
              <a:t>system.</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put</a:t>
            </a:r>
            <a:r>
              <a:rPr/>
              <a:t> </a:t>
            </a:r>
            <a:r>
              <a:rPr/>
              <a:t>in</a:t>
            </a:r>
            <a:r>
              <a:rPr/>
              <a:t> </a:t>
            </a:r>
            <a:r>
              <a:rPr/>
              <a:t>the</a:t>
            </a:r>
            <a:r>
              <a:rPr/>
              <a:t> </a:t>
            </a:r>
            <a:r>
              <a:rPr/>
              <a:t>disgust</a:t>
            </a:r>
            <a:r>
              <a:rPr/>
              <a:t> </a:t>
            </a:r>
            <a:r>
              <a:rPr/>
              <a:t>scale</a:t>
            </a:r>
            <a:r>
              <a:rPr/>
              <a:t> </a:t>
            </a:r>
            <a:r>
              <a:rPr/>
              <a:t>because</a:t>
            </a:r>
            <a:r>
              <a:rPr/>
              <a:t> </a:t>
            </a:r>
            <a:r>
              <a:rPr/>
              <a:t>it</a:t>
            </a:r>
            <a:r>
              <a:rPr/>
              <a:t> </a:t>
            </a:r>
            <a:r>
              <a:rPr/>
              <a:t>is</a:t>
            </a:r>
            <a:r>
              <a:rPr/>
              <a:t> </a:t>
            </a:r>
            <a:r>
              <a:rPr/>
              <a:t>the</a:t>
            </a:r>
            <a:r>
              <a:rPr/>
              <a:t> </a:t>
            </a:r>
            <a:r>
              <a:rPr/>
              <a:t>perfect</a:t>
            </a:r>
            <a:r>
              <a:rPr/>
              <a:t> </a:t>
            </a:r>
            <a:r>
              <a:rPr/>
              <a:t>example</a:t>
            </a:r>
            <a:r>
              <a:rPr/>
              <a:t> </a:t>
            </a:r>
            <a:r>
              <a:rPr/>
              <a:t>of</a:t>
            </a:r>
            <a:r>
              <a:rPr/>
              <a:t> </a:t>
            </a:r>
            <a:r>
              <a:rPr/>
              <a:t>a</a:t>
            </a:r>
            <a:r>
              <a:rPr/>
              <a:t> </a:t>
            </a:r>
            <a:r>
              <a:rPr/>
              <a:t>psychological</a:t>
            </a:r>
            <a:r>
              <a:rPr/>
              <a:t> </a:t>
            </a:r>
            <a:r>
              <a:rPr/>
              <a:t>construct.</a:t>
            </a:r>
          </a:p>
          <a:p>
            <a:pPr lvl="0" marL="0" indent="0">
              <a:buNone/>
            </a:pPr>
          </a:p>
          <a:p>
            <a:pPr lvl="0" marL="0" indent="0">
              <a:buNone/>
            </a:pPr>
            <a:r>
              <a:rPr/>
              <a:t>But</a:t>
            </a:r>
            <a:r>
              <a:rPr/>
              <a:t> </a:t>
            </a:r>
            <a:r>
              <a:rPr/>
              <a:t>is</a:t>
            </a:r>
            <a:r>
              <a:rPr/>
              <a:t> </a:t>
            </a:r>
            <a:r>
              <a:rPr/>
              <a:t>it</a:t>
            </a:r>
            <a:r>
              <a:rPr/>
              <a:t> </a:t>
            </a:r>
            <a:r>
              <a:rPr/>
              <a:t>a</a:t>
            </a:r>
            <a:r>
              <a:rPr/>
              <a:t> </a:t>
            </a:r>
            <a:r>
              <a:rPr/>
              <a:t>self</a:t>
            </a:r>
            <a:r>
              <a:rPr/>
              <a:t> </a:t>
            </a:r>
            <a:r>
              <a:rPr/>
              <a:t>report</a:t>
            </a:r>
            <a:r>
              <a:rPr/>
              <a:t> </a:t>
            </a:r>
            <a:r>
              <a:rPr/>
              <a:t>or</a:t>
            </a:r>
            <a:r>
              <a:rPr/>
              <a:t> </a:t>
            </a:r>
            <a:r>
              <a:rPr/>
              <a:t>a</a:t>
            </a:r>
            <a:r>
              <a:rPr/>
              <a:t> </a:t>
            </a:r>
            <a:r>
              <a:rPr/>
              <a:t>researcher</a:t>
            </a:r>
            <a:r>
              <a:rPr/>
              <a:t> </a:t>
            </a:r>
            <a:r>
              <a:rPr/>
              <a:t>evaluation?</a:t>
            </a:r>
          </a:p>
          <a:p>
            <a:pPr lvl="0" marL="0" indent="0">
              <a:buNone/>
            </a:pPr>
          </a:p>
          <a:p>
            <a:pPr lvl="0" marL="0" indent="0">
              <a:buNone/>
            </a:pPr>
            <a:r>
              <a:rPr/>
              <a:t>Is</a:t>
            </a:r>
            <a:r>
              <a:rPr/>
              <a:t> </a:t>
            </a:r>
            <a:r>
              <a:rPr/>
              <a:t>is</a:t>
            </a:r>
            <a:r>
              <a:rPr/>
              <a:t> </a:t>
            </a:r>
            <a:r>
              <a:rPr/>
              <a:t>a</a:t>
            </a:r>
            <a:r>
              <a:rPr/>
              <a:t> </a:t>
            </a:r>
            <a:r>
              <a:rPr/>
              <a:t>composite</a:t>
            </a:r>
            <a:r>
              <a:rPr/>
              <a:t> </a:t>
            </a:r>
            <a:r>
              <a:rPr/>
              <a:t>measure</a:t>
            </a:r>
            <a:r>
              <a:rPr/>
              <a:t> </a:t>
            </a:r>
            <a:r>
              <a:rPr/>
              <a:t>or</a:t>
            </a:r>
            <a:r>
              <a:rPr/>
              <a:t> </a:t>
            </a:r>
            <a:r>
              <a:rPr/>
              <a:t>a</a:t>
            </a:r>
            <a:r>
              <a:rPr/>
              <a:t> </a:t>
            </a:r>
            <a:r>
              <a:rPr/>
              <a:t>single</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You’ve</a:t>
            </a:r>
            <a:r>
              <a:rPr/>
              <a:t> </a:t>
            </a:r>
            <a:r>
              <a:rPr/>
              <a:t>seen</a:t>
            </a:r>
            <a:r>
              <a:rPr/>
              <a:t> </a:t>
            </a:r>
            <a:r>
              <a:rPr/>
              <a:t>five</a:t>
            </a:r>
            <a:r>
              <a:rPr/>
              <a:t> </a:t>
            </a:r>
            <a:r>
              <a:rPr/>
              <a:t>case</a:t>
            </a:r>
            <a:r>
              <a:rPr/>
              <a:t> </a:t>
            </a:r>
            <a:r>
              <a:rPr/>
              <a:t>studies</a:t>
            </a:r>
            <a:r>
              <a:rPr/>
              <a:t> </a:t>
            </a:r>
            <a:r>
              <a:rPr/>
              <a:t>and</a:t>
            </a:r>
            <a:r>
              <a:rPr/>
              <a:t> </a:t>
            </a:r>
            <a:r>
              <a:rPr/>
              <a:t>discussed</a:t>
            </a:r>
            <a:r>
              <a:rPr/>
              <a:t> </a:t>
            </a:r>
            <a:r>
              <a:rPr/>
              <a:t>where</a:t>
            </a:r>
            <a:r>
              <a:rPr/>
              <a:t> </a:t>
            </a:r>
            <a:r>
              <a:rPr/>
              <a:t>they</a:t>
            </a:r>
            <a:r>
              <a:rPr/>
              <a:t> </a:t>
            </a:r>
            <a:r>
              <a:rPr/>
              <a:t>fit</a:t>
            </a:r>
            <a:r>
              <a:rPr/>
              <a:t> </a:t>
            </a:r>
            <a:r>
              <a:rPr/>
              <a:t>among</a:t>
            </a:r>
            <a:r>
              <a:rPr/>
              <a:t> </a:t>
            </a:r>
            <a:r>
              <a:rPr/>
              <a:t>the</a:t>
            </a:r>
            <a:r>
              <a:rPr/>
              <a:t> </a:t>
            </a:r>
            <a:r>
              <a:rPr/>
              <a:t>three</a:t>
            </a:r>
            <a:r>
              <a:rPr/>
              <a:t> </a:t>
            </a:r>
            <a:r>
              <a:rPr/>
              <a:t>dichotomies.</a:t>
            </a:r>
            <a:r>
              <a:rPr/>
              <a:t> </a:t>
            </a:r>
            <a:r>
              <a:rPr/>
              <a:t>Next,</a:t>
            </a:r>
            <a:r>
              <a:rPr/>
              <a:t> </a:t>
            </a:r>
            <a:r>
              <a:rPr/>
              <a:t>you’ll</a:t>
            </a:r>
            <a:r>
              <a:rPr/>
              <a:t> </a:t>
            </a:r>
            <a:r>
              <a:rPr/>
              <a:t>see</a:t>
            </a:r>
            <a:r>
              <a:rPr/>
              <a:t> </a:t>
            </a:r>
            <a:r>
              <a:rPr/>
              <a:t>various</a:t>
            </a:r>
            <a:r>
              <a:rPr/>
              <a:t> </a:t>
            </a:r>
            <a:r>
              <a:rPr/>
              <a:t>approaches</a:t>
            </a:r>
            <a:r>
              <a:rPr/>
              <a:t> </a:t>
            </a:r>
            <a:r>
              <a:rPr/>
              <a:t>to</a:t>
            </a:r>
            <a:r>
              <a:rPr/>
              <a:t> </a:t>
            </a:r>
            <a:r>
              <a:rPr/>
              <a:t>reliability</a:t>
            </a:r>
            <a:r>
              <a:rPr/>
              <a:t> </a:t>
            </a:r>
            <a:r>
              <a:rPr/>
              <a:t>and</a:t>
            </a:r>
            <a:r>
              <a:rPr/>
              <a:t> </a:t>
            </a:r>
            <a:r>
              <a:rPr/>
              <a:t>when</a:t>
            </a:r>
            <a:r>
              <a:rPr/>
              <a:t> </a:t>
            </a:r>
            <a:r>
              <a:rPr/>
              <a:t>you</a:t>
            </a:r>
            <a:r>
              <a:rPr/>
              <a:t> </a:t>
            </a:r>
            <a:r>
              <a:rPr/>
              <a:t>can</a:t>
            </a:r>
            <a:r>
              <a:rPr/>
              <a:t> </a:t>
            </a:r>
            <a:r>
              <a:rPr/>
              <a:t>or</a:t>
            </a:r>
            <a:r>
              <a:rPr/>
              <a:t> </a:t>
            </a:r>
            <a:r>
              <a:rPr/>
              <a:t>cannot</a:t>
            </a:r>
            <a:r>
              <a:rPr/>
              <a:t> </a:t>
            </a:r>
            <a:r>
              <a:rPr/>
              <a:t>use</a:t>
            </a:r>
            <a:r>
              <a:rPr/>
              <a:t> </a:t>
            </a:r>
            <a:r>
              <a:rPr/>
              <a:t>them.</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This</a:t>
            </a:r>
            <a:r>
              <a:rPr/>
              <a:t> </a:t>
            </a:r>
            <a:r>
              <a:rPr/>
              <a:t>is</a:t>
            </a:r>
            <a:r>
              <a:rPr/>
              <a:t> </a:t>
            </a:r>
            <a:r>
              <a:rPr/>
              <a:t>very</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two</a:t>
            </a:r>
            <a:r>
              <a:rPr/>
              <a:t> </a:t>
            </a:r>
            <a:r>
              <a:rPr/>
              <a:t>aspects</a:t>
            </a:r>
            <a:r>
              <a:rPr/>
              <a:t> </a:t>
            </a:r>
            <a:r>
              <a:rPr/>
              <a:t>of</a:t>
            </a:r>
            <a:r>
              <a:rPr/>
              <a:t> </a:t>
            </a:r>
            <a:r>
              <a:rPr/>
              <a:t>internal</a:t>
            </a:r>
            <a:r>
              <a:rPr/>
              <a:t> </a:t>
            </a:r>
            <a:r>
              <a:rPr/>
              <a:t>validity,</a:t>
            </a:r>
            <a:r>
              <a:rPr/>
              <a:t> </a:t>
            </a:r>
            <a:r>
              <a:rPr/>
              <a:t>equivalence</a:t>
            </a:r>
            <a:r>
              <a:rPr/>
              <a:t> </a:t>
            </a:r>
            <a:r>
              <a:rPr/>
              <a:t>and</a:t>
            </a:r>
            <a:r>
              <a:rPr/>
              <a:t> </a:t>
            </a:r>
            <a:r>
              <a:rPr/>
              <a:t>control.</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a:t>
            </a:r>
            <a:r>
              <a:rPr/>
              <a:t> </a:t>
            </a:r>
            <a:r>
              <a:rPr/>
              <a:t>assignment</a:t>
            </a:r>
            <a:r>
              <a:rPr/>
              <a:t> </a:t>
            </a:r>
            <a:r>
              <a:rPr/>
              <a:t>assures</a:t>
            </a:r>
            <a:r>
              <a:rPr/>
              <a:t> </a:t>
            </a:r>
            <a:r>
              <a:rPr/>
              <a:t>equivalence</a:t>
            </a:r>
            <a:r>
              <a:rPr/>
              <a:t> </a:t>
            </a:r>
            <a:r>
              <a:rPr/>
              <a:t>of</a:t>
            </a:r>
            <a:r>
              <a:rPr/>
              <a:t> </a:t>
            </a:r>
            <a:r>
              <a:rPr/>
              <a:t>the</a:t>
            </a:r>
            <a:r>
              <a:rPr/>
              <a:t> </a:t>
            </a:r>
            <a:r>
              <a:rPr/>
              <a:t>two</a:t>
            </a:r>
            <a:r>
              <a:rPr/>
              <a:t> </a:t>
            </a:r>
            <a:r>
              <a:rPr/>
              <a:t>groups</a:t>
            </a:r>
            <a:r>
              <a:rPr/>
              <a:t> </a:t>
            </a:r>
            <a:r>
              <a:rPr/>
              <a:t>on</a:t>
            </a:r>
            <a:r>
              <a:rPr/>
              <a:t> </a:t>
            </a:r>
            <a:r>
              <a:rPr/>
              <a:t>average.</a:t>
            </a:r>
            <a:r>
              <a:rPr/>
              <a:t> </a:t>
            </a:r>
            <a:r>
              <a:rPr/>
              <a:t>A</a:t>
            </a:r>
            <a:r>
              <a:rPr/>
              <a:t> </a:t>
            </a:r>
            <a:r>
              <a:rPr/>
              <a:t>rule</a:t>
            </a:r>
            <a:r>
              <a:rPr/>
              <a:t> </a:t>
            </a:r>
            <a:r>
              <a:rPr/>
              <a:t>of</a:t>
            </a:r>
            <a:r>
              <a:rPr/>
              <a:t> </a:t>
            </a:r>
            <a:r>
              <a:rPr/>
              <a:t>thumb</a:t>
            </a:r>
            <a:r>
              <a:rPr/>
              <a:t> </a:t>
            </a:r>
            <a:r>
              <a:rPr/>
              <a:t>in</a:t>
            </a:r>
            <a:r>
              <a:rPr/>
              <a:t> </a:t>
            </a:r>
            <a:r>
              <a:rPr/>
              <a:t>your</a:t>
            </a:r>
            <a:r>
              <a:rPr/>
              <a:t> </a:t>
            </a:r>
            <a:r>
              <a:rPr/>
              <a:t>book</a:t>
            </a:r>
            <a:r>
              <a:rPr/>
              <a:t> </a:t>
            </a:r>
            <a:r>
              <a:rPr/>
              <a:t>is</a:t>
            </a:r>
            <a:r>
              <a:rPr/>
              <a:t> </a:t>
            </a:r>
            <a:r>
              <a:rPr/>
              <a:t>30</a:t>
            </a:r>
            <a:r>
              <a:rPr/>
              <a:t> </a:t>
            </a:r>
            <a:r>
              <a:rPr/>
              <a:t>people</a:t>
            </a:r>
            <a:r>
              <a:rPr/>
              <a:t> </a:t>
            </a:r>
            <a:r>
              <a:rPr/>
              <a:t>assigned</a:t>
            </a:r>
            <a:r>
              <a:rPr/>
              <a:t> </a:t>
            </a:r>
            <a:r>
              <a:rPr/>
              <a:t>to</a:t>
            </a:r>
            <a:r>
              <a:rPr/>
              <a:t> </a:t>
            </a:r>
            <a:r>
              <a:rPr/>
              <a:t>each</a:t>
            </a:r>
            <a:r>
              <a:rPr/>
              <a:t> </a:t>
            </a:r>
            <a:r>
              <a:rPr/>
              <a:t>group</a:t>
            </a:r>
            <a:r>
              <a:rPr/>
              <a:t> </a:t>
            </a:r>
            <a:r>
              <a:rPr/>
              <a:t>should</a:t>
            </a:r>
            <a:r>
              <a:rPr/>
              <a:t> </a:t>
            </a:r>
            <a:r>
              <a:rPr/>
              <a:t>give</a:t>
            </a:r>
            <a:r>
              <a:rPr/>
              <a:t> </a:t>
            </a:r>
            <a:r>
              <a:rPr/>
              <a:t>you</a:t>
            </a:r>
            <a:r>
              <a:rPr/>
              <a:t> </a:t>
            </a:r>
            <a:r>
              <a:rPr/>
              <a:t>confidence</a:t>
            </a:r>
            <a:r>
              <a:rPr/>
              <a:t> </a:t>
            </a:r>
            <a:r>
              <a:rPr/>
              <a:t>that</a:t>
            </a:r>
            <a:r>
              <a:rPr/>
              <a:t> </a:t>
            </a:r>
            <a:r>
              <a:rPr/>
              <a:t>random</a:t>
            </a:r>
            <a:r>
              <a:rPr/>
              <a:t> </a:t>
            </a:r>
            <a:r>
              <a:rPr/>
              <a:t>assignment</a:t>
            </a:r>
            <a:r>
              <a:rPr/>
              <a:t> </a:t>
            </a:r>
            <a:r>
              <a:rPr/>
              <a:t>will</a:t>
            </a:r>
            <a:r>
              <a:rPr/>
              <a:t> </a:t>
            </a:r>
            <a:r>
              <a:rPr/>
              <a:t>assure</a:t>
            </a:r>
            <a:r>
              <a:rPr/>
              <a:t> </a:t>
            </a:r>
            <a:r>
              <a:rPr/>
              <a:t>equivalence.</a:t>
            </a:r>
            <a:r>
              <a:rPr/>
              <a:t> </a:t>
            </a:r>
            <a:r>
              <a:rPr/>
              <a:t>A</a:t>
            </a:r>
            <a:r>
              <a:rPr/>
              <a:t> </a:t>
            </a:r>
            <a:r>
              <a:rPr/>
              <a:t>better</a:t>
            </a:r>
            <a:r>
              <a:rPr/>
              <a:t> </a:t>
            </a:r>
            <a:r>
              <a:rPr/>
              <a:t>reference</a:t>
            </a:r>
            <a:r>
              <a:rPr/>
              <a:t> </a:t>
            </a:r>
            <a:r>
              <a:rPr/>
              <a:t>demonstrates</a:t>
            </a:r>
            <a:r>
              <a:rPr/>
              <a:t> </a:t>
            </a:r>
            <a:r>
              <a:rPr/>
              <a:t>empirically</a:t>
            </a:r>
            <a:r>
              <a:rPr/>
              <a:t> </a:t>
            </a:r>
            <a:r>
              <a:rPr/>
              <a:t>that</a:t>
            </a:r>
            <a:r>
              <a:rPr/>
              <a:t> </a:t>
            </a:r>
            <a:r>
              <a:rPr/>
              <a:t>you</a:t>
            </a:r>
            <a:r>
              <a:rPr/>
              <a:t> </a:t>
            </a:r>
            <a:r>
              <a:rPr/>
              <a:t>need</a:t>
            </a:r>
            <a:r>
              <a:rPr/>
              <a:t> </a:t>
            </a:r>
            <a:r>
              <a:rPr/>
              <a:t>20</a:t>
            </a:r>
            <a:r>
              <a:rPr/>
              <a:t> </a:t>
            </a:r>
            <a:r>
              <a:rPr/>
              <a:t>to</a:t>
            </a:r>
            <a:r>
              <a:rPr/>
              <a:t> </a:t>
            </a:r>
            <a:r>
              <a:rPr/>
              <a:t>80</a:t>
            </a:r>
            <a:r>
              <a:rPr/>
              <a:t> </a:t>
            </a:r>
            <a:r>
              <a:rPr/>
              <a:t>per</a:t>
            </a:r>
            <a:r>
              <a:rPr/>
              <a:t> </a:t>
            </a:r>
            <a:r>
              <a:rPr/>
              <a:t>group.</a:t>
            </a:r>
          </a:p>
          <a:p>
            <a:pPr lvl="0" marL="0" indent="0">
              <a:buNone/>
            </a:pPr>
          </a:p>
          <a:p>
            <a:pPr lvl="0" marL="0" indent="0">
              <a:buNone/>
            </a:pPr>
            <a:r>
              <a:rPr/>
              <a:t>For</a:t>
            </a:r>
            <a:r>
              <a:rPr/>
              <a:t> </a:t>
            </a:r>
            <a:r>
              <a:rPr/>
              <a:t>other</a:t>
            </a:r>
            <a:r>
              <a:rPr/>
              <a:t> </a:t>
            </a:r>
            <a:r>
              <a:rPr/>
              <a:t>studies,</a:t>
            </a:r>
            <a:r>
              <a:rPr/>
              <a:t> </a:t>
            </a:r>
            <a:r>
              <a:rPr/>
              <a:t>you</a:t>
            </a:r>
            <a:r>
              <a:rPr/>
              <a:t> </a:t>
            </a:r>
            <a:r>
              <a:rPr/>
              <a:t>have</a:t>
            </a:r>
            <a:r>
              <a:rPr/>
              <a:t> </a:t>
            </a:r>
            <a:r>
              <a:rPr/>
              <a:t>to</a:t>
            </a:r>
            <a:r>
              <a:rPr/>
              <a:t> </a:t>
            </a:r>
            <a:r>
              <a:rPr/>
              <a:t>establish</a:t>
            </a:r>
            <a:r>
              <a:rPr/>
              <a:t> </a:t>
            </a:r>
            <a:r>
              <a:rPr/>
              <a:t>equivalence</a:t>
            </a:r>
            <a:r>
              <a:rPr/>
              <a:t> </a:t>
            </a:r>
            <a:r>
              <a:rPr/>
              <a:t>empirically.</a:t>
            </a:r>
            <a:r>
              <a:rPr/>
              <a:t> </a:t>
            </a:r>
            <a:r>
              <a:rPr/>
              <a:t>This</a:t>
            </a:r>
            <a:r>
              <a:rPr/>
              <a:t> </a:t>
            </a:r>
            <a:r>
              <a:rPr/>
              <a:t>can</a:t>
            </a:r>
            <a:r>
              <a:rPr/>
              <a:t> </a:t>
            </a:r>
            <a:r>
              <a:rPr/>
              <a:t>only</a:t>
            </a:r>
            <a:r>
              <a:rPr/>
              <a:t> </a:t>
            </a:r>
            <a:r>
              <a:rPr/>
              <a:t>be</a:t>
            </a:r>
            <a:r>
              <a:rPr/>
              <a:t> </a:t>
            </a:r>
            <a:r>
              <a:rPr/>
              <a:t>done</a:t>
            </a:r>
            <a:r>
              <a:rPr/>
              <a:t> </a:t>
            </a:r>
            <a:r>
              <a:rPr/>
              <a:t>on</a:t>
            </a:r>
            <a:r>
              <a:rPr/>
              <a:t> </a:t>
            </a:r>
            <a:r>
              <a:rPr/>
              <a:t>measured</a:t>
            </a:r>
            <a:r>
              <a:rPr/>
              <a:t> </a:t>
            </a:r>
            <a:r>
              <a:rPr/>
              <a:t>variables,</a:t>
            </a:r>
            <a:r>
              <a:rPr/>
              <a:t> </a:t>
            </a:r>
            <a:r>
              <a:rPr/>
              <a:t>while</a:t>
            </a:r>
            <a:r>
              <a:rPr/>
              <a:t> </a:t>
            </a:r>
            <a:r>
              <a:rPr/>
              <a:t>randomization</a:t>
            </a:r>
            <a:r>
              <a:rPr/>
              <a:t> </a:t>
            </a:r>
            <a:r>
              <a:rPr/>
              <a:t>also</a:t>
            </a:r>
            <a:r>
              <a:rPr/>
              <a:t> </a:t>
            </a:r>
            <a:r>
              <a:rPr/>
              <a:t>assures</a:t>
            </a:r>
            <a:r>
              <a:rPr/>
              <a:t> </a:t>
            </a:r>
            <a:r>
              <a:rPr/>
              <a:t>equivalence</a:t>
            </a:r>
            <a:r>
              <a:rPr/>
              <a:t> </a:t>
            </a:r>
            <a:r>
              <a:rPr/>
              <a:t>on</a:t>
            </a:r>
            <a:r>
              <a:rPr/>
              <a:t> </a:t>
            </a:r>
            <a:r>
              <a:rPr/>
              <a:t>unmeasured</a:t>
            </a:r>
            <a:r>
              <a:rPr/>
              <a:t> </a:t>
            </a:r>
            <a:r>
              <a:rPr/>
              <a:t>variables.</a:t>
            </a:r>
          </a:p>
          <a:p>
            <a:pPr lvl="0" marL="0" indent="0">
              <a:buNone/>
            </a:pPr>
          </a:p>
          <a:p>
            <a:pPr lvl="0" marL="0" indent="0">
              <a:buNone/>
            </a:pPr>
            <a:r>
              <a:rPr/>
              <a:t>For</a:t>
            </a:r>
            <a:r>
              <a:rPr/>
              <a:t> </a:t>
            </a:r>
            <a:r>
              <a:rPr/>
              <a:t>many</a:t>
            </a:r>
            <a:r>
              <a:rPr/>
              <a:t> </a:t>
            </a:r>
            <a:r>
              <a:rPr/>
              <a:t>non-randomized</a:t>
            </a:r>
            <a:r>
              <a:rPr/>
              <a:t> </a:t>
            </a:r>
            <a:r>
              <a:rPr/>
              <a:t>studies,</a:t>
            </a:r>
            <a:r>
              <a:rPr/>
              <a:t> </a:t>
            </a:r>
            <a:r>
              <a:rPr/>
              <a:t>you</a:t>
            </a:r>
            <a:r>
              <a:rPr/>
              <a:t> </a:t>
            </a:r>
            <a:r>
              <a:rPr/>
              <a:t>may</a:t>
            </a:r>
            <a:r>
              <a:rPr/>
              <a:t> </a:t>
            </a:r>
            <a:r>
              <a:rPr/>
              <a:t>need</a:t>
            </a:r>
            <a:r>
              <a:rPr/>
              <a:t> </a:t>
            </a:r>
            <a:r>
              <a:rPr/>
              <a:t>to</a:t>
            </a:r>
            <a:r>
              <a:rPr/>
              <a:t> </a:t>
            </a:r>
            <a:r>
              <a:rPr/>
              <a:t>rely</a:t>
            </a:r>
            <a:r>
              <a:rPr/>
              <a:t> </a:t>
            </a:r>
            <a:r>
              <a:rPr/>
              <a:t>on</a:t>
            </a:r>
            <a:r>
              <a:rPr/>
              <a:t> </a:t>
            </a:r>
            <a:r>
              <a:rPr/>
              <a:t>statistical</a:t>
            </a:r>
            <a:r>
              <a:rPr/>
              <a:t> </a:t>
            </a:r>
            <a:r>
              <a:rPr/>
              <a:t>adjustment</a:t>
            </a:r>
            <a:r>
              <a:rPr/>
              <a:t> </a:t>
            </a:r>
            <a:r>
              <a:rPr/>
              <a:t>or</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Neighborhood</a:t>
            </a:r>
            <a:r>
              <a:rPr/>
              <a:t> </a:t>
            </a:r>
            <a:r>
              <a:rPr/>
              <a:t>Environment</a:t>
            </a:r>
            <a:r>
              <a:rPr/>
              <a:t> </a:t>
            </a:r>
            <a:r>
              <a:rPr/>
              <a:t>Survey</a:t>
            </a:r>
            <a:r>
              <a:rPr/>
              <a:t> </a:t>
            </a:r>
            <a:r>
              <a:rPr/>
              <a:t>again.</a:t>
            </a:r>
          </a:p>
          <a:p>
            <a:pPr lvl="0" marL="0" indent="0">
              <a:buNone/>
            </a:pPr>
          </a:p>
          <a:p>
            <a:pPr lvl="0" marL="0" indent="0">
              <a:buNone/>
            </a:pPr>
            <a:r>
              <a:rPr/>
              <a:t>This</a:t>
            </a:r>
            <a:r>
              <a:rPr/>
              <a:t> </a:t>
            </a:r>
            <a:r>
              <a:rPr/>
              <a:t>is</a:t>
            </a:r>
            <a:r>
              <a:rPr/>
              <a:t> </a:t>
            </a:r>
            <a:r>
              <a:rPr/>
              <a:t>a</a:t>
            </a:r>
            <a:r>
              <a:rPr/>
              <a:t> </a:t>
            </a:r>
            <a:r>
              <a:rPr/>
              <a:t>self</a:t>
            </a:r>
            <a:r>
              <a:rPr/>
              <a:t> </a:t>
            </a:r>
            <a:r>
              <a:rPr/>
              <a:t>report</a:t>
            </a:r>
            <a:r>
              <a:rPr/>
              <a:t> </a:t>
            </a:r>
            <a:r>
              <a:rPr/>
              <a:t>and</a:t>
            </a:r>
            <a:r>
              <a:rPr/>
              <a:t> </a:t>
            </a:r>
            <a:r>
              <a:rPr/>
              <a:t>it</a:t>
            </a:r>
            <a:r>
              <a:rPr/>
              <a:t> </a:t>
            </a:r>
            <a:r>
              <a:rPr/>
              <a:t>is</a:t>
            </a:r>
            <a:r>
              <a:rPr/>
              <a:t> </a:t>
            </a:r>
            <a:r>
              <a:rPr/>
              <a:t>also</a:t>
            </a:r>
            <a:r>
              <a:rPr/>
              <a:t> </a:t>
            </a:r>
            <a:r>
              <a:rPr/>
              <a:t>a</a:t>
            </a:r>
            <a:r>
              <a:rPr/>
              <a:t> </a:t>
            </a:r>
            <a:r>
              <a:rPr/>
              <a:t>composite</a:t>
            </a:r>
            <a:r>
              <a:rPr/>
              <a:t> </a:t>
            </a:r>
            <a:r>
              <a:rPr/>
              <a:t>measure.</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composite</a:t>
            </a:r>
            <a:r>
              <a:rPr/>
              <a:t> </a:t>
            </a:r>
            <a:r>
              <a:rPr/>
              <a:t>measure</a:t>
            </a:r>
            <a:r>
              <a:rPr/>
              <a:t> </a:t>
            </a:r>
            <a:r>
              <a:rPr/>
              <a:t>and</a:t>
            </a:r>
            <a:r>
              <a:rPr/>
              <a:t> </a:t>
            </a:r>
            <a:r>
              <a:rPr/>
              <a:t>a</a:t>
            </a:r>
            <a:r>
              <a:rPr/>
              <a:t> </a:t>
            </a:r>
            <a:r>
              <a:rPr/>
              <a:t>self</a:t>
            </a:r>
            <a:r>
              <a:rPr/>
              <a:t> </a:t>
            </a:r>
            <a:r>
              <a:rPr/>
              <a:t>report.</a:t>
            </a:r>
            <a:r>
              <a:rPr/>
              <a:t> </a:t>
            </a:r>
            <a:r>
              <a:rPr/>
              <a:t>You</a:t>
            </a:r>
            <a:r>
              <a:rPr/>
              <a:t> </a:t>
            </a:r>
            <a:r>
              <a:rPr/>
              <a:t>can’t</a:t>
            </a:r>
            <a:r>
              <a:rPr/>
              <a:t> </a:t>
            </a:r>
            <a:r>
              <a:rPr/>
              <a:t>compare</a:t>
            </a:r>
            <a:r>
              <a:rPr/>
              <a:t> </a:t>
            </a:r>
            <a:r>
              <a:rPr/>
              <a:t>two</a:t>
            </a:r>
            <a:r>
              <a:rPr/>
              <a:t> </a:t>
            </a:r>
            <a:r>
              <a:rPr/>
              <a:t>or</a:t>
            </a:r>
            <a:r>
              <a:rPr/>
              <a:t> </a:t>
            </a:r>
            <a:r>
              <a:rPr/>
              <a:t>more</a:t>
            </a:r>
            <a:r>
              <a:rPr/>
              <a:t> </a:t>
            </a:r>
            <a:r>
              <a:rPr/>
              <a:t>raters</a:t>
            </a:r>
            <a:r>
              <a:rPr/>
              <a:t> </a:t>
            </a:r>
            <a:r>
              <a:rPr/>
              <a:t>because</a:t>
            </a:r>
            <a:r>
              <a:rPr/>
              <a:t> </a:t>
            </a:r>
            <a:r>
              <a:rPr/>
              <a:t>there</a:t>
            </a:r>
            <a:r>
              <a:rPr/>
              <a:t> </a:t>
            </a:r>
            <a:r>
              <a:rPr/>
              <a:t>is</a:t>
            </a:r>
            <a:r>
              <a:rPr/>
              <a:t> </a:t>
            </a:r>
            <a:r>
              <a:rPr/>
              <a:t>only</a:t>
            </a:r>
            <a:r>
              <a:rPr/>
              <a:t> </a:t>
            </a:r>
            <a:r>
              <a:rPr/>
              <a:t>one</a:t>
            </a:r>
            <a:r>
              <a:rPr/>
              <a:t> </a:t>
            </a:r>
            <a:r>
              <a:rPr/>
              <a:t>“</a:t>
            </a:r>
            <a:r>
              <a:rPr/>
              <a:t>self.</a:t>
            </a:r>
            <a:r>
              <a:rPr/>
              <a:t>”</a:t>
            </a:r>
          </a:p>
          <a:p>
            <a:pPr lvl="0" marL="0" indent="0">
              <a:buNone/>
            </a:pPr>
          </a:p>
          <a:p>
            <a:pPr lvl="0" marL="0" indent="0">
              <a:buNone/>
            </a:pPr>
            <a:r>
              <a:rPr/>
              <a:t>Cronbach’s</a:t>
            </a:r>
            <a:r>
              <a:rPr/>
              <a:t> </a:t>
            </a:r>
            <a:r>
              <a:rPr/>
              <a:t>alpha</a:t>
            </a:r>
            <a:r>
              <a:rPr/>
              <a:t> </a:t>
            </a:r>
            <a:r>
              <a:rPr/>
              <a:t>is</a:t>
            </a:r>
            <a:r>
              <a:rPr/>
              <a:t> </a:t>
            </a:r>
            <a:r>
              <a:rPr/>
              <a:t>used</a:t>
            </a:r>
            <a:r>
              <a:rPr/>
              <a:t> </a:t>
            </a:r>
            <a:r>
              <a:rPr/>
              <a:t>for</a:t>
            </a:r>
            <a:r>
              <a:rPr/>
              <a:t> </a:t>
            </a:r>
            <a:r>
              <a:rPr/>
              <a:t>components</a:t>
            </a:r>
            <a:r>
              <a:rPr/>
              <a:t> </a:t>
            </a:r>
            <a:r>
              <a:rPr/>
              <a:t>that</a:t>
            </a:r>
            <a:r>
              <a:rPr/>
              <a:t> </a:t>
            </a:r>
            <a:r>
              <a:rPr/>
              <a:t>are</a:t>
            </a:r>
            <a:r>
              <a:rPr/>
              <a:t> </a:t>
            </a:r>
            <a:r>
              <a:rPr/>
              <a:t>continuous</a:t>
            </a:r>
            <a:r>
              <a:rPr/>
              <a:t> </a:t>
            </a:r>
            <a:r>
              <a:rPr/>
              <a:t>and</a:t>
            </a:r>
            <a:r>
              <a:rPr/>
              <a:t> </a:t>
            </a:r>
            <a:r>
              <a:rPr/>
              <a:t>this</a:t>
            </a:r>
            <a:r>
              <a:rPr/>
              <a:t> </a:t>
            </a:r>
            <a:r>
              <a:rPr/>
              <a:t>scale</a:t>
            </a:r>
            <a:r>
              <a:rPr/>
              <a:t> </a:t>
            </a:r>
            <a:r>
              <a:rPr/>
              <a:t>has</a:t>
            </a:r>
            <a:r>
              <a:rPr/>
              <a:t> </a:t>
            </a:r>
            <a:r>
              <a:rPr/>
              <a:t>binary</a:t>
            </a:r>
            <a:r>
              <a:rPr/>
              <a:t> </a:t>
            </a:r>
            <a:r>
              <a:rPr/>
              <a:t>(true/false)</a:t>
            </a:r>
            <a:r>
              <a:rPr/>
              <a:t> </a:t>
            </a:r>
            <a:r>
              <a:rPr/>
              <a:t>statements.</a:t>
            </a:r>
          </a:p>
          <a:p>
            <a:pPr lvl="0" marL="0" indent="0">
              <a:buNone/>
            </a:pPr>
          </a:p>
          <a:p>
            <a:pPr lvl="0" marL="0" indent="0">
              <a:buNone/>
            </a:pPr>
            <a:r>
              <a:rPr/>
              <a:t>It</a:t>
            </a:r>
            <a:r>
              <a:rPr/>
              <a:t> </a:t>
            </a:r>
            <a:r>
              <a:rPr/>
              <a:t>is</a:t>
            </a:r>
            <a:r>
              <a:rPr/>
              <a:t> </a:t>
            </a:r>
            <a:r>
              <a:rPr/>
              <a:t>easy</a:t>
            </a:r>
            <a:r>
              <a:rPr/>
              <a:t> </a:t>
            </a:r>
            <a:r>
              <a:rPr/>
              <a:t>to</a:t>
            </a:r>
            <a:r>
              <a:rPr/>
              <a:t> </a:t>
            </a:r>
            <a:r>
              <a:rPr/>
              <a:t>run</a:t>
            </a:r>
            <a:r>
              <a:rPr/>
              <a:t> </a:t>
            </a:r>
            <a:r>
              <a:rPr/>
              <a:t>a</a:t>
            </a:r>
            <a:r>
              <a:rPr/>
              <a:t> </a:t>
            </a:r>
            <a:r>
              <a:rPr/>
              <a:t>test-retest</a:t>
            </a:r>
            <a:r>
              <a:rPr/>
              <a:t> </a:t>
            </a:r>
            <a:r>
              <a:rPr/>
              <a:t>reliability</a:t>
            </a:r>
            <a:r>
              <a:rPr/>
              <a:t> </a:t>
            </a:r>
            <a:r>
              <a:rPr/>
              <a:t>study.</a:t>
            </a:r>
            <a:r>
              <a:rPr/>
              <a:t> </a:t>
            </a:r>
            <a:r>
              <a:rPr/>
              <a:t>Neighborhoods</a:t>
            </a:r>
            <a:r>
              <a:rPr/>
              <a:t> </a:t>
            </a:r>
            <a:r>
              <a:rPr/>
              <a:t>don’t</a:t>
            </a:r>
            <a:r>
              <a:rPr/>
              <a:t> </a:t>
            </a:r>
            <a:r>
              <a:rPr/>
              <a:t>change</a:t>
            </a:r>
            <a:r>
              <a:rPr/>
              <a:t> </a:t>
            </a:r>
            <a:r>
              <a:rPr/>
              <a:t>overnight,</a:t>
            </a:r>
            <a:r>
              <a:rPr/>
              <a:t> </a:t>
            </a:r>
            <a:r>
              <a:rPr/>
              <a:t>so</a:t>
            </a:r>
            <a:r>
              <a:rPr/>
              <a:t> </a:t>
            </a:r>
            <a:r>
              <a:rPr/>
              <a:t>it</a:t>
            </a:r>
            <a:r>
              <a:rPr/>
              <a:t> </a:t>
            </a:r>
            <a:r>
              <a:rPr/>
              <a:t>would</a:t>
            </a:r>
            <a:r>
              <a:rPr/>
              <a:t> </a:t>
            </a:r>
            <a:r>
              <a:rPr/>
              <a:t>be</a:t>
            </a:r>
            <a:r>
              <a:rPr/>
              <a:t> </a:t>
            </a:r>
            <a:r>
              <a:rPr/>
              <a:t>fine</a:t>
            </a:r>
            <a:r>
              <a:rPr/>
              <a:t> </a:t>
            </a:r>
            <a:r>
              <a:rPr/>
              <a:t>to</a:t>
            </a:r>
            <a:r>
              <a:rPr/>
              <a:t> </a:t>
            </a:r>
            <a:r>
              <a:rPr/>
              <a:t>wait</a:t>
            </a:r>
            <a:r>
              <a:rPr/>
              <a:t> </a:t>
            </a:r>
            <a:r>
              <a:rPr/>
              <a:t>a</a:t>
            </a:r>
            <a:r>
              <a:rPr/>
              <a:t> </a:t>
            </a:r>
            <a:r>
              <a:rPr/>
              <a:t>week</a:t>
            </a:r>
            <a:r>
              <a:rPr/>
              <a:t> </a:t>
            </a:r>
            <a:r>
              <a:rPr/>
              <a:t>or</a:t>
            </a:r>
            <a:r>
              <a:rPr/>
              <a:t> </a:t>
            </a:r>
            <a:r>
              <a:rPr/>
              <a:t>so.</a:t>
            </a:r>
          </a:p>
          <a:p>
            <a:pPr lvl="0" marL="0" indent="0">
              <a:buNone/>
            </a:pPr>
          </a:p>
          <a:p>
            <a:pPr lvl="0" marL="0" indent="0">
              <a:buNone/>
            </a:pPr>
            <a:r>
              <a:rPr/>
              <a:t>You</a:t>
            </a:r>
            <a:r>
              <a:rPr/>
              <a:t> </a:t>
            </a:r>
            <a:r>
              <a:rPr/>
              <a:t>can</a:t>
            </a:r>
            <a:r>
              <a:rPr/>
              <a:t> </a:t>
            </a:r>
            <a:r>
              <a:rPr/>
              <a:t>also</a:t>
            </a:r>
            <a:r>
              <a:rPr/>
              <a:t> </a:t>
            </a:r>
            <a:r>
              <a:rPr/>
              <a:t>run</a:t>
            </a:r>
            <a:r>
              <a:rPr/>
              <a:t> </a:t>
            </a:r>
            <a:r>
              <a:rPr/>
              <a:t>Cronbach’s</a:t>
            </a:r>
            <a:r>
              <a:rPr/>
              <a:t> </a:t>
            </a:r>
            <a:r>
              <a:rPr/>
              <a:t>alpha</a:t>
            </a:r>
            <a:r>
              <a:rPr/>
              <a:t> </a:t>
            </a:r>
            <a:r>
              <a:rPr/>
              <a:t>here.</a:t>
            </a:r>
            <a:r>
              <a:rPr/>
              <a:t> </a:t>
            </a:r>
            <a:r>
              <a:rPr/>
              <a:t>If</a:t>
            </a:r>
            <a:r>
              <a:rPr/>
              <a:t> </a:t>
            </a:r>
            <a:r>
              <a:rPr/>
              <a:t>you</a:t>
            </a:r>
            <a:r>
              <a:rPr/>
              <a:t> </a:t>
            </a:r>
            <a:r>
              <a:rPr/>
              <a:t>are</a:t>
            </a:r>
            <a:r>
              <a:rPr/>
              <a:t> </a:t>
            </a:r>
            <a:r>
              <a:rPr/>
              <a:t>a</a:t>
            </a:r>
            <a:r>
              <a:rPr/>
              <a:t> </a:t>
            </a:r>
            <a:r>
              <a:rPr/>
              <a:t>stickler</a:t>
            </a:r>
            <a:r>
              <a:rPr/>
              <a:t> </a:t>
            </a:r>
            <a:r>
              <a:rPr/>
              <a:t>for</a:t>
            </a:r>
            <a:r>
              <a:rPr/>
              <a:t> </a:t>
            </a:r>
            <a:r>
              <a:rPr/>
              <a:t>detail,</a:t>
            </a:r>
            <a:r>
              <a:rPr/>
              <a:t> </a:t>
            </a:r>
            <a:r>
              <a:rPr/>
              <a:t>the</a:t>
            </a:r>
            <a:r>
              <a:rPr/>
              <a:t> </a:t>
            </a:r>
            <a:r>
              <a:rPr/>
              <a:t>reliability</a:t>
            </a:r>
            <a:r>
              <a:rPr/>
              <a:t> </a:t>
            </a:r>
            <a:r>
              <a:rPr/>
              <a:t>measure</a:t>
            </a:r>
            <a:r>
              <a:rPr/>
              <a:t> </a:t>
            </a:r>
            <a:r>
              <a:rPr/>
              <a:t>in</a:t>
            </a:r>
            <a:r>
              <a:rPr/>
              <a:t> </a:t>
            </a:r>
            <a:r>
              <a:rPr/>
              <a:t>this</a:t>
            </a:r>
            <a:r>
              <a:rPr/>
              <a:t> </a:t>
            </a:r>
            <a:r>
              <a:rPr/>
              <a:t>case</a:t>
            </a:r>
            <a:r>
              <a:rPr/>
              <a:t> </a:t>
            </a:r>
            <a:r>
              <a:rPr/>
              <a:t>is</a:t>
            </a:r>
            <a:r>
              <a:rPr/>
              <a:t> </a:t>
            </a:r>
            <a:r>
              <a:rPr/>
              <a:t>better</a:t>
            </a:r>
            <a:r>
              <a:rPr/>
              <a:t> </a:t>
            </a:r>
            <a:r>
              <a:rPr/>
              <a:t>described</a:t>
            </a:r>
            <a:r>
              <a:rPr/>
              <a:t> </a:t>
            </a:r>
            <a:r>
              <a:rPr/>
              <a:t>as</a:t>
            </a:r>
            <a:r>
              <a:rPr/>
              <a:t> </a:t>
            </a:r>
            <a:r>
              <a:rPr/>
              <a:t>Kuder-Richardson</a:t>
            </a:r>
            <a:r>
              <a:rPr/>
              <a:t> </a:t>
            </a:r>
            <a:r>
              <a:rPr/>
              <a:t>20</a:t>
            </a:r>
            <a:r>
              <a:rPr/>
              <a:t> </a:t>
            </a:r>
            <a:r>
              <a:rPr/>
              <a:t>because</a:t>
            </a:r>
            <a:r>
              <a:rPr/>
              <a:t> </a:t>
            </a:r>
            <a:r>
              <a:rPr/>
              <a:t>the</a:t>
            </a:r>
            <a:r>
              <a:rPr/>
              <a:t> </a:t>
            </a:r>
            <a:r>
              <a:rPr/>
              <a:t>individual</a:t>
            </a:r>
            <a:r>
              <a:rPr/>
              <a:t> </a:t>
            </a:r>
            <a:r>
              <a:rPr/>
              <a:t>components</a:t>
            </a:r>
            <a:r>
              <a:rPr/>
              <a:t> </a:t>
            </a:r>
            <a:r>
              <a:rPr/>
              <a:t>are</a:t>
            </a:r>
            <a:r>
              <a:rPr/>
              <a:t> </a:t>
            </a:r>
            <a:r>
              <a:rPr/>
              <a:t>binary.</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pain</a:t>
            </a:r>
            <a:r>
              <a:rPr/>
              <a:t> </a:t>
            </a:r>
            <a:r>
              <a:rPr/>
              <a:t>scale</a:t>
            </a:r>
            <a:r>
              <a:rPr/>
              <a:t> </a:t>
            </a:r>
            <a:r>
              <a:rPr/>
              <a:t>again.</a:t>
            </a:r>
            <a:r>
              <a:rPr/>
              <a:t> </a:t>
            </a:r>
            <a:r>
              <a:rPr/>
              <a:t>It</a:t>
            </a:r>
            <a:r>
              <a:rPr/>
              <a:t> </a:t>
            </a:r>
            <a:r>
              <a:rPr/>
              <a:t>is</a:t>
            </a:r>
            <a:r>
              <a:rPr/>
              <a:t> </a:t>
            </a:r>
            <a:r>
              <a:rPr/>
              <a:t>a</a:t>
            </a:r>
            <a:r>
              <a:rPr/>
              <a:t> </a:t>
            </a:r>
            <a:r>
              <a:rPr/>
              <a:t>self</a:t>
            </a:r>
            <a:r>
              <a:rPr/>
              <a:t> </a:t>
            </a:r>
            <a:r>
              <a:rPr/>
              <a:t>report,</a:t>
            </a:r>
            <a:r>
              <a:rPr/>
              <a:t> </a:t>
            </a:r>
            <a:r>
              <a:rPr/>
              <a:t>but</a:t>
            </a:r>
            <a:r>
              <a:rPr/>
              <a:t> </a:t>
            </a:r>
            <a:r>
              <a:rPr/>
              <a:t>it</a:t>
            </a:r>
            <a:r>
              <a:rPr/>
              <a:t> </a:t>
            </a:r>
            <a:r>
              <a:rPr/>
              <a:t>is</a:t>
            </a:r>
            <a:r>
              <a:rPr/>
              <a:t> </a:t>
            </a:r>
            <a:r>
              <a:rPr/>
              <a:t>a</a:t>
            </a:r>
            <a:r>
              <a:rPr/>
              <a:t> </a:t>
            </a:r>
            <a:r>
              <a:rPr/>
              <a:t>single</a:t>
            </a:r>
            <a:r>
              <a:rPr/>
              <a:t> </a:t>
            </a:r>
            <a:r>
              <a:rPr/>
              <a:t>measure</a:t>
            </a:r>
            <a:r>
              <a:rPr/>
              <a:t> </a:t>
            </a:r>
            <a:r>
              <a:rPr/>
              <a:t>rather</a:t>
            </a:r>
            <a:r>
              <a:rPr/>
              <a:t> </a:t>
            </a:r>
            <a:r>
              <a:rPr/>
              <a:t>than</a:t>
            </a:r>
            <a:r>
              <a:rPr/>
              <a:t> </a:t>
            </a:r>
            <a:r>
              <a:rPr/>
              <a:t>a</a:t>
            </a:r>
            <a:r>
              <a:rPr/>
              <a:t> </a:t>
            </a:r>
            <a:r>
              <a:rPr/>
              <a:t>composite.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Like</a:t>
            </a:r>
            <a:r>
              <a:rPr/>
              <a:t> </a:t>
            </a:r>
            <a:r>
              <a:rPr/>
              <a:t>the</a:t>
            </a:r>
            <a:r>
              <a:rPr/>
              <a:t> </a:t>
            </a:r>
            <a:r>
              <a:rPr/>
              <a:t>first</a:t>
            </a:r>
            <a:r>
              <a:rPr/>
              <a:t> </a:t>
            </a:r>
            <a:r>
              <a:rPr/>
              <a:t>measurement,</a:t>
            </a:r>
            <a:r>
              <a:rPr/>
              <a:t> </a:t>
            </a:r>
            <a:r>
              <a:rPr/>
              <a:t>this</a:t>
            </a:r>
            <a:r>
              <a:rPr/>
              <a:t> </a:t>
            </a:r>
            <a:r>
              <a:rPr/>
              <a:t>self</a:t>
            </a:r>
            <a:r>
              <a:rPr/>
              <a:t> </a:t>
            </a:r>
            <a:r>
              <a:rPr/>
              <a:t>report</a:t>
            </a:r>
            <a:r>
              <a:rPr/>
              <a:t> </a:t>
            </a:r>
            <a:r>
              <a:rPr/>
              <a:t>scale</a:t>
            </a:r>
            <a:r>
              <a:rPr/>
              <a:t> </a:t>
            </a:r>
            <a:r>
              <a:rPr/>
              <a:t>cannot</a:t>
            </a:r>
            <a:r>
              <a:rPr/>
              <a:t> </a:t>
            </a:r>
            <a:r>
              <a:rPr/>
              <a:t>compare</a:t>
            </a:r>
            <a:r>
              <a:rPr/>
              <a:t> </a:t>
            </a:r>
            <a:r>
              <a:rPr/>
              <a:t>two</a:t>
            </a:r>
            <a:r>
              <a:rPr/>
              <a:t> </a:t>
            </a:r>
            <a:r>
              <a:rPr/>
              <a:t>or</a:t>
            </a:r>
            <a:r>
              <a:rPr/>
              <a:t> </a:t>
            </a:r>
            <a:r>
              <a:rPr/>
              <a:t>more</a:t>
            </a:r>
            <a:r>
              <a:rPr/>
              <a:t> </a:t>
            </a:r>
            <a:r>
              <a:rPr/>
              <a:t>independent</a:t>
            </a:r>
            <a:r>
              <a:rPr/>
              <a:t> </a:t>
            </a:r>
            <a:r>
              <a:rPr/>
              <a:t>raters.</a:t>
            </a:r>
            <a:r>
              <a:rPr/>
              <a:t> </a:t>
            </a:r>
            <a:r>
              <a:rPr/>
              <a:t>It</a:t>
            </a:r>
            <a:r>
              <a:rPr/>
              <a:t> </a:t>
            </a:r>
            <a:r>
              <a:rPr/>
              <a:t>is</a:t>
            </a:r>
            <a:r>
              <a:rPr/>
              <a:t> </a:t>
            </a:r>
            <a:r>
              <a:rPr/>
              <a:t>a</a:t>
            </a:r>
            <a:r>
              <a:rPr/>
              <a:t> </a:t>
            </a:r>
            <a:r>
              <a:rPr/>
              <a:t>single</a:t>
            </a:r>
            <a:r>
              <a:rPr/>
              <a:t> </a:t>
            </a:r>
            <a:r>
              <a:rPr/>
              <a:t>measurement,</a:t>
            </a:r>
            <a:r>
              <a:rPr/>
              <a:t> </a:t>
            </a:r>
            <a:r>
              <a:rPr/>
              <a:t>so</a:t>
            </a:r>
            <a:r>
              <a:rPr/>
              <a:t> </a:t>
            </a:r>
            <a:r>
              <a:rPr/>
              <a:t>you</a:t>
            </a:r>
            <a:r>
              <a:rPr/>
              <a:t> </a:t>
            </a:r>
            <a:r>
              <a:rPr/>
              <a:t>can’t</a:t>
            </a:r>
            <a:r>
              <a:rPr/>
              <a:t> </a:t>
            </a:r>
            <a:r>
              <a:rPr/>
              <a:t>apply</a:t>
            </a:r>
            <a:r>
              <a:rPr/>
              <a:t> </a:t>
            </a:r>
            <a:r>
              <a:rPr/>
              <a:t>Cronbach’s</a:t>
            </a:r>
            <a:r>
              <a:rPr/>
              <a:t> </a:t>
            </a:r>
            <a:r>
              <a:rPr/>
              <a:t>alpah</a:t>
            </a:r>
            <a:r>
              <a:rPr/>
              <a:t> </a:t>
            </a:r>
            <a:r>
              <a:rPr/>
              <a:t>or</a:t>
            </a:r>
            <a:r>
              <a:rPr/>
              <a:t> </a:t>
            </a:r>
            <a:r>
              <a:rPr/>
              <a:t>KR-20.</a:t>
            </a:r>
          </a:p>
          <a:p>
            <a:pPr lvl="0" marL="0" indent="0">
              <a:buNone/>
            </a:pPr>
          </a:p>
          <a:p>
            <a:pPr lvl="0" marL="0" indent="0">
              <a:buNone/>
            </a:pPr>
            <a:r>
              <a:rPr/>
              <a:t>Test-retest</a:t>
            </a:r>
            <a:r>
              <a:rPr/>
              <a:t> </a:t>
            </a:r>
            <a:r>
              <a:rPr/>
              <a:t>reliability</a:t>
            </a:r>
            <a:r>
              <a:rPr/>
              <a:t> </a:t>
            </a:r>
            <a:r>
              <a:rPr/>
              <a:t>works</a:t>
            </a:r>
            <a:r>
              <a:rPr/>
              <a:t> </a:t>
            </a:r>
            <a:r>
              <a:rPr/>
              <a:t>well</a:t>
            </a:r>
            <a:r>
              <a:rPr/>
              <a:t> </a:t>
            </a:r>
            <a:r>
              <a:rPr/>
              <a:t>here,</a:t>
            </a:r>
            <a:r>
              <a:rPr/>
              <a:t> </a:t>
            </a:r>
            <a:r>
              <a:rPr/>
              <a:t>but</a:t>
            </a:r>
            <a:r>
              <a:rPr/>
              <a:t> </a:t>
            </a:r>
            <a:r>
              <a:rPr/>
              <a:t>you</a:t>
            </a:r>
            <a:r>
              <a:rPr/>
              <a:t> </a:t>
            </a:r>
            <a:r>
              <a:rPr/>
              <a:t>have</a:t>
            </a:r>
            <a:r>
              <a:rPr/>
              <a:t> </a:t>
            </a:r>
            <a:r>
              <a:rPr/>
              <a:t>to</a:t>
            </a:r>
            <a:r>
              <a:rPr/>
              <a:t> </a:t>
            </a:r>
            <a:r>
              <a:rPr/>
              <a:t>make</a:t>
            </a:r>
            <a:r>
              <a:rPr/>
              <a:t> </a:t>
            </a:r>
            <a:r>
              <a:rPr/>
              <a:t>sure</a:t>
            </a:r>
            <a:r>
              <a:rPr/>
              <a:t> </a:t>
            </a:r>
            <a:r>
              <a:rPr/>
              <a:t>that</a:t>
            </a:r>
            <a:r>
              <a:rPr/>
              <a:t> </a:t>
            </a:r>
            <a:r>
              <a:rPr/>
              <a:t>you</a:t>
            </a:r>
            <a:r>
              <a:rPr/>
              <a:t> </a:t>
            </a:r>
            <a:r>
              <a:rPr/>
              <a:t>are</a:t>
            </a:r>
            <a:r>
              <a:rPr/>
              <a:t> </a:t>
            </a:r>
            <a:r>
              <a:rPr/>
              <a:t>quick.</a:t>
            </a:r>
            <a:r>
              <a:rPr/>
              <a:t> </a:t>
            </a:r>
            <a:r>
              <a:rPr/>
              <a:t>A</a:t>
            </a:r>
            <a:r>
              <a:rPr/>
              <a:t> </a:t>
            </a:r>
            <a:r>
              <a:rPr/>
              <a:t>narrow</a:t>
            </a:r>
            <a:r>
              <a:rPr/>
              <a:t> </a:t>
            </a:r>
            <a:r>
              <a:rPr/>
              <a:t>time</a:t>
            </a:r>
            <a:r>
              <a:rPr/>
              <a:t> </a:t>
            </a:r>
            <a:r>
              <a:rPr/>
              <a:t>interval</a:t>
            </a:r>
            <a:r>
              <a:rPr/>
              <a:t> </a:t>
            </a:r>
            <a:r>
              <a:rPr/>
              <a:t>between</a:t>
            </a:r>
            <a:r>
              <a:rPr/>
              <a:t> </a:t>
            </a:r>
            <a:r>
              <a:rPr/>
              <a:t>the</a:t>
            </a:r>
            <a:r>
              <a:rPr/>
              <a:t> </a:t>
            </a:r>
            <a:r>
              <a:rPr/>
              <a:t>test</a:t>
            </a:r>
            <a:r>
              <a:rPr/>
              <a:t> </a:t>
            </a:r>
            <a:r>
              <a:rPr/>
              <a:t>and</a:t>
            </a:r>
            <a:r>
              <a:rPr/>
              <a:t> </a:t>
            </a:r>
            <a:r>
              <a:rPr/>
              <a:t>the</a:t>
            </a:r>
            <a:r>
              <a:rPr/>
              <a:t> </a:t>
            </a:r>
            <a:r>
              <a:rPr/>
              <a:t>re-test</a:t>
            </a:r>
            <a:r>
              <a:rPr/>
              <a:t> </a:t>
            </a:r>
            <a:r>
              <a:rPr/>
              <a:t>is</a:t>
            </a:r>
            <a:r>
              <a:rPr/>
              <a:t> </a:t>
            </a:r>
            <a:r>
              <a:rPr/>
              <a:t>important</a:t>
            </a:r>
            <a:r>
              <a:rPr/>
              <a:t> </a:t>
            </a:r>
            <a:r>
              <a:rPr/>
              <a:t>if</a:t>
            </a:r>
            <a:r>
              <a:rPr/>
              <a:t> </a:t>
            </a:r>
            <a:r>
              <a:rPr/>
              <a:t>you</a:t>
            </a:r>
            <a:r>
              <a:rPr/>
              <a:t> </a:t>
            </a:r>
            <a:r>
              <a:rPr/>
              <a:t>are</a:t>
            </a:r>
            <a:r>
              <a:rPr/>
              <a:t> </a:t>
            </a:r>
            <a:r>
              <a:rPr/>
              <a:t>looking</a:t>
            </a:r>
            <a:r>
              <a:rPr/>
              <a:t> </a:t>
            </a:r>
            <a:r>
              <a:rPr/>
              <a:t>at</a:t>
            </a:r>
            <a:r>
              <a:rPr/>
              <a:t> </a:t>
            </a:r>
            <a:r>
              <a:rPr/>
              <a:t>acute</a:t>
            </a:r>
            <a:r>
              <a:rPr/>
              <a:t> </a:t>
            </a:r>
            <a:r>
              <a:rPr/>
              <a:t>pain.</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Apgar</a:t>
            </a:r>
            <a:r>
              <a:rPr/>
              <a:t> </a:t>
            </a:r>
            <a:r>
              <a:rPr/>
              <a:t>score</a:t>
            </a:r>
            <a:r>
              <a:rPr/>
              <a:t> </a:t>
            </a:r>
            <a:r>
              <a:rPr/>
              <a:t>again.</a:t>
            </a:r>
            <a:r>
              <a:rPr/>
              <a:t> </a:t>
            </a:r>
            <a:r>
              <a:rPr/>
              <a:t>It</a:t>
            </a:r>
            <a:r>
              <a:rPr/>
              <a:t> </a:t>
            </a:r>
            <a:r>
              <a:rPr/>
              <a:t>is</a:t>
            </a:r>
            <a:r>
              <a:rPr/>
              <a:t> </a:t>
            </a:r>
            <a:r>
              <a:rPr/>
              <a:t>a</a:t>
            </a:r>
            <a:r>
              <a:rPr/>
              <a:t> </a:t>
            </a:r>
            <a:r>
              <a:rPr/>
              <a:t>composite</a:t>
            </a:r>
            <a:r>
              <a:rPr/>
              <a:t> </a:t>
            </a:r>
            <a:r>
              <a:rPr/>
              <a:t>measure</a:t>
            </a:r>
            <a:r>
              <a:rPr/>
              <a:t> </a:t>
            </a:r>
            <a:r>
              <a:rPr/>
              <a:t>collected</a:t>
            </a:r>
            <a:r>
              <a:rPr/>
              <a:t> </a:t>
            </a:r>
            <a:r>
              <a:rPr/>
              <a:t>by</a:t>
            </a:r>
            <a:r>
              <a:rPr/>
              <a:t> </a:t>
            </a:r>
            <a:r>
              <a:rPr/>
              <a:t>the</a:t>
            </a:r>
            <a:r>
              <a:rPr/>
              <a:t> </a:t>
            </a:r>
            <a:r>
              <a:rPr/>
              <a:t>researcher</a:t>
            </a:r>
            <a:r>
              <a:rPr/>
              <a:t> </a:t>
            </a:r>
            <a:r>
              <a:rPr/>
              <a:t>and</a:t>
            </a:r>
            <a:r>
              <a:rPr/>
              <a:t> </a:t>
            </a:r>
            <a:r>
              <a:rPr/>
              <a:t>not</a:t>
            </a:r>
            <a:r>
              <a:rPr/>
              <a:t> </a:t>
            </a:r>
            <a:r>
              <a:rPr/>
              <a:t>by</a:t>
            </a:r>
            <a:r>
              <a:rPr/>
              <a:t> </a:t>
            </a:r>
            <a:r>
              <a:rPr/>
              <a:t>self</a:t>
            </a:r>
            <a:r>
              <a:rPr/>
              <a:t> </a:t>
            </a:r>
            <a:r>
              <a:rPr/>
              <a:t>report.</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timing</a:t>
            </a:r>
            <a:r>
              <a:rPr/>
              <a:t> </a:t>
            </a:r>
            <a:r>
              <a:rPr/>
              <a:t>is</a:t>
            </a:r>
            <a:r>
              <a:rPr/>
              <a:t> </a:t>
            </a:r>
            <a:r>
              <a:rPr/>
              <a:t>important,</a:t>
            </a:r>
            <a:r>
              <a:rPr/>
              <a:t> </a:t>
            </a:r>
            <a:r>
              <a:rPr/>
              <a:t>you</a:t>
            </a:r>
            <a:r>
              <a:rPr/>
              <a:t> </a:t>
            </a:r>
            <a:r>
              <a:rPr/>
              <a:t>cannot</a:t>
            </a:r>
            <a:r>
              <a:rPr/>
              <a:t> </a:t>
            </a:r>
            <a:r>
              <a:rPr/>
              <a:t>evaluate</a:t>
            </a:r>
            <a:r>
              <a:rPr/>
              <a:t> </a:t>
            </a:r>
            <a:r>
              <a:rPr/>
              <a:t>the</a:t>
            </a:r>
            <a:r>
              <a:rPr/>
              <a:t> </a:t>
            </a:r>
            <a:r>
              <a:rPr/>
              <a:t>Apgar</a:t>
            </a:r>
            <a:r>
              <a:rPr/>
              <a:t> </a:t>
            </a:r>
            <a:r>
              <a:rPr/>
              <a:t>score</a:t>
            </a:r>
            <a:r>
              <a:rPr/>
              <a:t> </a:t>
            </a:r>
            <a:r>
              <a:rPr/>
              <a:t>at</a:t>
            </a:r>
            <a:r>
              <a:rPr/>
              <a:t> </a:t>
            </a:r>
            <a:r>
              <a:rPr/>
              <a:t>one</a:t>
            </a:r>
            <a:r>
              <a:rPr/>
              <a:t> </a:t>
            </a:r>
            <a:r>
              <a:rPr/>
              <a:t>minue</a:t>
            </a:r>
            <a:r>
              <a:rPr/>
              <a:t> </a:t>
            </a:r>
            <a:r>
              <a:rPr/>
              <a:t>and</a:t>
            </a:r>
            <a:r>
              <a:rPr/>
              <a:t> </a:t>
            </a:r>
            <a:r>
              <a:rPr/>
              <a:t>at</a:t>
            </a:r>
            <a:r>
              <a:rPr/>
              <a:t> </a:t>
            </a:r>
            <a:r>
              <a:rPr/>
              <a:t>two</a:t>
            </a:r>
            <a:r>
              <a:rPr/>
              <a:t> </a:t>
            </a:r>
            <a:r>
              <a:rPr/>
              <a:t>hours.</a:t>
            </a:r>
            <a:r>
              <a:rPr/>
              <a:t> </a:t>
            </a:r>
            <a:r>
              <a:rPr/>
              <a:t>You</a:t>
            </a:r>
            <a:r>
              <a:rPr/>
              <a:t> </a:t>
            </a:r>
            <a:r>
              <a:rPr/>
              <a:t>also</a:t>
            </a:r>
            <a:r>
              <a:rPr/>
              <a:t> </a:t>
            </a:r>
            <a:r>
              <a:rPr/>
              <a:t>can’t</a:t>
            </a:r>
            <a:r>
              <a:rPr/>
              <a:t> </a:t>
            </a:r>
            <a:r>
              <a:rPr/>
              <a:t>use</a:t>
            </a:r>
            <a:r>
              <a:rPr/>
              <a:t> </a:t>
            </a:r>
            <a:r>
              <a:rPr/>
              <a:t>KR-20</a:t>
            </a:r>
            <a:r>
              <a:rPr/>
              <a:t> </a:t>
            </a:r>
            <a:r>
              <a:rPr/>
              <a:t>because</a:t>
            </a:r>
            <a:r>
              <a:rPr/>
              <a:t> </a:t>
            </a:r>
            <a:r>
              <a:rPr/>
              <a:t>it</a:t>
            </a:r>
            <a:r>
              <a:rPr/>
              <a:t> </a:t>
            </a:r>
            <a:r>
              <a:rPr/>
              <a:t>is</a:t>
            </a:r>
            <a:r>
              <a:rPr/>
              <a:t> </a:t>
            </a:r>
            <a:r>
              <a:rPr/>
              <a:t>not</a:t>
            </a:r>
            <a:r>
              <a:rPr/>
              <a:t> </a:t>
            </a:r>
            <a:r>
              <a:rPr/>
              <a:t>binary.</a:t>
            </a:r>
          </a:p>
          <a:p>
            <a:pPr lvl="0" marL="0" indent="0">
              <a:buNone/>
            </a:pPr>
          </a:p>
          <a:p>
            <a:pPr lvl="0" marL="0" indent="0">
              <a:buNone/>
            </a:pPr>
            <a:r>
              <a:rPr/>
              <a:t>Inter-rater</a:t>
            </a:r>
            <a:r>
              <a:rPr/>
              <a:t> </a:t>
            </a:r>
            <a:r>
              <a:rPr/>
              <a:t>reliability</a:t>
            </a:r>
            <a:r>
              <a:rPr/>
              <a:t> </a:t>
            </a:r>
            <a:r>
              <a:rPr/>
              <a:t>is</a:t>
            </a:r>
            <a:r>
              <a:rPr/>
              <a:t> </a:t>
            </a:r>
            <a:r>
              <a:rPr/>
              <a:t>very</a:t>
            </a:r>
            <a:r>
              <a:rPr/>
              <a:t> </a:t>
            </a:r>
            <a:r>
              <a:rPr/>
              <a:t>easy</a:t>
            </a:r>
            <a:r>
              <a:rPr/>
              <a:t> </a:t>
            </a:r>
            <a:r>
              <a:rPr/>
              <a:t>and</a:t>
            </a:r>
            <a:r>
              <a:rPr/>
              <a:t> </a:t>
            </a:r>
            <a:r>
              <a:rPr/>
              <a:t>very</a:t>
            </a:r>
            <a:r>
              <a:rPr/>
              <a:t> </a:t>
            </a:r>
            <a:r>
              <a:rPr/>
              <a:t>useful</a:t>
            </a:r>
            <a:r>
              <a:rPr/>
              <a:t> </a:t>
            </a:r>
            <a:r>
              <a:rPr/>
              <a:t>here.</a:t>
            </a:r>
            <a:r>
              <a:rPr/>
              <a:t> </a:t>
            </a:r>
            <a:r>
              <a:rPr/>
              <a:t>Have</a:t>
            </a:r>
            <a:r>
              <a:rPr/>
              <a:t> </a:t>
            </a:r>
            <a:r>
              <a:rPr/>
              <a:t>two</a:t>
            </a:r>
            <a:r>
              <a:rPr/>
              <a:t> </a:t>
            </a:r>
            <a:r>
              <a:rPr/>
              <a:t>raters</a:t>
            </a:r>
            <a:r>
              <a:rPr/>
              <a:t> </a:t>
            </a:r>
            <a:r>
              <a:rPr/>
              <a:t>at</a:t>
            </a:r>
            <a:r>
              <a:rPr/>
              <a:t> </a:t>
            </a:r>
            <a:r>
              <a:rPr/>
              <a:t>the</a:t>
            </a:r>
            <a:r>
              <a:rPr/>
              <a:t> </a:t>
            </a:r>
            <a:r>
              <a:rPr/>
              <a:t>scene</a:t>
            </a:r>
            <a:r>
              <a:rPr/>
              <a:t> </a:t>
            </a:r>
            <a:r>
              <a:rPr/>
              <a:t>of</a:t>
            </a:r>
            <a:r>
              <a:rPr/>
              <a:t> </a:t>
            </a:r>
            <a:r>
              <a:rPr/>
              <a:t>the</a:t>
            </a:r>
            <a:r>
              <a:rPr/>
              <a:t> </a:t>
            </a:r>
            <a:r>
              <a:rPr/>
              <a:t>birth</a:t>
            </a:r>
            <a:r>
              <a:rPr/>
              <a:t> </a:t>
            </a:r>
            <a:r>
              <a:rPr/>
              <a:t>and</a:t>
            </a:r>
            <a:r>
              <a:rPr/>
              <a:t> </a:t>
            </a:r>
            <a:r>
              <a:rPr/>
              <a:t>ask</a:t>
            </a:r>
            <a:r>
              <a:rPr/>
              <a:t> </a:t>
            </a:r>
            <a:r>
              <a:rPr/>
              <a:t>them</a:t>
            </a:r>
            <a:r>
              <a:rPr/>
              <a:t> </a:t>
            </a:r>
            <a:r>
              <a:rPr/>
              <a:t>to</a:t>
            </a:r>
            <a:r>
              <a:rPr/>
              <a:t> </a:t>
            </a:r>
            <a:r>
              <a:rPr/>
              <a:t>estimate</a:t>
            </a:r>
            <a:r>
              <a:rPr/>
              <a:t> </a:t>
            </a:r>
            <a:r>
              <a:rPr/>
              <a:t>the</a:t>
            </a:r>
            <a:r>
              <a:rPr/>
              <a:t> </a:t>
            </a:r>
            <a:r>
              <a:rPr/>
              <a:t>Apgra</a:t>
            </a:r>
            <a:r>
              <a:rPr/>
              <a:t> </a:t>
            </a:r>
            <a:r>
              <a:rPr/>
              <a:t>score.</a:t>
            </a:r>
            <a:r>
              <a:rPr/>
              <a:t> </a:t>
            </a:r>
            <a:r>
              <a:rPr/>
              <a:t>No</a:t>
            </a:r>
            <a:r>
              <a:rPr/>
              <a:t> </a:t>
            </a:r>
            <a:r>
              <a:rPr/>
              <a:t>peeking!</a:t>
            </a:r>
            <a:r>
              <a:rPr/>
              <a:t> </a:t>
            </a:r>
            <a:r>
              <a:rPr/>
              <a:t>Then</a:t>
            </a:r>
            <a:r>
              <a:rPr/>
              <a:t> </a:t>
            </a:r>
            <a:r>
              <a:rPr/>
              <a:t>correlate</a:t>
            </a:r>
            <a:r>
              <a:rPr/>
              <a:t> </a:t>
            </a:r>
            <a:r>
              <a:rPr/>
              <a:t>the</a:t>
            </a:r>
            <a:r>
              <a:rPr/>
              <a:t> </a:t>
            </a:r>
            <a:r>
              <a:rPr/>
              <a:t>responses.</a:t>
            </a:r>
          </a:p>
          <a:p>
            <a:pPr lvl="0" marL="0" indent="0">
              <a:buNone/>
            </a:pPr>
          </a:p>
          <a:p>
            <a:pPr lvl="0" marL="0" indent="0">
              <a:buNone/>
            </a:pPr>
            <a:r>
              <a:rPr/>
              <a:t>Cronbach’s</a:t>
            </a:r>
            <a:r>
              <a:rPr/>
              <a:t> </a:t>
            </a:r>
            <a:r>
              <a:rPr/>
              <a:t>alpha</a:t>
            </a:r>
            <a:r>
              <a:rPr/>
              <a:t> </a:t>
            </a:r>
            <a:r>
              <a:rPr/>
              <a:t>is</a:t>
            </a:r>
            <a:r>
              <a:rPr/>
              <a:t> </a:t>
            </a:r>
            <a:r>
              <a:rPr/>
              <a:t>really</a:t>
            </a:r>
            <a:r>
              <a:rPr/>
              <a:t> </a:t>
            </a:r>
            <a:r>
              <a:rPr/>
              <a:t>intended</a:t>
            </a:r>
            <a:r>
              <a:rPr/>
              <a:t> </a:t>
            </a:r>
            <a:r>
              <a:rPr/>
              <a:t>for</a:t>
            </a:r>
            <a:r>
              <a:rPr/>
              <a:t> </a:t>
            </a:r>
            <a:r>
              <a:rPr/>
              <a:t>continuous</a:t>
            </a:r>
            <a:r>
              <a:rPr/>
              <a:t> </a:t>
            </a:r>
            <a:r>
              <a:rPr/>
              <a:t>components,</a:t>
            </a:r>
            <a:r>
              <a:rPr/>
              <a:t> </a:t>
            </a:r>
            <a:r>
              <a:rPr/>
              <a:t>and</a:t>
            </a:r>
            <a:r>
              <a:rPr/>
              <a:t> </a:t>
            </a:r>
            <a:r>
              <a:rPr/>
              <a:t>values</a:t>
            </a:r>
            <a:r>
              <a:rPr/>
              <a:t> </a:t>
            </a:r>
            <a:r>
              <a:rPr/>
              <a:t>of</a:t>
            </a:r>
            <a:r>
              <a:rPr/>
              <a:t> </a:t>
            </a:r>
            <a:r>
              <a:rPr/>
              <a:t>0,</a:t>
            </a:r>
            <a:r>
              <a:rPr/>
              <a:t> </a:t>
            </a:r>
            <a:r>
              <a:rPr/>
              <a:t>1,</a:t>
            </a:r>
            <a:r>
              <a:rPr/>
              <a:t> </a:t>
            </a:r>
            <a:r>
              <a:rPr/>
              <a:t>and</a:t>
            </a:r>
            <a:r>
              <a:rPr/>
              <a:t> </a:t>
            </a:r>
            <a:r>
              <a:rPr/>
              <a:t>2</a:t>
            </a:r>
            <a:r>
              <a:rPr/>
              <a:t> </a:t>
            </a:r>
            <a:r>
              <a:rPr/>
              <a:t>are</a:t>
            </a:r>
            <a:r>
              <a:rPr/>
              <a:t> </a:t>
            </a:r>
            <a:r>
              <a:rPr/>
              <a:t>not</a:t>
            </a:r>
            <a:r>
              <a:rPr/>
              <a:t> </a:t>
            </a:r>
            <a:r>
              <a:rPr/>
              <a:t>really</a:t>
            </a:r>
            <a:r>
              <a:rPr/>
              <a:t> </a:t>
            </a:r>
            <a:r>
              <a:rPr/>
              <a:t>on</a:t>
            </a:r>
            <a:r>
              <a:rPr/>
              <a:t> </a:t>
            </a:r>
            <a:r>
              <a:rPr/>
              <a:t>a</a:t>
            </a:r>
            <a:r>
              <a:rPr/>
              <a:t> </a:t>
            </a:r>
            <a:r>
              <a:rPr/>
              <a:t>continuum.</a:t>
            </a:r>
            <a:r>
              <a:rPr/>
              <a:t> </a:t>
            </a:r>
            <a:r>
              <a:rPr/>
              <a:t>But</a:t>
            </a:r>
            <a:r>
              <a:rPr/>
              <a:t> </a:t>
            </a:r>
            <a:r>
              <a:rPr/>
              <a:t>there</a:t>
            </a:r>
            <a:r>
              <a:rPr/>
              <a:t> </a:t>
            </a:r>
            <a:r>
              <a:rPr/>
              <a:t>is</a:t>
            </a:r>
            <a:r>
              <a:rPr/>
              <a:t> </a:t>
            </a:r>
            <a:r>
              <a:rPr/>
              <a:t>nothing</a:t>
            </a:r>
            <a:r>
              <a:rPr/>
              <a:t> </a:t>
            </a:r>
            <a:r>
              <a:rPr/>
              <a:t>terribly</a:t>
            </a:r>
            <a:r>
              <a:rPr/>
              <a:t> </a:t>
            </a:r>
            <a:r>
              <a:rPr/>
              <a:t>wrong</a:t>
            </a:r>
            <a:r>
              <a:rPr/>
              <a:t> </a:t>
            </a:r>
            <a:r>
              <a:rPr/>
              <a:t>with</a:t>
            </a:r>
            <a:r>
              <a:rPr/>
              <a:t> </a:t>
            </a:r>
            <a:r>
              <a:rPr/>
              <a:t>pretending</a:t>
            </a:r>
            <a:r>
              <a:rPr/>
              <a:t> </a:t>
            </a:r>
            <a:r>
              <a:rPr/>
              <a:t>it</a:t>
            </a:r>
            <a:r>
              <a:rPr/>
              <a:t> </a:t>
            </a:r>
            <a:r>
              <a:rPr/>
              <a:t>is</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study</a:t>
            </a:r>
            <a:r>
              <a:rPr/>
              <a:t> </a:t>
            </a:r>
            <a:r>
              <a:rPr/>
              <a:t>could</a:t>
            </a:r>
            <a:r>
              <a:rPr/>
              <a:t> </a:t>
            </a:r>
            <a:r>
              <a:rPr/>
              <a:t>be</a:t>
            </a:r>
            <a:r>
              <a:rPr/>
              <a:t> </a:t>
            </a:r>
            <a:r>
              <a:rPr/>
              <a:t>contaminated</a:t>
            </a:r>
            <a:r>
              <a:rPr/>
              <a:t> </a:t>
            </a:r>
            <a:r>
              <a:rPr/>
              <a:t>by</a:t>
            </a:r>
            <a:r>
              <a:rPr/>
              <a:t> </a:t>
            </a:r>
            <a:r>
              <a:rPr/>
              <a:t>other</a:t>
            </a:r>
            <a:r>
              <a:rPr/>
              <a:t> </a:t>
            </a:r>
            <a:r>
              <a:rPr/>
              <a:t>variables.</a:t>
            </a:r>
            <a:r>
              <a:rPr/>
              <a:t> </a:t>
            </a:r>
            <a:r>
              <a:rPr/>
              <a:t>These</a:t>
            </a:r>
            <a:r>
              <a:rPr/>
              <a:t> </a:t>
            </a:r>
            <a:r>
              <a:rPr/>
              <a:t>variables</a:t>
            </a:r>
            <a:r>
              <a:rPr/>
              <a:t> </a:t>
            </a:r>
            <a:r>
              <a:rPr/>
              <a:t>might</a:t>
            </a:r>
            <a:r>
              <a:rPr/>
              <a:t> </a:t>
            </a:r>
            <a:r>
              <a:rPr/>
              <a:t>be</a:t>
            </a:r>
            <a:r>
              <a:rPr/>
              <a:t> </a:t>
            </a:r>
            <a:r>
              <a:rPr/>
              <a:t>out</a:t>
            </a:r>
            <a:r>
              <a:rPr/>
              <a:t> </a:t>
            </a:r>
            <a:r>
              <a:rPr/>
              <a:t>of</a:t>
            </a:r>
            <a:r>
              <a:rPr/>
              <a:t> </a:t>
            </a:r>
            <a:r>
              <a:rPr/>
              <a:t>your</a:t>
            </a:r>
            <a:r>
              <a:rPr/>
              <a:t> </a:t>
            </a:r>
            <a:r>
              <a:rPr/>
              <a:t>control</a:t>
            </a:r>
            <a:r>
              <a:rPr/>
              <a:t> </a:t>
            </a:r>
            <a:r>
              <a:rPr/>
              <a:t>but</a:t>
            </a:r>
            <a:r>
              <a:rPr/>
              <a:t> </a:t>
            </a:r>
            <a:r>
              <a:rPr/>
              <a:t>which</a:t>
            </a:r>
            <a:r>
              <a:rPr/>
              <a:t> </a:t>
            </a:r>
            <a:r>
              <a:rPr/>
              <a:t>can</a:t>
            </a:r>
            <a:r>
              <a:rPr/>
              <a:t> </a:t>
            </a:r>
            <a:r>
              <a:rPr/>
              <a:t>influence</a:t>
            </a:r>
            <a:r>
              <a:rPr/>
              <a:t> </a:t>
            </a:r>
            <a:r>
              <a:rPr/>
              <a:t>the</a:t>
            </a:r>
            <a:r>
              <a:rPr/>
              <a:t> </a:t>
            </a:r>
            <a:r>
              <a:rPr/>
              <a:t>outcome.</a:t>
            </a:r>
          </a:p>
          <a:p>
            <a:pPr lvl="0" marL="0" indent="0">
              <a:buNone/>
            </a:pPr>
          </a:p>
          <a:p>
            <a:pPr lvl="0" marL="0" indent="0">
              <a:buNone/>
            </a:pPr>
            <a:r>
              <a:rPr/>
              <a:t>Contamination:</a:t>
            </a:r>
            <a:r>
              <a:rPr/>
              <a:t> </a:t>
            </a:r>
            <a:r>
              <a:rPr/>
              <a:t>people</a:t>
            </a:r>
            <a:r>
              <a:rPr/>
              <a:t> </a:t>
            </a:r>
            <a:r>
              <a:rPr/>
              <a:t>in</a:t>
            </a:r>
            <a:r>
              <a:rPr/>
              <a:t> </a:t>
            </a:r>
            <a:r>
              <a:rPr/>
              <a:t>the</a:t>
            </a:r>
            <a:r>
              <a:rPr/>
              <a:t> </a:t>
            </a:r>
            <a:r>
              <a:rPr/>
              <a:t>intervention</a:t>
            </a:r>
            <a:r>
              <a:rPr/>
              <a:t> </a:t>
            </a:r>
            <a:r>
              <a:rPr/>
              <a:t>group</a:t>
            </a:r>
            <a:r>
              <a:rPr/>
              <a:t> </a:t>
            </a:r>
            <a:r>
              <a:rPr/>
              <a:t>are</a:t>
            </a:r>
            <a:r>
              <a:rPr/>
              <a:t> </a:t>
            </a:r>
            <a:r>
              <a:rPr/>
              <a:t>friends</a:t>
            </a:r>
            <a:r>
              <a:rPr/>
              <a:t> </a:t>
            </a:r>
            <a:r>
              <a:rPr/>
              <a:t>with</a:t>
            </a:r>
            <a:r>
              <a:rPr/>
              <a:t> </a:t>
            </a:r>
            <a:r>
              <a:rPr/>
              <a:t>the</a:t>
            </a:r>
            <a:r>
              <a:rPr/>
              <a:t> </a:t>
            </a:r>
            <a:r>
              <a:rPr/>
              <a:t>control</a:t>
            </a:r>
            <a:r>
              <a:rPr/>
              <a:t> </a:t>
            </a:r>
            <a:r>
              <a:rPr/>
              <a:t>group</a:t>
            </a:r>
            <a:r>
              <a:rPr/>
              <a:t> </a:t>
            </a:r>
            <a:r>
              <a:rPr/>
              <a:t>and</a:t>
            </a:r>
            <a:r>
              <a:rPr/>
              <a:t> </a:t>
            </a:r>
            <a:r>
              <a:rPr/>
              <a:t>share</a:t>
            </a:r>
            <a:r>
              <a:rPr/>
              <a:t> </a:t>
            </a:r>
            <a:r>
              <a:rPr/>
              <a:t>information.</a:t>
            </a:r>
          </a:p>
          <a:p>
            <a:pPr lvl="0" marL="0" indent="0">
              <a:buNone/>
            </a:pPr>
          </a:p>
          <a:p>
            <a:pPr lvl="0" marL="0" indent="0">
              <a:buNone/>
            </a:pPr>
            <a:r>
              <a:rPr/>
              <a:t>The</a:t>
            </a:r>
            <a:r>
              <a:rPr/>
              <a:t> </a:t>
            </a:r>
            <a:r>
              <a:rPr/>
              <a:t>key</a:t>
            </a:r>
            <a:r>
              <a:rPr/>
              <a:t> </a:t>
            </a:r>
            <a:r>
              <a:rPr/>
              <a:t>issue</a:t>
            </a:r>
            <a:r>
              <a:rPr/>
              <a:t> </a:t>
            </a:r>
            <a:r>
              <a:rPr/>
              <a:t>is</a:t>
            </a:r>
            <a:r>
              <a:rPr/>
              <a:t> </a:t>
            </a:r>
            <a:r>
              <a:rPr/>
              <a:t>whether</a:t>
            </a:r>
            <a:r>
              <a:rPr/>
              <a:t> </a:t>
            </a:r>
            <a:r>
              <a:rPr/>
              <a:t>one</a:t>
            </a:r>
            <a:r>
              <a:rPr/>
              <a:t> </a:t>
            </a:r>
            <a:r>
              <a:rPr/>
              <a:t>group</a:t>
            </a:r>
            <a:r>
              <a:rPr/>
              <a:t> </a:t>
            </a:r>
            <a:r>
              <a:rPr/>
              <a:t>is</a:t>
            </a:r>
            <a:r>
              <a:rPr/>
              <a:t> </a:t>
            </a:r>
            <a:r>
              <a:rPr/>
              <a:t>more</a:t>
            </a:r>
            <a:r>
              <a:rPr/>
              <a:t> </a:t>
            </a:r>
            <a:r>
              <a:rPr/>
              <a:t>affected</a:t>
            </a:r>
            <a:r>
              <a:rPr/>
              <a:t> </a:t>
            </a:r>
            <a:r>
              <a:rPr/>
              <a:t>by</a:t>
            </a:r>
            <a:r>
              <a:rPr/>
              <a:t> </a:t>
            </a:r>
            <a:r>
              <a:rPr/>
              <a:t>extraneous</a:t>
            </a:r>
            <a:r>
              <a:rPr/>
              <a:t> </a:t>
            </a:r>
            <a:r>
              <a:rPr/>
              <a:t>variables.</a:t>
            </a:r>
          </a:p>
          <a:p>
            <a:pPr lvl="0" marL="0" indent="0">
              <a:buNone/>
            </a:pPr>
          </a:p>
          <a:p>
            <a:pPr lvl="0" marL="0" indent="0">
              <a:buNone/>
            </a:pPr>
            <a:r>
              <a:rPr/>
              <a:t>In</a:t>
            </a:r>
            <a:r>
              <a:rPr/>
              <a:t> </a:t>
            </a:r>
            <a:r>
              <a:rPr/>
              <a:t>a</a:t>
            </a:r>
            <a:r>
              <a:rPr/>
              <a:t> </a:t>
            </a:r>
            <a:r>
              <a:rPr/>
              <a:t>controlled</a:t>
            </a:r>
            <a:r>
              <a:rPr/>
              <a:t> </a:t>
            </a:r>
            <a:r>
              <a:rPr/>
              <a:t>setting,</a:t>
            </a:r>
            <a:r>
              <a:rPr/>
              <a:t> </a:t>
            </a:r>
            <a:r>
              <a:rPr/>
              <a:t>there</a:t>
            </a:r>
            <a:r>
              <a:rPr/>
              <a:t> </a:t>
            </a:r>
            <a:r>
              <a:rPr/>
              <a:t>are</a:t>
            </a:r>
            <a:r>
              <a:rPr/>
              <a:t> </a:t>
            </a:r>
            <a:r>
              <a:rPr/>
              <a:t>fewer</a:t>
            </a:r>
            <a:r>
              <a:rPr/>
              <a:t> </a:t>
            </a:r>
            <a:r>
              <a:rPr/>
              <a:t>extraneous</a:t>
            </a:r>
            <a:r>
              <a:rPr/>
              <a:t> </a:t>
            </a:r>
            <a:r>
              <a:rPr/>
              <a:t>variables,</a:t>
            </a:r>
            <a:r>
              <a:rPr/>
              <a:t> </a:t>
            </a:r>
            <a:r>
              <a:rPr/>
              <a:t>but</a:t>
            </a:r>
            <a:r>
              <a:rPr/>
              <a:t> </a:t>
            </a:r>
            <a:r>
              <a:rPr/>
              <a:t>this</a:t>
            </a:r>
            <a:r>
              <a:rPr/>
              <a:t> </a:t>
            </a:r>
            <a:r>
              <a:rPr/>
              <a:t>changes</a:t>
            </a:r>
            <a:r>
              <a:rPr/>
              <a:t> </a:t>
            </a:r>
            <a:r>
              <a:rPr/>
              <a:t>in</a:t>
            </a:r>
            <a:r>
              <a:rPr/>
              <a:t> </a:t>
            </a:r>
            <a:r>
              <a:rPr/>
              <a:t>a</a:t>
            </a:r>
            <a:r>
              <a:rPr/>
              <a:t> </a:t>
            </a:r>
            <a:r>
              <a:rPr/>
              <a:t>field</a:t>
            </a:r>
            <a:r>
              <a:rPr/>
              <a:t> </a:t>
            </a:r>
            <a:r>
              <a:rPr/>
              <a:t>setting.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hard</a:t>
            </a:r>
            <a:r>
              <a:rPr/>
              <a:t> </a:t>
            </a:r>
            <a:r>
              <a:rPr/>
              <a:t>to</a:t>
            </a:r>
            <a:r>
              <a:rPr/>
              <a:t> </a:t>
            </a:r>
            <a:r>
              <a:rPr/>
              <a:t>apply</a:t>
            </a:r>
            <a:r>
              <a:rPr/>
              <a:t> </a:t>
            </a:r>
            <a:r>
              <a:rPr/>
              <a:t>here.</a:t>
            </a:r>
            <a:r>
              <a:rPr/>
              <a:t> </a:t>
            </a:r>
            <a:r>
              <a:rPr/>
              <a:t>There</a:t>
            </a:r>
            <a:r>
              <a:rPr/>
              <a:t> </a:t>
            </a:r>
            <a:r>
              <a:rPr/>
              <a:t>is</a:t>
            </a:r>
            <a:r>
              <a:rPr/>
              <a:t> </a:t>
            </a:r>
            <a:r>
              <a:rPr/>
              <a:t>no</a:t>
            </a:r>
            <a:r>
              <a:rPr/>
              <a:t> </a:t>
            </a:r>
            <a:r>
              <a:rPr/>
              <a:t>theory</a:t>
            </a:r>
            <a:r>
              <a:rPr/>
              <a:t> </a:t>
            </a:r>
            <a:r>
              <a:rPr/>
              <a:t>of</a:t>
            </a:r>
            <a:r>
              <a:rPr/>
              <a:t> </a:t>
            </a:r>
            <a:r>
              <a:rPr/>
              <a:t>what</a:t>
            </a:r>
            <a:r>
              <a:rPr/>
              <a:t> </a:t>
            </a:r>
            <a:r>
              <a:rPr/>
              <a:t>an</a:t>
            </a:r>
            <a:r>
              <a:rPr/>
              <a:t> </a:t>
            </a:r>
            <a:r>
              <a:rPr/>
              <a:t>Apgar</a:t>
            </a:r>
            <a:r>
              <a:rPr/>
              <a:t> </a:t>
            </a:r>
            <a:r>
              <a:rPr/>
              <a:t>is</a:t>
            </a:r>
            <a:r>
              <a:rPr/>
              <a:t> </a:t>
            </a:r>
            <a:r>
              <a:rPr/>
              <a:t>or</a:t>
            </a:r>
            <a:r>
              <a:rPr/>
              <a:t> </a:t>
            </a:r>
            <a:r>
              <a:rPr/>
              <a:t>is</a:t>
            </a:r>
            <a:r>
              <a:rPr/>
              <a:t> </a:t>
            </a:r>
            <a:r>
              <a:rPr/>
              <a:t>not</a:t>
            </a:r>
            <a:r>
              <a:rPr/>
              <a:t> </a:t>
            </a:r>
            <a:r>
              <a:rPr/>
              <a:t>associated</a:t>
            </a:r>
            <a:r>
              <a:rPr/>
              <a:t> </a:t>
            </a:r>
            <a:r>
              <a:rPr/>
              <a:t>with.</a:t>
            </a:r>
          </a:p>
          <a:p>
            <a:pPr lvl="0" marL="0" indent="0">
              <a:buNone/>
            </a:pPr>
          </a:p>
          <a:p>
            <a:pPr lvl="0" marL="0" indent="0">
              <a:buNone/>
            </a:pPr>
            <a:r>
              <a:rPr/>
              <a:t>It</a:t>
            </a:r>
            <a:r>
              <a:rPr/>
              <a:t> </a:t>
            </a:r>
            <a:r>
              <a:rPr/>
              <a:t>is</a:t>
            </a:r>
            <a:r>
              <a:rPr/>
              <a:t> </a:t>
            </a:r>
            <a:r>
              <a:rPr/>
              <a:t>a</a:t>
            </a:r>
            <a:r>
              <a:rPr/>
              <a:t> </a:t>
            </a:r>
            <a:r>
              <a:rPr/>
              <a:t>composite</a:t>
            </a:r>
            <a:r>
              <a:rPr/>
              <a:t> </a:t>
            </a:r>
            <a:r>
              <a:rPr/>
              <a:t>measure</a:t>
            </a:r>
            <a:r>
              <a:rPr/>
              <a:t> </a:t>
            </a:r>
            <a:r>
              <a:rPr/>
              <a:t>so</a:t>
            </a:r>
            <a:r>
              <a:rPr/>
              <a:t> </a:t>
            </a:r>
            <a:r>
              <a:rPr/>
              <a:t>you</a:t>
            </a:r>
            <a:r>
              <a:rPr/>
              <a:t> </a:t>
            </a:r>
            <a:r>
              <a:rPr/>
              <a:t>can</a:t>
            </a:r>
            <a:r>
              <a:rPr/>
              <a:t> </a:t>
            </a:r>
            <a:r>
              <a:rPr/>
              <a:t>have</a:t>
            </a:r>
            <a:r>
              <a:rPr/>
              <a:t> </a:t>
            </a:r>
            <a:r>
              <a:rPr/>
              <a:t>experts</a:t>
            </a:r>
            <a:r>
              <a:rPr/>
              <a:t> </a:t>
            </a:r>
            <a:r>
              <a:rPr/>
              <a:t>review</a:t>
            </a:r>
            <a:r>
              <a:rPr/>
              <a:t> </a:t>
            </a:r>
            <a:r>
              <a:rPr/>
              <a:t>the</a:t>
            </a:r>
            <a:r>
              <a:rPr/>
              <a:t> </a:t>
            </a:r>
            <a:r>
              <a:rPr/>
              <a:t>individual</a:t>
            </a:r>
            <a:r>
              <a:rPr/>
              <a:t> </a:t>
            </a:r>
            <a:r>
              <a:rPr/>
              <a:t>components.</a:t>
            </a:r>
            <a:r>
              <a:rPr/>
              <a:t> </a:t>
            </a:r>
            <a:r>
              <a:rPr/>
              <a:t>You</a:t>
            </a:r>
            <a:r>
              <a:rPr/>
              <a:t> </a:t>
            </a:r>
            <a:r>
              <a:rPr/>
              <a:t>can</a:t>
            </a:r>
            <a:r>
              <a:rPr/>
              <a:t> </a:t>
            </a:r>
            <a:r>
              <a:rPr/>
              <a:t>also</a:t>
            </a:r>
            <a:r>
              <a:rPr/>
              <a:t> </a:t>
            </a:r>
            <a:r>
              <a:rPr/>
              <a:t>watch</a:t>
            </a:r>
            <a:r>
              <a:rPr/>
              <a:t> </a:t>
            </a:r>
            <a:r>
              <a:rPr/>
              <a:t>as</a:t>
            </a:r>
            <a:r>
              <a:rPr/>
              <a:t> </a:t>
            </a:r>
            <a:r>
              <a:rPr/>
              <a:t>someone</a:t>
            </a:r>
            <a:r>
              <a:rPr/>
              <a:t> </a:t>
            </a:r>
            <a:r>
              <a:rPr/>
              <a:t>answers</a:t>
            </a:r>
            <a:r>
              <a:rPr/>
              <a:t> </a:t>
            </a:r>
            <a:r>
              <a:rPr/>
              <a:t>the</a:t>
            </a:r>
            <a:r>
              <a:rPr/>
              <a:t> </a:t>
            </a:r>
            <a:r>
              <a:rPr/>
              <a:t>five</a:t>
            </a:r>
            <a:r>
              <a:rPr/>
              <a:t> </a:t>
            </a:r>
            <a:r>
              <a:rPr/>
              <a:t>components</a:t>
            </a:r>
            <a:r>
              <a:rPr/>
              <a:t> </a:t>
            </a:r>
            <a:r>
              <a:rPr/>
              <a:t>of</a:t>
            </a:r>
            <a:r>
              <a:rPr/>
              <a:t> </a:t>
            </a:r>
            <a:r>
              <a:rPr/>
              <a:t>the</a:t>
            </a:r>
            <a:r>
              <a:rPr/>
              <a:t> </a:t>
            </a:r>
            <a:r>
              <a:rPr/>
              <a:t>Apgar</a:t>
            </a:r>
            <a:r>
              <a:rPr/>
              <a:t> </a:t>
            </a:r>
            <a:r>
              <a:rPr/>
              <a:t>score.</a:t>
            </a:r>
            <a:r>
              <a:rPr/>
              <a:t> </a:t>
            </a:r>
            <a:r>
              <a:rPr/>
              <a:t>There</a:t>
            </a:r>
            <a:r>
              <a:rPr/>
              <a:t> </a:t>
            </a:r>
            <a:r>
              <a:rPr/>
              <a:t>are</a:t>
            </a:r>
            <a:r>
              <a:rPr/>
              <a:t> </a:t>
            </a:r>
            <a:r>
              <a:rPr/>
              <a:t>several</a:t>
            </a:r>
            <a:r>
              <a:rPr/>
              <a:t> </a:t>
            </a:r>
            <a:r>
              <a:rPr/>
              <a:t>predictive</a:t>
            </a:r>
            <a:r>
              <a:rPr/>
              <a:t> </a:t>
            </a:r>
            <a:r>
              <a:rPr/>
              <a:t>criterion.</a:t>
            </a:r>
            <a:r>
              <a:rPr/>
              <a:t> </a:t>
            </a:r>
            <a:r>
              <a:rPr/>
              <a:t>Does</a:t>
            </a:r>
            <a:r>
              <a:rPr/>
              <a:t> </a:t>
            </a:r>
            <a:r>
              <a:rPr/>
              <a:t>a</a:t>
            </a:r>
            <a:r>
              <a:rPr/>
              <a:t> </a:t>
            </a:r>
            <a:r>
              <a:rPr/>
              <a:t>low</a:t>
            </a:r>
            <a:r>
              <a:rPr/>
              <a:t> </a:t>
            </a:r>
            <a:r>
              <a:rPr/>
              <a:t>Apgar</a:t>
            </a:r>
            <a:r>
              <a:rPr/>
              <a:t> </a:t>
            </a:r>
            <a:r>
              <a:rPr/>
              <a:t>score</a:t>
            </a:r>
            <a:r>
              <a:rPr/>
              <a:t> </a:t>
            </a:r>
            <a:r>
              <a:rPr/>
              <a:t>predict</a:t>
            </a:r>
            <a:r>
              <a:rPr/>
              <a:t> </a:t>
            </a:r>
            <a:r>
              <a:rPr/>
              <a:t>infant</a:t>
            </a:r>
            <a:r>
              <a:rPr/>
              <a:t> </a:t>
            </a:r>
            <a:r>
              <a:rPr/>
              <a:t>mortality?</a:t>
            </a:r>
          </a:p>
          <a:p>
            <a:pPr lvl="0" marL="0" indent="0">
              <a:buNone/>
            </a:pPr>
          </a:p>
          <a:p>
            <a:pPr lvl="0" marL="0" indent="0">
              <a:buNone/>
            </a:pPr>
            <a:r>
              <a:rPr/>
              <a:t>You</a:t>
            </a:r>
            <a:r>
              <a:rPr/>
              <a:t> </a:t>
            </a:r>
            <a:r>
              <a:rPr/>
              <a:t>can</a:t>
            </a:r>
            <a:r>
              <a:rPr/>
              <a:t> </a:t>
            </a:r>
            <a:r>
              <a:rPr/>
              <a:t>run</a:t>
            </a:r>
            <a:r>
              <a:rPr/>
              <a:t> </a:t>
            </a:r>
            <a:r>
              <a:rPr/>
              <a:t>a</a:t>
            </a:r>
            <a:r>
              <a:rPr/>
              <a:t> </a:t>
            </a:r>
            <a:r>
              <a:rPr/>
              <a:t>factor</a:t>
            </a:r>
            <a:r>
              <a:rPr/>
              <a:t> </a:t>
            </a:r>
            <a:r>
              <a:rPr/>
              <a:t>analysis</a:t>
            </a:r>
            <a:r>
              <a:rPr/>
              <a:t> </a:t>
            </a:r>
            <a:r>
              <a:rPr/>
              <a:t>on</a:t>
            </a:r>
            <a:r>
              <a:rPr/>
              <a:t> </a:t>
            </a:r>
            <a:r>
              <a:rPr/>
              <a:t>the</a:t>
            </a:r>
            <a:r>
              <a:rPr/>
              <a:t> </a:t>
            </a:r>
            <a:r>
              <a:rPr/>
              <a:t>Apgar</a:t>
            </a:r>
            <a:r>
              <a:rPr/>
              <a:t> </a:t>
            </a:r>
            <a:r>
              <a:rPr/>
              <a:t>score</a:t>
            </a:r>
            <a:r>
              <a:rPr/>
              <a:t> </a:t>
            </a:r>
            <a:r>
              <a:rPr/>
              <a:t>because</a:t>
            </a:r>
            <a:r>
              <a:rPr/>
              <a:t> </a:t>
            </a:r>
            <a:r>
              <a:rPr/>
              <a:t>it</a:t>
            </a:r>
            <a:r>
              <a:rPr/>
              <a:t> </a:t>
            </a:r>
            <a:r>
              <a:rPr/>
              <a:t>has</a:t>
            </a:r>
            <a:r>
              <a:rPr/>
              <a:t> </a:t>
            </a:r>
            <a:r>
              <a:rPr/>
              <a:t>multiple</a:t>
            </a:r>
            <a:r>
              <a:rPr/>
              <a:t> </a:t>
            </a:r>
            <a:r>
              <a:rPr/>
              <a:t>comonents.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an</a:t>
            </a:r>
            <a:r>
              <a:rPr/>
              <a:t> </a:t>
            </a:r>
            <a:r>
              <a:rPr/>
              <a:t>example</a:t>
            </a:r>
            <a:r>
              <a:rPr/>
              <a:t> </a:t>
            </a:r>
            <a:r>
              <a:rPr/>
              <a:t>of</a:t>
            </a:r>
            <a:r>
              <a:rPr/>
              <a:t> </a:t>
            </a:r>
            <a:r>
              <a:rPr/>
              <a:t>a</a:t>
            </a:r>
            <a:r>
              <a:rPr/>
              <a:t> </a:t>
            </a:r>
            <a:r>
              <a:rPr/>
              <a:t>physician</a:t>
            </a:r>
            <a:r>
              <a:rPr/>
              <a:t> </a:t>
            </a:r>
            <a:r>
              <a:rPr/>
              <a:t>report.</a:t>
            </a:r>
            <a:r>
              <a:rPr/>
              <a:t> </a:t>
            </a:r>
            <a:r>
              <a:rPr/>
              <a:t>No</a:t>
            </a:r>
            <a:r>
              <a:rPr/>
              <a:t> </a:t>
            </a:r>
            <a:r>
              <a:rPr/>
              <a:t>self</a:t>
            </a:r>
            <a:r>
              <a:rPr/>
              <a:t> </a:t>
            </a:r>
            <a:r>
              <a:rPr/>
              <a:t>report</a:t>
            </a:r>
            <a:r>
              <a:rPr/>
              <a:t> </a:t>
            </a:r>
            <a:r>
              <a:rPr/>
              <a:t>is</a:t>
            </a:r>
            <a:r>
              <a:rPr/>
              <a:t> </a:t>
            </a:r>
            <a:r>
              <a:rPr/>
              <a:t>available</a:t>
            </a:r>
            <a:r>
              <a:rPr/>
              <a:t> </a:t>
            </a:r>
            <a:r>
              <a:rPr/>
              <a:t>here.</a:t>
            </a:r>
            <a:r>
              <a:rPr/>
              <a:t> </a:t>
            </a:r>
            <a:r>
              <a:rPr/>
              <a:t>But</a:t>
            </a:r>
            <a:r>
              <a:rPr/>
              <a:t> </a:t>
            </a:r>
            <a:r>
              <a:rPr/>
              <a:t>you</a:t>
            </a:r>
            <a:r>
              <a:rPr/>
              <a:t> </a:t>
            </a:r>
            <a:r>
              <a:rPr/>
              <a:t>still</a:t>
            </a:r>
            <a:r>
              <a:rPr/>
              <a:t> </a:t>
            </a:r>
            <a:r>
              <a:rPr/>
              <a:t>want</a:t>
            </a:r>
            <a:r>
              <a:rPr/>
              <a:t> </a:t>
            </a:r>
            <a:r>
              <a:rPr/>
              <a:t>to</a:t>
            </a:r>
            <a:r>
              <a:rPr/>
              <a:t> </a:t>
            </a:r>
            <a:r>
              <a:rPr/>
              <a:t>examine</a:t>
            </a:r>
            <a:r>
              <a:rPr/>
              <a:t> </a:t>
            </a:r>
            <a:r>
              <a:rPr/>
              <a:t>reliability</a:t>
            </a:r>
            <a:r>
              <a:rPr/>
              <a:t> </a:t>
            </a:r>
            <a:r>
              <a:rPr/>
              <a:t>and</a:t>
            </a:r>
            <a:r>
              <a:rPr/>
              <a:t> </a:t>
            </a:r>
            <a:r>
              <a:rPr/>
              <a:t>validity</a:t>
            </a:r>
            <a:r>
              <a:rPr/>
              <a:t> </a:t>
            </a:r>
            <a:r>
              <a:rPr/>
              <a:t>because</a:t>
            </a:r>
            <a:r>
              <a:rPr/>
              <a:t> </a:t>
            </a:r>
            <a:r>
              <a:rPr/>
              <a:t>this</a:t>
            </a:r>
            <a:r>
              <a:rPr/>
              <a:t> </a:t>
            </a:r>
            <a:r>
              <a:rPr/>
              <a:t>does</a:t>
            </a:r>
            <a:r>
              <a:rPr/>
              <a:t> </a:t>
            </a:r>
            <a:r>
              <a:rPr/>
              <a:t>have</a:t>
            </a:r>
            <a:r>
              <a:rPr/>
              <a:t> </a:t>
            </a:r>
            <a:r>
              <a:rPr/>
              <a:t>the</a:t>
            </a:r>
            <a:r>
              <a:rPr/>
              <a:t> </a:t>
            </a:r>
            <a:r>
              <a:rPr/>
              <a:t>potential</a:t>
            </a:r>
            <a:r>
              <a:rPr/>
              <a:t> </a:t>
            </a:r>
            <a:r>
              <a:rPr/>
              <a:t>to</a:t>
            </a:r>
            <a:r>
              <a:rPr/>
              <a:t> </a:t>
            </a:r>
            <a:r>
              <a:rPr/>
              <a:t>be</a:t>
            </a:r>
            <a:r>
              <a:rPr/>
              <a:t> </a:t>
            </a:r>
            <a:r>
              <a:rPr/>
              <a:t>perceived</a:t>
            </a:r>
            <a:r>
              <a:rPr/>
              <a:t> </a:t>
            </a:r>
            <a:r>
              <a:rPr/>
              <a:t>as</a:t>
            </a:r>
            <a:r>
              <a:rPr/>
              <a:t> </a:t>
            </a:r>
            <a:r>
              <a:rPr/>
              <a:t>subjective.</a:t>
            </a:r>
          </a:p>
          <a:p>
            <a:pPr lvl="0" marL="0" indent="0">
              <a:buNone/>
            </a:pPr>
          </a:p>
          <a:p>
            <a:pPr lvl="0" marL="0" indent="0">
              <a:buNone/>
            </a:pPr>
            <a:r>
              <a:rPr/>
              <a:t>Note</a:t>
            </a:r>
            <a:r>
              <a:rPr/>
              <a:t> </a:t>
            </a:r>
            <a:r>
              <a:rPr/>
              <a:t>also</a:t>
            </a:r>
            <a:r>
              <a:rPr/>
              <a:t> </a:t>
            </a:r>
            <a:r>
              <a:rPr/>
              <a:t>that,</a:t>
            </a:r>
            <a:r>
              <a:rPr/>
              <a:t> </a:t>
            </a:r>
            <a:r>
              <a:rPr/>
              <a:t>unlike</a:t>
            </a:r>
            <a:r>
              <a:rPr/>
              <a:t> </a:t>
            </a:r>
            <a:r>
              <a:rPr/>
              <a:t>the</a:t>
            </a:r>
            <a:r>
              <a:rPr/>
              <a:t> </a:t>
            </a:r>
            <a:r>
              <a:rPr/>
              <a:t>Apgar</a:t>
            </a:r>
            <a:r>
              <a:rPr/>
              <a:t> </a:t>
            </a:r>
            <a:r>
              <a:rPr/>
              <a:t>score,</a:t>
            </a:r>
            <a:r>
              <a:rPr/>
              <a:t> </a:t>
            </a:r>
            <a:r>
              <a:rPr/>
              <a:t>this</a:t>
            </a:r>
            <a:r>
              <a:rPr/>
              <a:t> </a:t>
            </a:r>
            <a:r>
              <a:rPr/>
              <a:t>is</a:t>
            </a:r>
            <a:r>
              <a:rPr/>
              <a:t> </a:t>
            </a:r>
            <a:r>
              <a:rPr/>
              <a:t>not</a:t>
            </a:r>
            <a:r>
              <a:rPr/>
              <a:t> </a:t>
            </a:r>
            <a:r>
              <a:rPr/>
              <a:t>a</a:t>
            </a:r>
            <a:r>
              <a:rPr/>
              <a:t> </a:t>
            </a:r>
            <a:r>
              <a:rPr/>
              <a:t>composite</a:t>
            </a:r>
            <a:r>
              <a:rPr/>
              <a:t> </a:t>
            </a:r>
            <a:r>
              <a:rPr/>
              <a:t>measure.</a:t>
            </a:r>
            <a:r>
              <a:rPr/>
              <a:t> </a:t>
            </a:r>
            <a:r>
              <a:rPr/>
              <a:t>There</a:t>
            </a:r>
            <a:r>
              <a:rPr/>
              <a:t> </a:t>
            </a:r>
            <a:r>
              <a:rPr/>
              <a:t>is</a:t>
            </a:r>
            <a:r>
              <a:rPr/>
              <a:t> </a:t>
            </a:r>
            <a:r>
              <a:rPr/>
              <a:t>a</a:t>
            </a:r>
            <a:r>
              <a:rPr/>
              <a:t> </a:t>
            </a:r>
            <a:r>
              <a:rPr/>
              <a:t>single</a:t>
            </a:r>
            <a:r>
              <a:rPr/>
              <a:t> </a:t>
            </a:r>
            <a:r>
              <a:rPr/>
              <a:t>number</a:t>
            </a:r>
            <a:r>
              <a:rPr/>
              <a:t> </a:t>
            </a:r>
            <a:r>
              <a:rPr/>
              <a:t>that</a:t>
            </a:r>
            <a:r>
              <a:rPr/>
              <a:t> </a:t>
            </a:r>
            <a:r>
              <a:rPr/>
              <a:t>you</a:t>
            </a:r>
            <a:r>
              <a:rPr/>
              <a:t> </a:t>
            </a:r>
            <a:r>
              <a:rPr/>
              <a:t>get.</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Different</a:t>
            </a:r>
            <a:r>
              <a:rPr/>
              <a:t> </a:t>
            </a:r>
            <a:r>
              <a:rPr/>
              <a:t>measures</a:t>
            </a:r>
            <a:r>
              <a:rPr/>
              <a:t> </a:t>
            </a:r>
            <a:r>
              <a:rPr/>
              <a:t>of</a:t>
            </a:r>
            <a:r>
              <a:rPr/>
              <a:t> </a:t>
            </a:r>
            <a:r>
              <a:rPr/>
              <a:t>reliability</a:t>
            </a:r>
            <a:r>
              <a:rPr/>
              <a:t> </a:t>
            </a:r>
            <a:r>
              <a:rPr/>
              <a:t>and</a:t>
            </a:r>
            <a:r>
              <a:rPr/>
              <a:t> </a:t>
            </a:r>
            <a:r>
              <a:rPr/>
              <a:t>validity</a:t>
            </a:r>
            <a:r>
              <a:rPr/>
              <a:t> </a:t>
            </a:r>
            <a:r>
              <a:rPr/>
              <a:t>apply</a:t>
            </a:r>
            <a:r>
              <a:rPr/>
              <a:t> </a:t>
            </a:r>
            <a:r>
              <a:rPr/>
              <a:t>depending</a:t>
            </a:r>
            <a:r>
              <a:rPr/>
              <a:t> </a:t>
            </a:r>
            <a:r>
              <a:rPr/>
              <a:t>on</a:t>
            </a:r>
            <a:r>
              <a:rPr/>
              <a:t> </a:t>
            </a:r>
            <a:r>
              <a:rPr/>
              <a:t>whether</a:t>
            </a:r>
            <a:r>
              <a:rPr/>
              <a:t> </a:t>
            </a:r>
            <a:r>
              <a:rPr/>
              <a:t>your</a:t>
            </a:r>
            <a:r>
              <a:rPr/>
              <a:t> </a:t>
            </a:r>
            <a:r>
              <a:rPr/>
              <a:t>measurement</a:t>
            </a:r>
            <a:r>
              <a:rPr/>
              <a:t> </a:t>
            </a:r>
            <a:r>
              <a:rPr/>
              <a:t>is</a:t>
            </a:r>
            <a:r>
              <a:rPr/>
              <a:t> </a:t>
            </a:r>
            <a:r>
              <a:rPr/>
              <a:t>a</a:t>
            </a:r>
            <a:r>
              <a:rPr/>
              <a:t> </a:t>
            </a:r>
            <a:r>
              <a:rPr/>
              <a:t>self</a:t>
            </a:r>
            <a:r>
              <a:rPr/>
              <a:t> </a:t>
            </a:r>
            <a:r>
              <a:rPr/>
              <a:t>report</a:t>
            </a:r>
            <a:r>
              <a:rPr/>
              <a:t> </a:t>
            </a:r>
            <a:r>
              <a:rPr/>
              <a:t>or</a:t>
            </a:r>
            <a:r>
              <a:rPr/>
              <a:t> </a:t>
            </a:r>
            <a:r>
              <a:rPr/>
              <a:t>not</a:t>
            </a:r>
            <a:r>
              <a:rPr/>
              <a:t> </a:t>
            </a:r>
            <a:r>
              <a:rPr/>
              <a:t>and</a:t>
            </a:r>
            <a:r>
              <a:rPr/>
              <a:t> </a:t>
            </a:r>
            <a:r>
              <a:rPr/>
              <a:t>depending</a:t>
            </a:r>
            <a:r>
              <a:rPr/>
              <a:t> </a:t>
            </a:r>
            <a:r>
              <a:rPr/>
              <a:t>on</a:t>
            </a:r>
            <a:r>
              <a:rPr/>
              <a:t> </a:t>
            </a:r>
            <a:r>
              <a:rPr/>
              <a:t>whether</a:t>
            </a:r>
            <a:r>
              <a:rPr/>
              <a:t> </a:t>
            </a:r>
            <a:r>
              <a:rPr/>
              <a:t>it</a:t>
            </a:r>
            <a:r>
              <a:rPr/>
              <a:t> </a:t>
            </a:r>
            <a:r>
              <a:rPr/>
              <a:t>is</a:t>
            </a:r>
            <a:r>
              <a:rPr/>
              <a:t> </a:t>
            </a:r>
            <a:r>
              <a:rPr/>
              <a:t>a</a:t>
            </a:r>
            <a:r>
              <a:rPr/>
              <a:t> </a:t>
            </a:r>
            <a:r>
              <a:rPr/>
              <a:t>composite</a:t>
            </a:r>
            <a:r>
              <a:rPr/>
              <a:t> </a:t>
            </a:r>
            <a:r>
              <a:rPr/>
              <a:t>measure</a:t>
            </a:r>
            <a:r>
              <a:rPr/>
              <a:t> </a:t>
            </a:r>
            <a:r>
              <a:rPr/>
              <a:t>or</a:t>
            </a:r>
            <a:r>
              <a:rPr/>
              <a:t> </a:t>
            </a:r>
            <a:r>
              <a:rPr/>
              <a:t>not</a:t>
            </a:r>
            <a:r>
              <a:rPr/>
              <a:t> </a:t>
            </a:r>
            <a:r>
              <a:rPr/>
              <a:t>and</a:t>
            </a:r>
            <a:r>
              <a:rPr/>
              <a:t> </a:t>
            </a:r>
            <a:r>
              <a:rPr/>
              <a:t>whether</a:t>
            </a:r>
            <a:r>
              <a:rPr/>
              <a:t> </a:t>
            </a:r>
            <a:r>
              <a:rPr/>
              <a:t>is</a:t>
            </a:r>
            <a:r>
              <a:rPr/>
              <a:t> </a:t>
            </a:r>
            <a:r>
              <a:rPr/>
              <a:t>is</a:t>
            </a:r>
            <a:r>
              <a:rPr/>
              <a:t> </a:t>
            </a:r>
            <a:r>
              <a:rPr/>
              <a:t>a</a:t>
            </a:r>
            <a:r>
              <a:rPr/>
              <a:t> </a:t>
            </a:r>
            <a:r>
              <a:rPr/>
              <a:t>construct</a:t>
            </a:r>
            <a:r>
              <a:rPr/>
              <a:t> </a:t>
            </a:r>
            <a:r>
              <a:rPr/>
              <a:t>or</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Extreme</a:t>
            </a:r>
            <a:r>
              <a:rPr/>
              <a:t> </a:t>
            </a:r>
            <a:r>
              <a:rPr/>
              <a:t>groups</a:t>
            </a:r>
            <a:r>
              <a:rPr/>
              <a:t> </a:t>
            </a:r>
            <a:r>
              <a:rPr/>
              <a:t>have</a:t>
            </a:r>
            <a:r>
              <a:rPr/>
              <a:t> </a:t>
            </a:r>
            <a:r>
              <a:rPr/>
              <a:t>issues</a:t>
            </a:r>
            <a:r>
              <a:rPr/>
              <a:t> </a:t>
            </a:r>
            <a:r>
              <a:rPr/>
              <a:t>with</a:t>
            </a:r>
            <a:r>
              <a:rPr/>
              <a:t> </a:t>
            </a:r>
            <a:r>
              <a:rPr/>
              <a:t>regression</a:t>
            </a:r>
            <a:r>
              <a:rPr/>
              <a:t> </a:t>
            </a:r>
            <a:r>
              <a:rPr/>
              <a:t>to</a:t>
            </a:r>
            <a:r>
              <a:rPr/>
              <a:t> </a:t>
            </a:r>
            <a:r>
              <a:rPr/>
              <a:t>the</a:t>
            </a:r>
            <a:r>
              <a:rPr/>
              <a:t> </a:t>
            </a:r>
            <a:r>
              <a:rPr/>
              <a:t>mean.</a:t>
            </a:r>
            <a:r>
              <a:rPr/>
              <a:t> </a:t>
            </a:r>
            <a:r>
              <a:rPr/>
              <a:t>Even</a:t>
            </a:r>
            <a:r>
              <a:rPr/>
              <a:t> </a:t>
            </a:r>
            <a:r>
              <a:rPr/>
              <a:t>without</a:t>
            </a:r>
            <a:r>
              <a:rPr/>
              <a:t> </a:t>
            </a:r>
            <a:r>
              <a:rPr/>
              <a:t>any</a:t>
            </a:r>
            <a:r>
              <a:rPr/>
              <a:t> </a:t>
            </a:r>
            <a:r>
              <a:rPr/>
              <a:t>intervention,</a:t>
            </a:r>
            <a:r>
              <a:rPr/>
              <a:t> </a:t>
            </a:r>
            <a:r>
              <a:rPr/>
              <a:t>the</a:t>
            </a:r>
            <a:r>
              <a:rPr/>
              <a:t> </a:t>
            </a:r>
            <a:r>
              <a:rPr/>
              <a:t>extremities</a:t>
            </a:r>
            <a:r>
              <a:rPr/>
              <a:t> </a:t>
            </a:r>
            <a:r>
              <a:rPr/>
              <a:t>will</a:t>
            </a:r>
            <a:r>
              <a:rPr/>
              <a:t> </a:t>
            </a:r>
            <a:r>
              <a:rPr/>
              <a:t>tend</a:t>
            </a:r>
            <a:r>
              <a:rPr/>
              <a:t> </a:t>
            </a:r>
            <a:r>
              <a:rPr/>
              <a:t>to</a:t>
            </a:r>
            <a:r>
              <a:rPr/>
              <a:t> </a:t>
            </a:r>
            <a:r>
              <a:rPr/>
              <a:t>lessen.</a:t>
            </a:r>
          </a:p>
          <a:p>
            <a:pPr lvl="0" marL="0" indent="0">
              <a:buNone/>
            </a:pPr>
          </a:p>
          <a:p>
            <a:pPr lvl="0" marL="0" indent="0">
              <a:buNone/>
            </a:pPr>
            <a:r>
              <a:rPr/>
              <a:t>Dropouts</a:t>
            </a:r>
            <a:r>
              <a:rPr/>
              <a:t> </a:t>
            </a:r>
            <a:r>
              <a:rPr/>
              <a:t>or</a:t>
            </a:r>
            <a:r>
              <a:rPr/>
              <a:t> </a:t>
            </a:r>
            <a:r>
              <a:rPr/>
              <a:t>attrition</a:t>
            </a:r>
            <a:r>
              <a:rPr/>
              <a:t> </a:t>
            </a:r>
            <a:r>
              <a:rPr/>
              <a:t>means</a:t>
            </a:r>
            <a:r>
              <a:rPr/>
              <a:t> </a:t>
            </a:r>
            <a:r>
              <a:rPr/>
              <a:t>that</a:t>
            </a:r>
            <a:r>
              <a:rPr/>
              <a:t> </a:t>
            </a:r>
            <a:r>
              <a:rPr/>
              <a:t>you’ve</a:t>
            </a:r>
            <a:r>
              <a:rPr/>
              <a:t> </a:t>
            </a:r>
            <a:r>
              <a:rPr/>
              <a:t>designed</a:t>
            </a:r>
            <a:r>
              <a:rPr/>
              <a:t> </a:t>
            </a:r>
            <a:r>
              <a:rPr/>
              <a:t>a</a:t>
            </a:r>
            <a:r>
              <a:rPr/>
              <a:t> </a:t>
            </a:r>
            <a:r>
              <a:rPr/>
              <a:t>setting</a:t>
            </a:r>
            <a:r>
              <a:rPr/>
              <a:t> </a:t>
            </a:r>
            <a:r>
              <a:rPr/>
              <a:t>that</a:t>
            </a:r>
            <a:r>
              <a:rPr/>
              <a:t> </a:t>
            </a:r>
            <a:r>
              <a:rPr/>
              <a:t>is</a:t>
            </a:r>
            <a:r>
              <a:rPr/>
              <a:t> </a:t>
            </a:r>
            <a:r>
              <a:rPr/>
              <a:t>so</a:t>
            </a:r>
            <a:r>
              <a:rPr/>
              <a:t> </a:t>
            </a:r>
            <a:r>
              <a:rPr/>
              <a:t>difficult</a:t>
            </a:r>
            <a:r>
              <a:rPr/>
              <a:t> </a:t>
            </a:r>
            <a:r>
              <a:rPr/>
              <a:t>that</a:t>
            </a:r>
            <a:r>
              <a:rPr/>
              <a:t> </a:t>
            </a:r>
            <a:r>
              <a:rPr/>
              <a:t>no</a:t>
            </a:r>
            <a:r>
              <a:rPr/>
              <a:t> </a:t>
            </a:r>
            <a:r>
              <a:rPr/>
              <a:t>one</a:t>
            </a:r>
            <a:r>
              <a:rPr/>
              <a:t> </a:t>
            </a:r>
            <a:r>
              <a:rPr/>
              <a:t>can</a:t>
            </a:r>
            <a:r>
              <a:rPr/>
              <a:t> </a:t>
            </a:r>
            <a:r>
              <a:rPr/>
              <a:t>stay</a:t>
            </a:r>
            <a:r>
              <a:rPr/>
              <a:t> </a:t>
            </a:r>
            <a:r>
              <a:rPr/>
              <a:t>in.</a:t>
            </a:r>
            <a:r>
              <a:rPr/>
              <a:t> </a:t>
            </a:r>
            <a:r>
              <a:rPr/>
              <a:t>Differential</a:t>
            </a:r>
            <a:r>
              <a:rPr/>
              <a:t> </a:t>
            </a:r>
            <a:r>
              <a:rPr/>
              <a:t>attrition</a:t>
            </a:r>
            <a:r>
              <a:rPr/>
              <a:t> </a:t>
            </a:r>
            <a:r>
              <a:rPr/>
              <a:t>is</a:t>
            </a:r>
            <a:r>
              <a:rPr/>
              <a:t> </a:t>
            </a:r>
            <a:r>
              <a:rPr/>
              <a:t>especially</a:t>
            </a:r>
            <a:r>
              <a:rPr/>
              <a:t> </a:t>
            </a:r>
            <a:r>
              <a:rPr/>
              <a:t>troublesome.</a:t>
            </a:r>
          </a:p>
          <a:p>
            <a:pPr lvl="0" marL="0" indent="0">
              <a:buNone/>
            </a:pPr>
          </a:p>
          <a:p>
            <a:pPr lvl="0" marL="0" indent="0">
              <a:buNone/>
            </a:pPr>
            <a:r>
              <a:rPr/>
              <a:t>Bias</a:t>
            </a:r>
            <a:r>
              <a:rPr/>
              <a:t> </a:t>
            </a:r>
            <a:r>
              <a:rPr/>
              <a:t>in</a:t>
            </a:r>
            <a:r>
              <a:rPr/>
              <a:t> </a:t>
            </a:r>
            <a:r>
              <a:rPr/>
              <a:t>assignment</a:t>
            </a:r>
            <a:r>
              <a:rPr/>
              <a:t> </a:t>
            </a:r>
            <a:r>
              <a:rPr/>
              <a:t>occurs</a:t>
            </a:r>
            <a:r>
              <a:rPr/>
              <a:t> </a:t>
            </a:r>
            <a:r>
              <a:rPr/>
              <a:t>when</a:t>
            </a:r>
            <a:r>
              <a:rPr/>
              <a:t> </a:t>
            </a:r>
            <a:r>
              <a:rPr/>
              <a:t>patients</a:t>
            </a:r>
            <a:r>
              <a:rPr/>
              <a:t> </a:t>
            </a:r>
            <a:r>
              <a:rPr/>
              <a:t>or</a:t>
            </a:r>
            <a:r>
              <a:rPr/>
              <a:t> </a:t>
            </a:r>
            <a:r>
              <a:rPr/>
              <a:t>their</a:t>
            </a:r>
            <a:r>
              <a:rPr/>
              <a:t> </a:t>
            </a:r>
            <a:r>
              <a:rPr/>
              <a:t>physicians</a:t>
            </a:r>
            <a:r>
              <a:rPr/>
              <a:t> </a:t>
            </a:r>
            <a:r>
              <a:rPr/>
              <a:t>directly</a:t>
            </a:r>
            <a:r>
              <a:rPr/>
              <a:t> </a:t>
            </a:r>
            <a:r>
              <a:rPr/>
              <a:t>or</a:t>
            </a:r>
            <a:r>
              <a:rPr/>
              <a:t> </a:t>
            </a:r>
            <a:r>
              <a:rPr/>
              <a:t>indirectly</a:t>
            </a:r>
            <a:r>
              <a:rPr/>
              <a:t> </a:t>
            </a:r>
            <a:r>
              <a:rPr/>
              <a:t>influence</a:t>
            </a:r>
            <a:r>
              <a:rPr/>
              <a:t> </a:t>
            </a:r>
            <a:r>
              <a:rPr/>
              <a:t>the</a:t>
            </a:r>
            <a:r>
              <a:rPr/>
              <a:t> </a:t>
            </a:r>
            <a:r>
              <a:rPr/>
              <a:t>assignment.</a:t>
            </a:r>
            <a:r>
              <a:rPr/>
              <a:t> </a:t>
            </a:r>
            <a:r>
              <a:rPr/>
              <a:t>Random</a:t>
            </a:r>
            <a:r>
              <a:rPr/>
              <a:t> </a:t>
            </a:r>
            <a:r>
              <a:rPr/>
              <a:t>assignment</a:t>
            </a:r>
            <a:r>
              <a:rPr/>
              <a:t> </a:t>
            </a:r>
            <a:r>
              <a:rPr/>
              <a:t>eliminates</a:t>
            </a:r>
            <a:r>
              <a:rPr/>
              <a:t> </a:t>
            </a:r>
            <a:r>
              <a:rPr/>
              <a:t>this</a:t>
            </a:r>
            <a:r>
              <a:rPr/>
              <a:t> </a:t>
            </a:r>
            <a:r>
              <a:rPr/>
              <a:t>bias,</a:t>
            </a:r>
            <a:r>
              <a:rPr/>
              <a:t> </a:t>
            </a:r>
            <a:r>
              <a:rPr/>
              <a:t>though</a:t>
            </a:r>
            <a:r>
              <a:rPr/>
              <a:t> </a:t>
            </a:r>
            <a:r>
              <a:rPr/>
              <a:t>sometimes</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p>
          <a:p>
            <a:pPr lvl="0" marL="0" indent="0">
              <a:buNone/>
            </a:pPr>
          </a:p>
          <a:p>
            <a:pPr lvl="0" marL="0" indent="0">
              <a:buNone/>
            </a:pPr>
            <a:r>
              <a:rPr/>
              <a:t>Blinding</a:t>
            </a:r>
            <a:r>
              <a:rPr/>
              <a:t> </a:t>
            </a:r>
            <a:r>
              <a:rPr/>
              <a:t>helps</a:t>
            </a:r>
            <a:r>
              <a:rPr/>
              <a:t> </a:t>
            </a:r>
            <a:r>
              <a:rPr/>
              <a:t>control</a:t>
            </a:r>
            <a:r>
              <a:rPr/>
              <a:t> </a:t>
            </a:r>
            <a:r>
              <a:rPr/>
              <a:t>for</a:t>
            </a:r>
            <a:r>
              <a:rPr/>
              <a:t> </a:t>
            </a:r>
            <a:r>
              <a:rPr/>
              <a:t>expectation</a:t>
            </a:r>
            <a:r>
              <a:rPr/>
              <a:t> </a:t>
            </a:r>
            <a:r>
              <a:rPr/>
              <a:t>effects</a:t>
            </a:r>
            <a:r>
              <a:rPr/>
              <a:t> </a:t>
            </a:r>
            <a:r>
              <a:rPr/>
              <a:t>and</a:t>
            </a:r>
            <a:r>
              <a:rPr/>
              <a:t> </a:t>
            </a:r>
            <a:r>
              <a:rPr/>
              <a:t>observer</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External</a:t>
            </a:r>
            <a:r>
              <a:rPr/>
              <a:t> </a:t>
            </a:r>
            <a:r>
              <a:rPr/>
              <a:t>validity</a:t>
            </a:r>
            <a:r>
              <a:rPr/>
              <a:t> </a:t>
            </a:r>
            <a:r>
              <a:rPr/>
              <a:t>is</a:t>
            </a:r>
            <a:r>
              <a:rPr/>
              <a:t> </a:t>
            </a:r>
            <a:r>
              <a:rPr/>
              <a:t>influenced</a:t>
            </a:r>
            <a:r>
              <a:rPr/>
              <a:t> </a:t>
            </a:r>
            <a:r>
              <a:rPr/>
              <a:t>by</a:t>
            </a:r>
            <a:r>
              <a:rPr/>
              <a:t> </a:t>
            </a:r>
            <a:r>
              <a:rPr/>
              <a:t>the</a:t>
            </a:r>
            <a:r>
              <a:rPr/>
              <a:t> </a:t>
            </a:r>
            <a:r>
              <a:rPr/>
              <a:t>sampling</a:t>
            </a:r>
            <a:r>
              <a:rPr/>
              <a:t> </a:t>
            </a:r>
            <a:r>
              <a:rPr/>
              <a:t>process.</a:t>
            </a:r>
            <a:r>
              <a:rPr/>
              <a:t> </a:t>
            </a:r>
            <a:r>
              <a:rPr/>
              <a:t>Internal</a:t>
            </a:r>
            <a:r>
              <a:rPr/>
              <a:t> </a:t>
            </a:r>
            <a:r>
              <a:rPr/>
              <a:t>validity</a:t>
            </a:r>
            <a:r>
              <a:rPr/>
              <a:t> </a:t>
            </a:r>
            <a:r>
              <a:rPr/>
              <a:t>is</a:t>
            </a:r>
            <a:r>
              <a:rPr/>
              <a:t> </a:t>
            </a:r>
            <a:r>
              <a:rPr/>
              <a:t>influenced</a:t>
            </a:r>
            <a:r>
              <a:rPr/>
              <a:t> </a:t>
            </a:r>
            <a:r>
              <a:rPr/>
              <a:t>by</a:t>
            </a:r>
            <a:r>
              <a:rPr/>
              <a:t> </a:t>
            </a:r>
            <a:r>
              <a:rPr/>
              <a:t>the</a:t>
            </a:r>
            <a:r>
              <a:rPr/>
              <a:t> </a:t>
            </a:r>
            <a:r>
              <a:rPr/>
              <a:t>allocation</a:t>
            </a:r>
            <a:r>
              <a:rPr/>
              <a:t> </a:t>
            </a:r>
            <a:r>
              <a:rPr/>
              <a:t>of</a:t>
            </a:r>
            <a:r>
              <a:rPr/>
              <a:t> </a:t>
            </a:r>
            <a:r>
              <a:rPr/>
              <a:t>this</a:t>
            </a:r>
            <a:r>
              <a:rPr/>
              <a:t> </a:t>
            </a:r>
            <a:r>
              <a:rPr/>
              <a:t>sample</a:t>
            </a:r>
            <a:r>
              <a:rPr/>
              <a:t> </a:t>
            </a:r>
            <a:r>
              <a:rPr/>
              <a:t>to</a:t>
            </a:r>
            <a:r>
              <a:rPr/>
              <a:t> </a:t>
            </a:r>
            <a:r>
              <a:rPr/>
              <a:t>treatment</a:t>
            </a:r>
            <a:r>
              <a:rPr/>
              <a:t> </a:t>
            </a:r>
            <a:r>
              <a:rPr/>
              <a:t>groups.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hyperlink" Target="https://www.quotetab.com/quotes/by-josiah-stamp"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4.xml" /><Relationship Id="rId4" Type="http://schemas.openxmlformats.org/officeDocument/2006/relationships/image" Target="../media/image2.png" /><Relationship Id="rId3" Type="http://schemas.openxmlformats.org/officeDocument/2006/relationships/image" Target="../media/image1.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6.xml" /><Relationship Id="rId4" Type="http://schemas.openxmlformats.org/officeDocument/2006/relationships/image" Target="../media/image5.png" /><Relationship Id="rId3" Type="http://schemas.openxmlformats.org/officeDocument/2006/relationships/image" Target="../media/image4.jp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7.xml" /><Relationship Id="rId4" Type="http://schemas.openxmlformats.org/officeDocument/2006/relationships/image" Target="../media/image7.jpg" /><Relationship Id="rId3" Type="http://schemas.openxmlformats.org/officeDocument/2006/relationships/image" Target="../media/image6.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8.xml" /><Relationship Id="rId4" Type="http://schemas.openxmlformats.org/officeDocument/2006/relationships/image" Target="../media/image9.png" /><Relationship Id="rId3" Type="http://schemas.openxmlformats.org/officeDocument/2006/relationships/image" Target="../media/image8.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0.xml" /><Relationship Id="rId4" Type="http://schemas.openxmlformats.org/officeDocument/2006/relationships/image" Target="../media/image12.png" /><Relationship Id="rId3" Type="http://schemas.openxmlformats.org/officeDocument/2006/relationships/image" Target="../media/image11.jp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7.xml" /><Relationship Id="rId4" Type="http://schemas.openxmlformats.org/officeDocument/2006/relationships/image" Target="../media/image4.jpg" /><Relationship Id="rId3" Type="http://schemas.openxmlformats.org/officeDocument/2006/relationships/image" Target="../media/image1.jpg"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8.xml" /><Relationship Id="rId4" Type="http://schemas.openxmlformats.org/officeDocument/2006/relationships/image" Target="../media/image8.jpg" /><Relationship Id="rId3" Type="http://schemas.openxmlformats.org/officeDocument/2006/relationships/image" Target="../media/image6.jpg" /></Relationships>
</file>

<file path=ppt/slides/_rels/slide3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29.xml" /><Relationship Id="rId4" Type="http://schemas.openxmlformats.org/officeDocument/2006/relationships/image" Target="../media/image6.jpg" /><Relationship Id="rId3" Type="http://schemas.openxmlformats.org/officeDocument/2006/relationships/image" Target="../media/image1.jp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0.xml" /><Relationship Id="rId4" Type="http://schemas.openxmlformats.org/officeDocument/2006/relationships/image" Target="../media/image8.jpg" /><Relationship Id="rId3" Type="http://schemas.openxmlformats.org/officeDocument/2006/relationships/image" Target="../media/image4.jpg"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1.xml" /><Relationship Id="rId4" Type="http://schemas.openxmlformats.org/officeDocument/2006/relationships/image" Target="../media/image1.jpg" /><Relationship Id="rId3" Type="http://schemas.openxmlformats.org/officeDocument/2006/relationships/image" Target="../media/image6.jpg"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2.xml" /><Relationship Id="rId4" Type="http://schemas.openxmlformats.org/officeDocument/2006/relationships/image" Target="../media/image4.jpg" /><Relationship Id="rId3" Type="http://schemas.openxmlformats.org/officeDocument/2006/relationships/image" Target="../media/image8.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3.xml" /><Relationship Id="rId3" Type="http://schemas.openxmlformats.org/officeDocument/2006/relationships/image" Target="../media/image11.jp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7.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 Id="rId3" Type="http://schemas.openxmlformats.org/officeDocument/2006/relationships/image" Target="../media/image1.jpg"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6.jp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jp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 Id="rId3" Type="http://schemas.openxmlformats.org/officeDocument/2006/relationships/image" Target="../media/image8.jp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a:t>
            </a:r>
            <a:r>
              <a:rPr/>
              <a:t> </a:t>
            </a:r>
            <a:r>
              <a:rPr/>
              <a:t>-</a:t>
            </a:r>
            <a:r>
              <a:rPr/>
              <a:t> </a:t>
            </a:r>
            <a:r>
              <a:rPr/>
              <a:t>Validity</a:t>
            </a:r>
            <a:r>
              <a:rPr/>
              <a:t> </a:t>
            </a:r>
            <a:r>
              <a:rPr/>
              <a:t>and</a:t>
            </a:r>
            <a:r>
              <a:rPr/>
              <a:t> </a:t>
            </a:r>
            <a:r>
              <a:rPr/>
              <a:t>reliability</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External</a:t>
            </a:r>
            <a:r>
              <a:rPr/>
              <a:t> </a:t>
            </a:r>
            <a:r>
              <a:rPr/>
              <a:t>Validity</a:t>
            </a:r>
          </a:p>
        </p:txBody>
      </p:sp>
      <p:sp>
        <p:nvSpPr>
          <p:cNvPr id="3" name="Content Placeholder 2"/>
          <p:cNvSpPr>
            <a:spLocks noGrp="1"/>
          </p:cNvSpPr>
          <p:nvPr>
            <p:ph idx="1"/>
          </p:nvPr>
        </p:nvSpPr>
        <p:spPr/>
        <p:txBody>
          <a:bodyPr/>
          <a:lstStyle/>
          <a:p>
            <a:pPr lvl="1"/>
            <a:r>
              <a:rPr/>
              <a:t>Population external validity</a:t>
            </a:r>
          </a:p>
          <a:p>
            <a:pPr lvl="2"/>
            <a:r>
              <a:rPr/>
              <a:t>Representative sample</a:t>
            </a:r>
          </a:p>
          <a:p>
            <a:pPr lvl="3"/>
            <a:r>
              <a:rPr/>
              <a:t>Few or no restrictions</a:t>
            </a:r>
          </a:p>
          <a:p>
            <a:pPr lvl="3"/>
            <a:r>
              <a:rPr/>
              <a:t>Few or no dropouts</a:t>
            </a:r>
          </a:p>
          <a:p>
            <a:pPr lvl="1"/>
            <a:r>
              <a:rPr/>
              <a:t>Ecological external validity</a:t>
            </a:r>
          </a:p>
          <a:p>
            <a:pPr lvl="2"/>
            <a:r>
              <a:rPr/>
              <a:t>Naturalness</a:t>
            </a:r>
          </a:p>
          <a:p>
            <a:pPr lvl="3"/>
            <a:r>
              <a:rPr/>
              <a:t>Setting</a:t>
            </a:r>
          </a:p>
          <a:p>
            <a:pPr lvl="3"/>
            <a:r>
              <a:rPr/>
              <a:t>Procedures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Distinction</a:t>
            </a:r>
            <a:r>
              <a:rPr/>
              <a:t> </a:t>
            </a:r>
            <a:r>
              <a:rPr/>
              <a:t>between</a:t>
            </a:r>
            <a:r>
              <a:rPr/>
              <a:t> </a:t>
            </a:r>
            <a:r>
              <a:rPr/>
              <a:t>internal</a:t>
            </a:r>
            <a:r>
              <a:rPr/>
              <a:t> </a:t>
            </a:r>
            <a:r>
              <a:rPr/>
              <a:t>and</a:t>
            </a:r>
            <a:r>
              <a:rPr/>
              <a:t> </a:t>
            </a:r>
            <a:r>
              <a:rPr/>
              <a:t>external</a:t>
            </a:r>
            <a:r>
              <a:rPr/>
              <a:t> </a:t>
            </a:r>
            <a:r>
              <a:rPr/>
              <a:t>validity</a:t>
            </a:r>
          </a:p>
        </p:txBody>
      </p:sp>
      <p:sp>
        <p:nvSpPr>
          <p:cNvPr id="3" name="Content Placeholder 2"/>
          <p:cNvSpPr>
            <a:spLocks noGrp="1"/>
          </p:cNvSpPr>
          <p:nvPr>
            <p:ph idx="1"/>
          </p:nvPr>
        </p:nvSpPr>
        <p:spPr/>
        <p:txBody>
          <a:bodyPr/>
          <a:lstStyle/>
          <a:p>
            <a:pPr lvl="1"/>
            <a:r>
              <a:rPr/>
              <a:t>Sampling process influences external validity</a:t>
            </a:r>
          </a:p>
          <a:p>
            <a:pPr lvl="2"/>
            <a:r>
              <a:rPr/>
              <a:t>Random samples versus non-random samples</a:t>
            </a:r>
          </a:p>
          <a:p>
            <a:pPr lvl="1"/>
            <a:r>
              <a:rPr/>
              <a:t>Treatment allocation influences internal validity</a:t>
            </a:r>
          </a:p>
          <a:p>
            <a:pPr lvl="2"/>
            <a:r>
              <a:rPr/>
              <a:t>Randomized design versus non-randomized design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Trade-offs</a:t>
            </a:r>
            <a:r>
              <a:rPr/>
              <a:t> </a:t>
            </a:r>
            <a:r>
              <a:rPr/>
              <a:t>between</a:t>
            </a:r>
            <a:r>
              <a:rPr/>
              <a:t> </a:t>
            </a:r>
            <a:r>
              <a:rPr/>
              <a:t>internal</a:t>
            </a:r>
            <a:r>
              <a:rPr/>
              <a:t> </a:t>
            </a:r>
            <a:r>
              <a:rPr/>
              <a:t>and</a:t>
            </a:r>
            <a:r>
              <a:rPr/>
              <a:t> </a:t>
            </a:r>
            <a:r>
              <a:rPr/>
              <a:t>external</a:t>
            </a:r>
            <a:r>
              <a:rPr/>
              <a:t> </a:t>
            </a:r>
            <a:r>
              <a:rPr/>
              <a:t>validity</a:t>
            </a:r>
          </a:p>
        </p:txBody>
      </p:sp>
      <p:sp>
        <p:nvSpPr>
          <p:cNvPr id="3" name="Content Placeholder 2"/>
          <p:cNvSpPr>
            <a:spLocks noGrp="1"/>
          </p:cNvSpPr>
          <p:nvPr>
            <p:ph idx="1"/>
          </p:nvPr>
        </p:nvSpPr>
        <p:spPr/>
        <p:txBody>
          <a:bodyPr/>
          <a:lstStyle/>
          <a:p>
            <a:pPr lvl="1"/>
            <a:r>
              <a:rPr/>
              <a:t>High degree of control</a:t>
            </a:r>
          </a:p>
          <a:p>
            <a:pPr lvl="2"/>
            <a:r>
              <a:rPr/>
              <a:t>Avoid issues of equivalence</a:t>
            </a:r>
          </a:p>
          <a:p>
            <a:pPr lvl="2"/>
            <a:r>
              <a:rPr/>
              <a:t>Unnatural setting</a:t>
            </a:r>
          </a:p>
          <a:p>
            <a:pPr lvl="1"/>
            <a:r>
              <a:rPr/>
              <a:t>Low degree of control</a:t>
            </a:r>
          </a:p>
          <a:p>
            <a:pPr lvl="2"/>
            <a:r>
              <a:rPr/>
              <a:t>More chances of contamination</a:t>
            </a:r>
          </a:p>
          <a:p>
            <a:pPr lvl="2"/>
            <a:r>
              <a:rPr/>
              <a:t>Closer to how medicine is practiced.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External validity</a:t>
            </a:r>
          </a:p>
          <a:p>
            <a:pPr lvl="1"/>
            <a:r>
              <a:rPr/>
              <a:t>What’s coming next</a:t>
            </a:r>
          </a:p>
          <a:p>
            <a:pPr lvl="2"/>
            <a:r>
              <a:rPr/>
              <a:t>Measurement validity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No measurement is perfectly reliable</a:t>
            </a:r>
          </a:p>
          <a:p>
            <a:pPr lvl="1"/>
            <a:r>
              <a:rPr/>
              <a:t>Dependent on the population</a:t>
            </a:r>
          </a:p>
          <a:p>
            <a:pPr lvl="1"/>
            <a:r>
              <a:rPr/>
              <a:t>Look for prior efforts in reliability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General concepts of measurement reliability/validity</a:t>
            </a:r>
          </a:p>
          <a:p>
            <a:pPr lvl="1"/>
            <a:r>
              <a:rPr/>
              <a:t>What’s next</a:t>
            </a:r>
          </a:p>
          <a:p>
            <a:pPr lvl="2"/>
            <a:r>
              <a:rPr/>
              <a:t>Five case studies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br/>
          </a:p>
          <a:p>
            <a:pPr lvl="2"/>
            <a:r>
              <a:rPr/>
              <a:t>Also measurement reliability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pic>
        <p:nvPicPr>
          <p:cNvPr descr="../images/09/ne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09/nes-measurement.png" id="0" name="Picture 1"/>
          <p:cNvPicPr>
            <a:picLocks noGrp="1" noChangeAspect="1"/>
          </p:cNvPicPr>
          <p:nvPr/>
        </p:nvPicPr>
        <p:blipFill>
          <a:blip r:embed="rId4"/>
          <a:stretch>
            <a:fillRect/>
          </a:stretch>
        </p:blipFill>
        <p:spPr bwMode="auto">
          <a:xfrm>
            <a:off x="4648200" y="2743200"/>
            <a:ext cx="4038600" cy="2247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Neighborhod</a:t>
            </a:r>
            <a:r>
              <a:rPr/>
              <a:t> </a:t>
            </a:r>
            <a:r>
              <a:rPr/>
              <a:t>Environment</a:t>
            </a:r>
            <a:r>
              <a:rPr/>
              <a:t> </a:t>
            </a:r>
            <a:r>
              <a:rPr/>
              <a:t>Survey</a:t>
            </a:r>
          </a:p>
        </p:txBody>
      </p:sp>
      <p:pic>
        <p:nvPicPr>
          <p:cNvPr descr="../images/09/nes-magnified.png" id="0" name="Picture 1"/>
          <p:cNvPicPr>
            <a:picLocks noGrp="1" noChangeAspect="1"/>
          </p:cNvPicPr>
          <p:nvPr/>
        </p:nvPicPr>
        <p:blipFill>
          <a:blip r:embed="rId3"/>
          <a:stretch>
            <a:fillRect/>
          </a:stretch>
        </p:blipFill>
        <p:spPr bwMode="auto">
          <a:xfrm>
            <a:off x="457200" y="3175000"/>
            <a:ext cx="8229600" cy="13716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09/pain-image.jpg" id="0" name="Picture 1"/>
          <p:cNvPicPr>
            <a:picLocks noGrp="1" noChangeAspect="1"/>
          </p:cNvPicPr>
          <p:nvPr/>
        </p:nvPicPr>
        <p:blipFill>
          <a:blip r:embed="rId3"/>
          <a:stretch>
            <a:fillRect/>
          </a:stretch>
        </p:blipFill>
        <p:spPr bwMode="auto">
          <a:xfrm>
            <a:off x="457200" y="2425700"/>
            <a:ext cx="4038600" cy="2882900"/>
          </a:xfrm>
          <a:prstGeom prst="rect">
            <a:avLst/>
          </a:prstGeom>
          <a:noFill/>
          <a:ln w="9525">
            <a:noFill/>
            <a:headEnd/>
            <a:tailEnd/>
          </a:ln>
        </p:spPr>
      </p:pic>
      <p:pic>
        <p:nvPicPr>
          <p:cNvPr descr="../images/09/pain-measurement.png" id="0" name="Picture 1"/>
          <p:cNvPicPr>
            <a:picLocks noGrp="1" noChangeAspect="1"/>
          </p:cNvPicPr>
          <p:nvPr/>
        </p:nvPicPr>
        <p:blipFill>
          <a:blip r:embed="rId4"/>
          <a:stretch>
            <a:fillRect/>
          </a:stretch>
        </p:blipFill>
        <p:spPr bwMode="auto">
          <a:xfrm>
            <a:off x="4648200" y="2832100"/>
            <a:ext cx="4038600" cy="2057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09/apgar-image.jpg" id="0" name="Picture 1"/>
          <p:cNvPicPr>
            <a:picLocks noGrp="1" noChangeAspect="1"/>
          </p:cNvPicPr>
          <p:nvPr/>
        </p:nvPicPr>
        <p:blipFill>
          <a:blip r:embed="rId3"/>
          <a:stretch>
            <a:fillRect/>
          </a:stretch>
        </p:blipFill>
        <p:spPr bwMode="auto">
          <a:xfrm>
            <a:off x="457200" y="2489200"/>
            <a:ext cx="4038600" cy="2755900"/>
          </a:xfrm>
          <a:prstGeom prst="rect">
            <a:avLst/>
          </a:prstGeom>
          <a:noFill/>
          <a:ln w="9525">
            <a:noFill/>
            <a:headEnd/>
            <a:tailEnd/>
          </a:ln>
        </p:spPr>
      </p:pic>
      <p:pic>
        <p:nvPicPr>
          <p:cNvPr descr="../images/09/apgar-measurement.jpg" id="0" name="Picture 1"/>
          <p:cNvPicPr>
            <a:picLocks noGrp="1" noChangeAspect="1"/>
          </p:cNvPicPr>
          <p:nvPr/>
        </p:nvPicPr>
        <p:blipFill>
          <a:blip r:embed="rId4"/>
          <a:stretch>
            <a:fillRect/>
          </a:stretch>
        </p:blipFill>
        <p:spPr bwMode="auto">
          <a:xfrm>
            <a:off x="4648200" y="2540000"/>
            <a:ext cx="4038600" cy="26543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09/bbps-image.jpg" id="0" name="Picture 1"/>
          <p:cNvPicPr>
            <a:picLocks noGrp="1" noChangeAspect="1"/>
          </p:cNvPicPr>
          <p:nvPr/>
        </p:nvPicPr>
        <p:blipFill>
          <a:blip r:embed="rId3"/>
          <a:stretch>
            <a:fillRect/>
          </a:stretch>
        </p:blipFill>
        <p:spPr bwMode="auto">
          <a:xfrm>
            <a:off x="457200" y="2514600"/>
            <a:ext cx="4038600" cy="2692400"/>
          </a:xfrm>
          <a:prstGeom prst="rect">
            <a:avLst/>
          </a:prstGeom>
          <a:noFill/>
          <a:ln w="9525">
            <a:noFill/>
            <a:headEnd/>
            <a:tailEnd/>
          </a:ln>
        </p:spPr>
      </p:pic>
      <p:pic>
        <p:nvPicPr>
          <p:cNvPr descr="../images/09/bbps-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09/bbps-magnified.png" id="0" name="Picture 1"/>
          <p:cNvPicPr>
            <a:picLocks noGrp="1" noChangeAspect="1"/>
          </p:cNvPicPr>
          <p:nvPr/>
        </p:nvPicPr>
        <p:blipFill>
          <a:blip r:embed="rId3"/>
          <a:stretch>
            <a:fillRect/>
          </a:stretch>
        </p:blipFill>
        <p:spPr bwMode="auto">
          <a:xfrm>
            <a:off x="457200" y="2120900"/>
            <a:ext cx="8229600" cy="29845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Excerpt</a:t>
            </a:r>
            <a:r>
              <a:rPr/>
              <a:t> </a:t>
            </a:r>
            <a:r>
              <a:rPr/>
              <a:t>from</a:t>
            </a:r>
            <a:r>
              <a:rPr/>
              <a:t> </a:t>
            </a:r>
            <a:r>
              <a:rPr/>
              <a:t>Lai</a:t>
            </a:r>
            <a:r>
              <a:rPr/>
              <a:t> </a:t>
            </a:r>
            <a:r>
              <a:rPr/>
              <a:t>et</a:t>
            </a:r>
            <a:r>
              <a:rPr/>
              <a:t> </a:t>
            </a:r>
            <a:r>
              <a:rPr/>
              <a:t>al</a:t>
            </a:r>
            <a:r>
              <a:rPr/>
              <a:t> </a:t>
            </a:r>
            <a:r>
              <a:rPr/>
              <a:t>article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09/disgust-image.jpg" id="0" name="Picture 1"/>
          <p:cNvPicPr>
            <a:picLocks noGrp="1" noChangeAspect="1"/>
          </p:cNvPicPr>
          <p:nvPr/>
        </p:nvPicPr>
        <p:blipFill>
          <a:blip r:embed="rId3"/>
          <a:stretch>
            <a:fillRect/>
          </a:stretch>
        </p:blipFill>
        <p:spPr bwMode="auto">
          <a:xfrm>
            <a:off x="457200" y="2349500"/>
            <a:ext cx="4038600" cy="3022600"/>
          </a:xfrm>
          <a:prstGeom prst="rect">
            <a:avLst/>
          </a:prstGeom>
          <a:noFill/>
          <a:ln w="9525">
            <a:noFill/>
            <a:headEnd/>
            <a:tailEnd/>
          </a:ln>
        </p:spPr>
      </p:pic>
      <p:pic>
        <p:nvPicPr>
          <p:cNvPr descr="../images/09/disgust-measurement.png" id="0" name="Picture 1"/>
          <p:cNvPicPr>
            <a:picLocks noGrp="1" noChangeAspect="1"/>
          </p:cNvPicPr>
          <p:nvPr/>
        </p:nvPicPr>
        <p:blipFill>
          <a:blip r:embed="rId4"/>
          <a:stretch>
            <a:fillRect/>
          </a:stretch>
        </p:blipFill>
        <p:spPr bwMode="auto">
          <a:xfrm>
            <a:off x="5016500" y="1600200"/>
            <a:ext cx="3289300" cy="45212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09/disgust-magnified.png" id="0" name="Picture 1"/>
          <p:cNvPicPr>
            <a:picLocks noGrp="1" noChangeAspect="1"/>
          </p:cNvPicPr>
          <p:nvPr/>
        </p:nvPicPr>
        <p:blipFill>
          <a:blip r:embed="rId3"/>
          <a:stretch>
            <a:fillRect/>
          </a:stretch>
        </p:blipFill>
        <p:spPr bwMode="auto">
          <a:xfrm>
            <a:off x="457200" y="2463800"/>
            <a:ext cx="8229600" cy="27940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you’ve seen so far</a:t>
            </a:r>
          </a:p>
          <a:p>
            <a:pPr lvl="2"/>
            <a:r>
              <a:rPr/>
              <a:t>Five case studies</a:t>
            </a:r>
          </a:p>
          <a:p>
            <a:pPr lvl="1"/>
            <a:r>
              <a:rPr/>
              <a:t>What is coming next</a:t>
            </a:r>
          </a:p>
          <a:p>
            <a:pPr lvl="2"/>
            <a:r>
              <a:rPr/>
              <a:t>Three dichotomies of measurement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dichotomy:</a:t>
            </a:r>
            <a:r>
              <a:rPr/>
              <a:t> </a:t>
            </a:r>
            <a:r>
              <a:rPr/>
              <a:t>Who</a:t>
            </a:r>
            <a:r>
              <a:rPr/>
              <a:t> </a:t>
            </a:r>
            <a:r>
              <a:rPr/>
              <a:t>is</a:t>
            </a:r>
            <a:r>
              <a:rPr/>
              <a:t> </a:t>
            </a:r>
            <a:r>
              <a:rPr/>
              <a:t>the</a:t>
            </a:r>
            <a:r>
              <a:rPr/>
              <a:t> </a:t>
            </a:r>
            <a:r>
              <a:rPr/>
              <a:t>measurer?</a:t>
            </a:r>
          </a:p>
        </p:txBody>
      </p:sp>
      <p:sp>
        <p:nvSpPr>
          <p:cNvPr id="3" name="Content Placeholder 2"/>
          <p:cNvSpPr>
            <a:spLocks noGrp="1"/>
          </p:cNvSpPr>
          <p:nvPr>
            <p:ph idx="1"/>
          </p:nvPr>
        </p:nvSpPr>
        <p:spPr/>
        <p:txBody>
          <a:bodyPr/>
          <a:lstStyle/>
          <a:p>
            <a:pPr lvl="1"/>
            <a:r>
              <a:rPr/>
              <a:t>Self reported outcomes</a:t>
            </a:r>
          </a:p>
          <a:p>
            <a:pPr lvl="2"/>
            <a:r>
              <a:rPr/>
              <a:t>Also know as patient reported outcomes</a:t>
            </a:r>
          </a:p>
          <a:p>
            <a:pPr lvl="1"/>
            <a:r>
              <a:rPr/>
              <a:t>Researcher evaluations</a:t>
            </a:r>
          </a:p>
          <a:p>
            <a:pPr lvl="2"/>
            <a:r>
              <a:rPr/>
              <a:t>Only when concerned about subjectivity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p>
        </p:txBody>
      </p:sp>
      <p:sp>
        <p:nvSpPr>
          <p:cNvPr id="3" name="Content Placeholder 2"/>
          <p:cNvSpPr>
            <a:spLocks noGrp="1"/>
          </p:cNvSpPr>
          <p:nvPr>
            <p:ph idx="1"/>
          </p:nvPr>
        </p:nvSpPr>
        <p:spPr/>
        <p:txBody>
          <a:bodyPr/>
          <a:lstStyle/>
          <a:p>
            <a:pPr lvl="1"/>
            <a:r>
              <a:rPr/>
              <a:t>“The extent to which we can infer that the independent variable </a:t>
            </a:r>
            <a:r>
              <a:rPr i="1"/>
              <a:t>caused</a:t>
            </a:r>
            <a:r>
              <a:rPr/>
              <a:t> the dependent variable.”</a:t>
            </a:r>
          </a:p>
          <a:p>
            <a:pPr lvl="1"/>
            <a:r>
              <a:rPr/>
              <a:t>Three criteria for causality</a:t>
            </a:r>
          </a:p>
          <a:p>
            <a:pPr lvl="2"/>
            <a:r>
              <a:rPr/>
              <a:t>IV </a:t>
            </a:r>
            <a:r>
              <a:rPr i="1"/>
              <a:t>must precede</a:t>
            </a:r>
            <a:r>
              <a:rPr/>
              <a:t> the outcome variable</a:t>
            </a:r>
          </a:p>
          <a:p>
            <a:pPr lvl="2"/>
            <a:r>
              <a:rPr/>
              <a:t>IV </a:t>
            </a:r>
            <a:r>
              <a:rPr i="1"/>
              <a:t>must be related</a:t>
            </a:r>
            <a:r>
              <a:rPr/>
              <a:t> to the outcome</a:t>
            </a:r>
          </a:p>
          <a:p>
            <a:pPr lvl="2"/>
            <a:r>
              <a:rPr/>
              <a:t>There must be no other variables that could explain why the IV is related to the outcome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Second</a:t>
            </a:r>
            <a:r>
              <a:rPr/>
              <a:t> </a:t>
            </a:r>
            <a:r>
              <a:rPr/>
              <a:t>dichotomy:</a:t>
            </a:r>
            <a:r>
              <a:rPr/>
              <a:t> </a:t>
            </a:r>
            <a:r>
              <a:rPr/>
              <a:t>How</a:t>
            </a:r>
            <a:r>
              <a:rPr/>
              <a:t> </a:t>
            </a:r>
            <a:r>
              <a:rPr/>
              <a:t>many</a:t>
            </a:r>
            <a:r>
              <a:rPr/>
              <a:t> </a:t>
            </a:r>
            <a:r>
              <a:rPr/>
              <a:t>pieces?</a:t>
            </a:r>
          </a:p>
        </p:txBody>
      </p:sp>
      <p:sp>
        <p:nvSpPr>
          <p:cNvPr id="3" name="Content Placeholder 2"/>
          <p:cNvSpPr>
            <a:spLocks noGrp="1"/>
          </p:cNvSpPr>
          <p:nvPr>
            <p:ph idx="1"/>
          </p:nvPr>
        </p:nvSpPr>
        <p:spPr/>
        <p:txBody>
          <a:bodyPr/>
          <a:lstStyle/>
          <a:p>
            <a:pPr lvl="1"/>
            <a:r>
              <a:rPr/>
              <a:t>Composite scores</a:t>
            </a:r>
          </a:p>
          <a:p>
            <a:pPr lvl="2"/>
            <a:r>
              <a:rPr/>
              <a:t>Sum or average</a:t>
            </a:r>
          </a:p>
          <a:p>
            <a:pPr lvl="1"/>
            <a:r>
              <a:rPr/>
              <a:t>Single measurement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soft</a:t>
            </a:r>
            <a:r>
              <a:rPr/>
              <a:t> </a:t>
            </a:r>
            <a:r>
              <a:rPr/>
              <a:t>or</a:t>
            </a:r>
            <a:r>
              <a:rPr/>
              <a:t> </a:t>
            </a:r>
            <a:r>
              <a:rPr/>
              <a:t>hard?</a:t>
            </a:r>
          </a:p>
        </p:txBody>
      </p:sp>
      <p:sp>
        <p:nvSpPr>
          <p:cNvPr id="3" name="Content Placeholder 2"/>
          <p:cNvSpPr>
            <a:spLocks noGrp="1"/>
          </p:cNvSpPr>
          <p:nvPr>
            <p:ph idx="1"/>
          </p:nvPr>
        </p:nvSpPr>
        <p:spPr/>
        <p:txBody>
          <a:bodyPr/>
          <a:lstStyle/>
          <a:p>
            <a:pPr lvl="1"/>
            <a:r>
              <a:rPr/>
              <a:t>Psychological or social constructs</a:t>
            </a:r>
          </a:p>
          <a:p>
            <a:pPr lvl="2"/>
            <a:r>
              <a:rPr/>
              <a:t>Created and accepted by you and me</a:t>
            </a:r>
          </a:p>
          <a:p>
            <a:pPr lvl="2"/>
            <a:r>
              <a:rPr/>
              <a:t>Impossible to observe directly</a:t>
            </a:r>
          </a:p>
          <a:p>
            <a:pPr lvl="2"/>
            <a:r>
              <a:rPr/>
              <a:t>Examples: stress, anxiety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Third</a:t>
            </a:r>
            <a:r>
              <a:rPr/>
              <a:t> </a:t>
            </a:r>
            <a:r>
              <a:rPr/>
              <a:t>dichotomy:</a:t>
            </a:r>
            <a:r>
              <a:rPr/>
              <a:t> </a:t>
            </a:r>
            <a:r>
              <a:rPr/>
              <a:t>is</a:t>
            </a:r>
            <a:r>
              <a:rPr/>
              <a:t> </a:t>
            </a:r>
            <a:r>
              <a:rPr/>
              <a:t>the</a:t>
            </a:r>
            <a:r>
              <a:rPr/>
              <a:t> </a:t>
            </a:r>
            <a:r>
              <a:rPr/>
              <a:t>measure</a:t>
            </a:r>
            <a:r>
              <a:rPr/>
              <a:t> </a:t>
            </a:r>
            <a:r>
              <a:rPr/>
              <a:t>hard</a:t>
            </a:r>
            <a:r>
              <a:rPr/>
              <a:t> </a:t>
            </a:r>
            <a:r>
              <a:rPr/>
              <a:t>or</a:t>
            </a:r>
            <a:r>
              <a:rPr/>
              <a:t> </a:t>
            </a:r>
            <a:r>
              <a:rPr/>
              <a:t>soft</a:t>
            </a:r>
          </a:p>
        </p:txBody>
      </p:sp>
      <p:sp>
        <p:nvSpPr>
          <p:cNvPr id="3" name="Content Placeholder 2"/>
          <p:cNvSpPr>
            <a:spLocks noGrp="1"/>
          </p:cNvSpPr>
          <p:nvPr>
            <p:ph idx="1"/>
          </p:nvPr>
        </p:nvSpPr>
        <p:spPr/>
        <p:txBody>
          <a:bodyPr/>
          <a:lstStyle/>
          <a:p>
            <a:pPr lvl="1"/>
            <a:r>
              <a:rPr/>
              <a:t>Biological or physical measure</a:t>
            </a:r>
          </a:p>
          <a:p>
            <a:pPr lvl="2"/>
            <a:r>
              <a:rPr/>
              <a:t>Has an objective reality</a:t>
            </a:r>
          </a:p>
          <a:p>
            <a:pPr lvl="2"/>
            <a:r>
              <a:rPr/>
              <a:t>Potential for direct observation</a:t>
            </a:r>
          </a:p>
          <a:p>
            <a:pPr lvl="2"/>
            <a:r>
              <a:rPr/>
              <a:t>Example: obesity, dementia</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Dichotomies of measurement</a:t>
            </a:r>
          </a:p>
          <a:p>
            <a:pPr lvl="1"/>
            <a:r>
              <a:rPr/>
              <a:t>What’s coming next</a:t>
            </a:r>
          </a:p>
          <a:p>
            <a:pPr lvl="2"/>
            <a:r>
              <a:rPr/>
              <a:t>Dichotomy examples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self</a:t>
            </a:r>
            <a:r>
              <a:rPr/>
              <a:t> </a:t>
            </a:r>
            <a:r>
              <a:rPr/>
              <a:t>reported</a:t>
            </a:r>
            <a:r>
              <a:rPr/>
              <a:t> </a:t>
            </a:r>
            <a:r>
              <a:rPr/>
              <a:t>outcomes</a:t>
            </a:r>
          </a:p>
        </p:txBody>
      </p:sp>
      <p:pic>
        <p:nvPicPr>
          <p:cNvPr descr="../images/09/nes-image.jpg" id="0" name="Picture 1"/>
          <p:cNvPicPr>
            <a:picLocks noGrp="1" noChangeAspect="1"/>
          </p:cNvPicPr>
          <p:nvPr/>
        </p:nvPicPr>
        <p:blipFill>
          <a:blip r:embed="rId3"/>
          <a:stretch>
            <a:fillRect/>
          </a:stretch>
        </p:blipFill>
        <p:spPr bwMode="auto">
          <a:xfrm>
            <a:off x="457200" y="2260600"/>
            <a:ext cx="4038600" cy="26924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Neighborhood</a:t>
            </a:r>
            <a:r>
              <a:rPr/>
              <a:t> </a:t>
            </a:r>
            <a:r>
              <a:rPr/>
              <a:t>Environment</a:t>
            </a:r>
            <a:r>
              <a:rPr/>
              <a:t> </a:t>
            </a:r>
            <a:r>
              <a:rPr/>
              <a:t>Survey</a:t>
            </a:r>
          </a:p>
        </p:txBody>
      </p:sp>
      <p:pic>
        <p:nvPicPr>
          <p:cNvPr descr="../images/09/pain-image.jpg" id="0" name="Picture 1"/>
          <p:cNvPicPr>
            <a:picLocks noGrp="1" noChangeAspect="1"/>
          </p:cNvPicPr>
          <p:nvPr/>
        </p:nvPicPr>
        <p:blipFill>
          <a:blip r:embed="rId4"/>
          <a:stretch>
            <a:fillRect/>
          </a:stretch>
        </p:blipFill>
        <p:spPr bwMode="auto">
          <a:xfrm>
            <a:off x="4648200" y="2171700"/>
            <a:ext cx="4038600" cy="28829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Pain</a:t>
            </a:r>
            <a:r>
              <a:rPr/>
              <a:t> </a:t>
            </a:r>
            <a:r>
              <a:rPr/>
              <a:t>scale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researcher</a:t>
            </a:r>
            <a:r>
              <a:rPr/>
              <a:t> </a:t>
            </a:r>
            <a:r>
              <a:rPr/>
              <a:t>evaluation</a:t>
            </a:r>
          </a:p>
        </p:txBody>
      </p:sp>
      <p:pic>
        <p:nvPicPr>
          <p:cNvPr descr="../images/09/apgar-image.jpg" id="0" name="Picture 1"/>
          <p:cNvPicPr>
            <a:picLocks noGrp="1" noChangeAspect="1"/>
          </p:cNvPicPr>
          <p:nvPr/>
        </p:nvPicPr>
        <p:blipFill>
          <a:blip r:embed="rId3"/>
          <a:stretch>
            <a:fillRect/>
          </a:stretch>
        </p:blipFill>
        <p:spPr bwMode="auto">
          <a:xfrm>
            <a:off x="457200" y="2235200"/>
            <a:ext cx="4038600" cy="27559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Apgar</a:t>
            </a:r>
            <a:r>
              <a:rPr/>
              <a:t> </a:t>
            </a:r>
            <a:r>
              <a:rPr/>
              <a:t>score</a:t>
            </a:r>
          </a:p>
        </p:txBody>
      </p:sp>
      <p:pic>
        <p:nvPicPr>
          <p:cNvPr descr="../images/09/bbps-image.jpg" id="0" name="Picture 1"/>
          <p:cNvPicPr>
            <a:picLocks noGrp="1" noChangeAspect="1"/>
          </p:cNvPicPr>
          <p:nvPr/>
        </p:nvPicPr>
        <p:blipFill>
          <a:blip r:embed="rId4"/>
          <a:stretch>
            <a:fillRect/>
          </a:stretch>
        </p:blipFill>
        <p:spPr bwMode="auto">
          <a:xfrm>
            <a:off x="4648200" y="2260600"/>
            <a:ext cx="4038600" cy="26924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Boston</a:t>
            </a:r>
            <a:r>
              <a:rPr/>
              <a:t> </a:t>
            </a:r>
            <a:r>
              <a:rPr/>
              <a:t>Bowel</a:t>
            </a:r>
            <a:r>
              <a:rPr/>
              <a:t> </a:t>
            </a:r>
            <a:r>
              <a:rPr/>
              <a:t>Prep</a:t>
            </a:r>
            <a:r>
              <a:rPr/>
              <a:t> </a:t>
            </a:r>
            <a:r>
              <a:rPr/>
              <a:t>Score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composite</a:t>
            </a:r>
            <a:r>
              <a:rPr/>
              <a:t> </a:t>
            </a:r>
            <a:r>
              <a:rPr/>
              <a:t>scores</a:t>
            </a:r>
          </a:p>
        </p:txBody>
      </p:sp>
      <p:pic>
        <p:nvPicPr>
          <p:cNvPr descr="../images/09/nes-image.jpg" id="0" name="Picture 1"/>
          <p:cNvPicPr>
            <a:picLocks noGrp="1" noChangeAspect="1"/>
          </p:cNvPicPr>
          <p:nvPr/>
        </p:nvPicPr>
        <p:blipFill>
          <a:blip r:embed="rId3"/>
          <a:stretch>
            <a:fillRect/>
          </a:stretch>
        </p:blipFill>
        <p:spPr bwMode="auto">
          <a:xfrm>
            <a:off x="457200" y="2260600"/>
            <a:ext cx="4038600" cy="26924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Neighborhood</a:t>
            </a:r>
            <a:r>
              <a:rPr/>
              <a:t> </a:t>
            </a:r>
            <a:r>
              <a:rPr/>
              <a:t>Environment</a:t>
            </a:r>
            <a:r>
              <a:rPr/>
              <a:t> </a:t>
            </a:r>
            <a:r>
              <a:rPr/>
              <a:t>Survey</a:t>
            </a:r>
          </a:p>
        </p:txBody>
      </p:sp>
      <p:pic>
        <p:nvPicPr>
          <p:cNvPr descr="../images/09/apgar-image.jpg" id="0" name="Picture 1"/>
          <p:cNvPicPr>
            <a:picLocks noGrp="1" noChangeAspect="1"/>
          </p:cNvPicPr>
          <p:nvPr/>
        </p:nvPicPr>
        <p:blipFill>
          <a:blip r:embed="rId4"/>
          <a:stretch>
            <a:fillRect/>
          </a:stretch>
        </p:blipFill>
        <p:spPr bwMode="auto">
          <a:xfrm>
            <a:off x="4648200" y="2235200"/>
            <a:ext cx="4038600" cy="27559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Apgar</a:t>
            </a:r>
            <a:r>
              <a:rPr/>
              <a:t> </a:t>
            </a:r>
            <a:r>
              <a:rPr/>
              <a:t>score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single</a:t>
            </a:r>
            <a:r>
              <a:rPr/>
              <a:t> </a:t>
            </a:r>
            <a:r>
              <a:rPr/>
              <a:t>measurements</a:t>
            </a:r>
          </a:p>
        </p:txBody>
      </p:sp>
      <p:pic>
        <p:nvPicPr>
          <p:cNvPr descr="../images/09/pain-image.jpg" id="0" name="Picture 1"/>
          <p:cNvPicPr>
            <a:picLocks noGrp="1" noChangeAspect="1"/>
          </p:cNvPicPr>
          <p:nvPr/>
        </p:nvPicPr>
        <p:blipFill>
          <a:blip r:embed="rId3"/>
          <a:stretch>
            <a:fillRect/>
          </a:stretch>
        </p:blipFill>
        <p:spPr bwMode="auto">
          <a:xfrm>
            <a:off x="457200" y="2171700"/>
            <a:ext cx="4038600" cy="28829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Pain</a:t>
            </a:r>
            <a:r>
              <a:rPr/>
              <a:t> </a:t>
            </a:r>
            <a:r>
              <a:rPr/>
              <a:t>scale</a:t>
            </a:r>
          </a:p>
        </p:txBody>
      </p:sp>
      <p:pic>
        <p:nvPicPr>
          <p:cNvPr descr="../images/09/bbps-image.jpg" id="0" name="Picture 1"/>
          <p:cNvPicPr>
            <a:picLocks noGrp="1" noChangeAspect="1"/>
          </p:cNvPicPr>
          <p:nvPr/>
        </p:nvPicPr>
        <p:blipFill>
          <a:blip r:embed="rId4"/>
          <a:stretch>
            <a:fillRect/>
          </a:stretch>
        </p:blipFill>
        <p:spPr bwMode="auto">
          <a:xfrm>
            <a:off x="4648200" y="2260600"/>
            <a:ext cx="4038600" cy="26924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Boston</a:t>
            </a:r>
            <a:r>
              <a:rPr/>
              <a:t> </a:t>
            </a:r>
            <a:r>
              <a:rPr/>
              <a:t>Bowel</a:t>
            </a:r>
            <a:r>
              <a:rPr/>
              <a:t> </a:t>
            </a:r>
            <a:r>
              <a:rPr/>
              <a:t>Prep</a:t>
            </a:r>
            <a:r>
              <a:rPr/>
              <a:t> </a:t>
            </a:r>
            <a:r>
              <a:rPr/>
              <a:t>Score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constructs</a:t>
            </a:r>
          </a:p>
        </p:txBody>
      </p:sp>
      <p:pic>
        <p:nvPicPr>
          <p:cNvPr descr="../images/09/apgar-image.jpg" id="0" name="Picture 1"/>
          <p:cNvPicPr>
            <a:picLocks noGrp="1" noChangeAspect="1"/>
          </p:cNvPicPr>
          <p:nvPr/>
        </p:nvPicPr>
        <p:blipFill>
          <a:blip r:embed="rId3"/>
          <a:stretch>
            <a:fillRect/>
          </a:stretch>
        </p:blipFill>
        <p:spPr bwMode="auto">
          <a:xfrm>
            <a:off x="457200" y="2235200"/>
            <a:ext cx="4038600" cy="27559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Apgar</a:t>
            </a:r>
            <a:r>
              <a:rPr/>
              <a:t> </a:t>
            </a:r>
            <a:r>
              <a:rPr/>
              <a:t>score</a:t>
            </a:r>
          </a:p>
        </p:txBody>
      </p:sp>
      <p:pic>
        <p:nvPicPr>
          <p:cNvPr descr="../images/09/nes-image.jpg" id="0" name="Picture 1"/>
          <p:cNvPicPr>
            <a:picLocks noGrp="1" noChangeAspect="1"/>
          </p:cNvPicPr>
          <p:nvPr/>
        </p:nvPicPr>
        <p:blipFill>
          <a:blip r:embed="rId4"/>
          <a:stretch>
            <a:fillRect/>
          </a:stretch>
        </p:blipFill>
        <p:spPr bwMode="auto">
          <a:xfrm>
            <a:off x="4648200" y="2260600"/>
            <a:ext cx="4038600" cy="26924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Neighborhood</a:t>
            </a:r>
            <a:r>
              <a:rPr/>
              <a:t> </a:t>
            </a:r>
            <a:r>
              <a:rPr/>
              <a:t>Environment</a:t>
            </a:r>
            <a:r>
              <a:rPr/>
              <a:t> </a:t>
            </a:r>
            <a:r>
              <a:rPr/>
              <a:t>Survey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Examples</a:t>
            </a:r>
            <a:r>
              <a:rPr/>
              <a:t> </a:t>
            </a:r>
            <a:r>
              <a:rPr/>
              <a:t>of</a:t>
            </a:r>
            <a:r>
              <a:rPr/>
              <a:t> </a:t>
            </a:r>
            <a:r>
              <a:rPr/>
              <a:t>biological</a:t>
            </a:r>
            <a:r>
              <a:rPr/>
              <a:t> </a:t>
            </a:r>
            <a:r>
              <a:rPr/>
              <a:t>or</a:t>
            </a:r>
            <a:r>
              <a:rPr/>
              <a:t> </a:t>
            </a:r>
            <a:r>
              <a:rPr/>
              <a:t>physical</a:t>
            </a:r>
            <a:r>
              <a:rPr/>
              <a:t> </a:t>
            </a:r>
            <a:r>
              <a:rPr/>
              <a:t>measurements</a:t>
            </a:r>
          </a:p>
        </p:txBody>
      </p:sp>
      <p:pic>
        <p:nvPicPr>
          <p:cNvPr descr="../images/09/bbps-image.jpg" id="0" name="Picture 1"/>
          <p:cNvPicPr>
            <a:picLocks noGrp="1" noChangeAspect="1"/>
          </p:cNvPicPr>
          <p:nvPr/>
        </p:nvPicPr>
        <p:blipFill>
          <a:blip r:embed="rId3"/>
          <a:stretch>
            <a:fillRect/>
          </a:stretch>
        </p:blipFill>
        <p:spPr bwMode="auto">
          <a:xfrm>
            <a:off x="457200" y="2260600"/>
            <a:ext cx="4038600" cy="2692400"/>
          </a:xfrm>
          <a:prstGeom prst="rect">
            <a:avLst/>
          </a:prstGeom>
          <a:noFill/>
          <a:ln w="9525">
            <a:noFill/>
            <a:headEnd/>
            <a:tailEnd/>
          </a:ln>
        </p:spPr>
      </p:pic>
      <p:sp>
        <p:nvSpPr>
          <p:cNvPr id="1" name="TextBox 3"/>
          <p:cNvSpPr txBox="1"/>
          <p:nvPr/>
        </p:nvSpPr>
        <p:spPr>
          <a:xfrm>
            <a:off x="457200" y="5613400"/>
            <a:ext cx="4038600" cy="508000"/>
          </a:xfrm>
          <a:prstGeom prst="rect">
            <a:avLst/>
          </a:prstGeom>
          <a:noFill/>
        </p:spPr>
        <p:txBody>
          <a:bodyPr/>
          <a:lstStyle/>
          <a:p>
            <a:pPr lvl="0" marL="0" indent="0" algn="ctr">
              <a:buNone/>
            </a:pPr>
            <a:r>
              <a:rPr/>
              <a:t>Boston</a:t>
            </a:r>
            <a:r>
              <a:rPr/>
              <a:t> </a:t>
            </a:r>
            <a:r>
              <a:rPr/>
              <a:t>Bowel</a:t>
            </a:r>
            <a:r>
              <a:rPr/>
              <a:t> </a:t>
            </a:r>
            <a:r>
              <a:rPr/>
              <a:t>Prep</a:t>
            </a:r>
            <a:r>
              <a:rPr/>
              <a:t> </a:t>
            </a:r>
            <a:r>
              <a:rPr/>
              <a:t>Score</a:t>
            </a:r>
          </a:p>
        </p:txBody>
      </p:sp>
      <p:pic>
        <p:nvPicPr>
          <p:cNvPr descr="../images/09/pain-image.jpg" id="0" name="Picture 1"/>
          <p:cNvPicPr>
            <a:picLocks noGrp="1" noChangeAspect="1"/>
          </p:cNvPicPr>
          <p:nvPr/>
        </p:nvPicPr>
        <p:blipFill>
          <a:blip r:embed="rId4"/>
          <a:stretch>
            <a:fillRect/>
          </a:stretch>
        </p:blipFill>
        <p:spPr bwMode="auto">
          <a:xfrm>
            <a:off x="4648200" y="2171700"/>
            <a:ext cx="4038600" cy="2882900"/>
          </a:xfrm>
          <a:prstGeom prst="rect">
            <a:avLst/>
          </a:prstGeom>
          <a:noFill/>
          <a:ln w="9525">
            <a:noFill/>
            <a:headEnd/>
            <a:tailEnd/>
          </a:ln>
        </p:spPr>
      </p:pic>
      <p:sp>
        <p:nvSpPr>
          <p:cNvPr id="1" name="TextBox 3"/>
          <p:cNvSpPr txBox="1"/>
          <p:nvPr/>
        </p:nvSpPr>
        <p:spPr>
          <a:xfrm>
            <a:off x="4648200" y="5613400"/>
            <a:ext cx="4038600" cy="508000"/>
          </a:xfrm>
          <a:prstGeom prst="rect">
            <a:avLst/>
          </a:prstGeom>
          <a:noFill/>
        </p:spPr>
        <p:txBody>
          <a:bodyPr/>
          <a:lstStyle/>
          <a:p>
            <a:pPr lvl="0" marL="0" indent="0" algn="ctr">
              <a:buNone/>
            </a:pPr>
            <a:r>
              <a:rPr/>
              <a:t>Pain</a:t>
            </a:r>
            <a:r>
              <a:rPr/>
              <a:t> </a:t>
            </a:r>
            <a:r>
              <a:rPr/>
              <a:t>scale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Establishing</a:t>
            </a:r>
            <a:r>
              <a:rPr/>
              <a:t> </a:t>
            </a:r>
            <a:r>
              <a:rPr/>
              <a:t>internal</a:t>
            </a:r>
            <a:r>
              <a:rPr/>
              <a:t> </a:t>
            </a:r>
            <a:r>
              <a:rPr/>
              <a:t>validity</a:t>
            </a:r>
            <a:r>
              <a:rPr/>
              <a:t> </a:t>
            </a:r>
            <a:r>
              <a:rPr/>
              <a:t>by</a:t>
            </a:r>
            <a:r>
              <a:rPr/>
              <a:t> </a:t>
            </a:r>
            <a:r>
              <a:rPr/>
              <a:t>the</a:t>
            </a:r>
            <a:r>
              <a:rPr/>
              <a:t> </a:t>
            </a:r>
            <a:r>
              <a:rPr/>
              <a:t>research</a:t>
            </a:r>
            <a:r>
              <a:rPr/>
              <a:t> </a:t>
            </a:r>
            <a:r>
              <a:rPr/>
              <a:t>approach</a:t>
            </a:r>
          </a:p>
        </p:txBody>
      </p:sp>
      <p:sp>
        <p:nvSpPr>
          <p:cNvPr id="3" name="Content Placeholder 2"/>
          <p:cNvSpPr>
            <a:spLocks noGrp="1"/>
          </p:cNvSpPr>
          <p:nvPr>
            <p:ph idx="1"/>
          </p:nvPr>
        </p:nvSpPr>
        <p:spPr/>
        <p:txBody>
          <a:bodyPr/>
          <a:lstStyle/>
          <a:p>
            <a:pPr lvl="1"/>
            <a:r>
              <a:rPr/>
              <a:t>Hierachy</a:t>
            </a:r>
          </a:p>
          <a:p>
            <a:pPr lvl="2"/>
            <a:r>
              <a:rPr/>
              <a:t>Randomized Experiments</a:t>
            </a:r>
          </a:p>
          <a:p>
            <a:pPr lvl="2"/>
            <a:r>
              <a:rPr/>
              <a:t>Quasi-Experimental studies</a:t>
            </a:r>
          </a:p>
          <a:p>
            <a:pPr lvl="2"/>
            <a:r>
              <a:rPr/>
              <a:t>Comparative</a:t>
            </a:r>
          </a:p>
          <a:p>
            <a:pPr lvl="2"/>
            <a:r>
              <a:rPr/>
              <a:t>Associational</a:t>
            </a:r>
          </a:p>
          <a:p>
            <a:pPr lvl="2"/>
            <a:r>
              <a:rPr/>
              <a:t>Descriptive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Pop</a:t>
            </a:r>
            <a:r>
              <a:rPr/>
              <a:t> </a:t>
            </a:r>
            <a:r>
              <a:rPr/>
              <a:t>quiz</a:t>
            </a:r>
          </a:p>
        </p:txBody>
      </p:sp>
      <p:pic>
        <p:nvPicPr>
          <p:cNvPr descr="../images/09/disgust-image.jpg" id="0" name="Picture 1"/>
          <p:cNvPicPr>
            <a:picLocks noGrp="1" noChangeAspect="1"/>
          </p:cNvPicPr>
          <p:nvPr/>
        </p:nvPicPr>
        <p:blipFill>
          <a:blip r:embed="rId3"/>
          <a:stretch>
            <a:fillRect/>
          </a:stretch>
        </p:blipFill>
        <p:spPr bwMode="auto">
          <a:xfrm>
            <a:off x="457200" y="2349500"/>
            <a:ext cx="4038600" cy="3022600"/>
          </a:xfrm>
          <a:prstGeom prst="rect">
            <a:avLst/>
          </a:prstGeom>
          <a:noFill/>
          <a:ln w="9525">
            <a:noFill/>
            <a:headEnd/>
            <a:tailEnd/>
          </a:ln>
        </p:spPr>
      </p:pic>
      <p:sp>
        <p:nvSpPr>
          <p:cNvPr id="4" name="Content Placeholder 3"/>
          <p:cNvSpPr>
            <a:spLocks noGrp="1"/>
          </p:cNvSpPr>
          <p:nvPr>
            <p:ph idx="2" sz="half"/>
          </p:nvPr>
        </p:nvSpPr>
        <p:spPr/>
        <p:txBody>
          <a:bodyPr/>
          <a:lstStyle/>
          <a:p>
            <a:pPr lvl="1"/>
            <a:r>
              <a:rPr/>
              <a:t>Is the disgust score</a:t>
            </a:r>
          </a:p>
          <a:p>
            <a:pPr lvl="2"/>
            <a:r>
              <a:rPr/>
              <a:t>a self report or</a:t>
            </a:r>
          </a:p>
          <a:p>
            <a:pPr lvl="2"/>
            <a:r>
              <a:rPr/>
              <a:t>a researcher evaluation?</a:t>
            </a:r>
          </a:p>
          <a:p>
            <a:pPr lvl="1"/>
            <a:r>
              <a:rPr/>
              <a:t>Is the disgust score</a:t>
            </a:r>
          </a:p>
          <a:p>
            <a:pPr lvl="2"/>
            <a:r>
              <a:rPr/>
              <a:t>a composite measure or</a:t>
            </a:r>
          </a:p>
          <a:p>
            <a:pPr lvl="2"/>
            <a:r>
              <a:rPr/>
              <a:t>a single measurement?</a:t>
            </a:r>
          </a:p>
          <a:p>
            <a:pPr lvl="1"/>
            <a:r>
              <a:rPr/>
              <a:t>Is the disgust score</a:t>
            </a:r>
          </a:p>
          <a:p>
            <a:pPr lvl="2"/>
            <a:r>
              <a:rPr/>
              <a:t>a psychological or social construct or</a:t>
            </a:r>
          </a:p>
          <a:p>
            <a:pPr lvl="2"/>
            <a:r>
              <a:rPr/>
              <a:t>a biological or physical measurement?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#6</a:t>
            </a:r>
          </a:p>
        </p:txBody>
      </p:sp>
      <p:sp>
        <p:nvSpPr>
          <p:cNvPr id="3" name="Content Placeholder 2"/>
          <p:cNvSpPr>
            <a:spLocks noGrp="1"/>
          </p:cNvSpPr>
          <p:nvPr>
            <p:ph idx="1"/>
          </p:nvPr>
        </p:nvSpPr>
        <p:spPr/>
        <p:txBody>
          <a:bodyPr/>
          <a:lstStyle/>
          <a:p>
            <a:pPr lvl="1"/>
            <a:r>
              <a:rPr/>
              <a:t>What have you learned</a:t>
            </a:r>
          </a:p>
          <a:p>
            <a:pPr lvl="2"/>
            <a:r>
              <a:rPr/>
              <a:t>Dichotomy examples</a:t>
            </a:r>
          </a:p>
          <a:p>
            <a:pPr lvl="1"/>
            <a:r>
              <a:rPr/>
              <a:t>What is coming next</a:t>
            </a:r>
          </a:p>
          <a:p>
            <a:pPr lvl="2"/>
            <a:r>
              <a:rPr/>
              <a:t>Parallel forms</a:t>
            </a:r>
          </a:p>
          <a:p>
            <a:pPr lvl="2"/>
            <a:r>
              <a:rPr/>
              <a:t>Split half reliability</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Depends on your population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Measurement</a:t>
            </a:r>
            <a:r>
              <a:rPr/>
              <a:t> </a:t>
            </a:r>
            <a:r>
              <a:rPr/>
              <a:t>Reliability</a:t>
            </a:r>
          </a:p>
        </p:txBody>
      </p:sp>
      <p:sp>
        <p:nvSpPr>
          <p:cNvPr id="3" name="Content Placeholder 2"/>
          <p:cNvSpPr>
            <a:spLocks noGrp="1"/>
          </p:cNvSpPr>
          <p:nvPr>
            <p:ph idx="1"/>
          </p:nvPr>
        </p:nvSpPr>
        <p:spPr/>
        <p:txBody>
          <a:bodyPr/>
          <a:lstStyle/>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Internal consistency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adjustment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Parallel forms</a:t>
            </a:r>
          </a:p>
          <a:p>
            <a:pPr lvl="2"/>
            <a:r>
              <a:rPr/>
              <a:t>Split half reliability</a:t>
            </a:r>
          </a:p>
          <a:p>
            <a:pPr lvl="1"/>
            <a:r>
              <a:rPr/>
              <a:t>What’s next</a:t>
            </a:r>
          </a:p>
          <a:p>
            <a:pPr lvl="2"/>
            <a:r>
              <a:rPr/>
              <a:t>KR-20</a:t>
            </a:r>
          </a:p>
          <a:p>
            <a:pPr lvl="2"/>
            <a:r>
              <a:rPr/>
              <a:t>Cronbach’s alpha</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r>
                  <a:rPr/>
                  <a:t>Subscripts are missing</a:t>
                </a:r>
              </a:p>
              <a:p>
                <a:pPr lvl="1"/>
                <a:r>
                  <a:rPr/>
                  <a:t>Correct formula</a:t>
                </a:r>
              </a:p>
              <a:p>
                <a:pPr lvl="2"/>
                <a14:m>
                  <m:oMath xmlns:m="http://schemas.openxmlformats.org/officeDocument/2006/math">
                    <m:sSub>
                      <m:e>
                        <m:r>
                          <m:t>X</m:t>
                        </m:r>
                      </m:e>
                      <m:sub>
                        <m:r>
                          <m:t>i</m:t>
                        </m:r>
                      </m:sub>
                    </m:sSub>
                    <m:r>
                      <m:rPr>
                        <m:sty m:val="p"/>
                      </m:rPr>
                      <m:t>=</m:t>
                    </m:r>
                    <m:sSub>
                      <m:e>
                        <m:r>
                          <m:t>Σ</m:t>
                        </m:r>
                      </m:e>
                      <m:sub>
                        <m:r>
                          <m:t>i</m:t>
                        </m:r>
                      </m:sub>
                    </m:sSub>
                    <m:sSub>
                      <m:e>
                        <m:r>
                          <m:t>B</m:t>
                        </m:r>
                      </m:e>
                      <m:sub>
                        <m:r>
                          <m:t>i</m:t>
                        </m:r>
                        <m:r>
                          <m:t>j</m:t>
                        </m:r>
                      </m:sub>
                    </m:sSub>
                  </m:oMath>
                </a14:m>
              </a:p>
              <a:p>
                <a:pPr lvl="3"/>
                <a:r>
                  <a:rPr/>
                  <a:t>Where </a:t>
                </a:r>
                <a14:m>
                  <m:oMath xmlns:m="http://schemas.openxmlformats.org/officeDocument/2006/math">
                    <m:sSub>
                      <m:e>
                        <m:r>
                          <m:t>B</m:t>
                        </m:r>
                      </m:e>
                      <m:sub>
                        <m:r>
                          <m:t>i</m:t>
                        </m:r>
                        <m:r>
                          <m:t>j</m:t>
                        </m:r>
                      </m:sub>
                    </m:sSub>
                  </m:oMath>
                </a14:m>
                <a:r>
                  <a:rPr/>
                  <a:t> is binary (0 or 1)</a:t>
                </a:r>
              </a:p>
              <a:p>
                <a:pPr lvl="2"/>
                <a14:m>
                  <m:oMath xmlns:m="http://schemas.openxmlformats.org/officeDocument/2006/math">
                    <m:r>
                      <m:t>K</m:t>
                    </m:r>
                    <m:r>
                      <m:t>R</m:t>
                    </m:r>
                    <m:r>
                      <m:rPr>
                        <m:sty m:val="p"/>
                      </m:rPr>
                      <m:t>−</m:t>
                    </m:r>
                    <m:r>
                      <m:t>20</m:t>
                    </m:r>
                    <m:r>
                      <m:rPr>
                        <m:sty m:val="p"/>
                      </m:rPr>
                      <m:t>=</m:t>
                    </m:r>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
                          <m:e>
                            <m:acc>
                              <m:accPr>
                                <m:chr m:val="̂"/>
                              </m:accPr>
                              <m:e>
                                <m:r>
                                  <m:t>p</m:t>
                                </m:r>
                              </m:e>
                            </m:acc>
                          </m:e>
                          <m:sub>
                            <m:r>
                              <m:t>i</m:t>
                            </m:r>
                          </m:sub>
                        </m:sSub>
                        <m:sSub>
                          <m:e>
                            <m:acc>
                              <m:accPr>
                                <m:chr m:val="̂"/>
                              </m:accPr>
                              <m:e>
                                <m:r>
                                  <m:t>q</m:t>
                                </m:r>
                              </m:e>
                            </m:acc>
                          </m:e>
                          <m:sub>
                            <m:r>
                              <m:t>i</m:t>
                            </m:r>
                          </m:sub>
                        </m:sSub>
                      </m:num>
                      <m:den>
                        <m:sSup>
                          <m:e>
                            <m:r>
                              <m:t>S</m:t>
                            </m:r>
                          </m:e>
                          <m:sup>
                            <m:r>
                              <m:t>2</m:t>
                            </m:r>
                          </m:sup>
                        </m:sSup>
                      </m:den>
                    </m:f>
                    <m:r>
                      <m:rPr>
                        <m:sty m:val="p"/>
                      </m:rPr>
                      <m:t>)</m:t>
                    </m:r>
                  </m:oMath>
                </a14:m>
              </a:p>
              <a:p>
                <a:pPr lvl="3"/>
                <a:r>
                  <a:rPr/>
                  <a:t>where </a:t>
                </a:r>
                <a14:m>
                  <m:oMath xmlns:m="http://schemas.openxmlformats.org/officeDocument/2006/math">
                    <m:sSup>
                      <m:e>
                        <m:r>
                          <m:t>S</m:t>
                        </m:r>
                      </m:e>
                      <m:sup>
                        <m:r>
                          <m:t>2</m:t>
                        </m:r>
                      </m:sup>
                    </m:sSup>
                    <m:r>
                      <m:rPr>
                        <m:sty m:val="p"/>
                      </m:rPr>
                      <m:t>=</m:t>
                    </m:r>
                    <m:sSub>
                      <m:e>
                        <m:r>
                          <m:t>Σ</m:t>
                        </m:r>
                      </m:e>
                      <m:sub>
                        <m:r>
                          <m:t>i</m:t>
                        </m:r>
                      </m:sub>
                    </m:sSub>
                    <m:sSup>
                      <m:e>
                        <m:d>
                          <m:dPr>
                            <m:begChr m:val="("/>
                            <m:endChr m:val=")"/>
                            <m:sepChr m:val=""/>
                            <m:grow/>
                          </m:dPr>
                          <m:e>
                            <m:sSub>
                              <m:e>
                                <m:r>
                                  <m:t>X</m:t>
                                </m:r>
                              </m:e>
                              <m:sub>
                                <m:r>
                                  <m:t>i</m:t>
                                </m:r>
                              </m:sub>
                            </m:sSub>
                            <m:r>
                              <m:rPr>
                                <m:sty m:val="p"/>
                              </m:rPr>
                              <m:t>−</m:t>
                            </m:r>
                            <m:acc>
                              <m:accPr>
                                <m:chr m:val="‾"/>
                              </m:accPr>
                              <m:e>
                                <m:r>
                                  <m:t>X</m:t>
                                </m:r>
                              </m:e>
                            </m:acc>
                          </m:e>
                        </m:d>
                      </m:e>
                      <m:sup>
                        <m:r>
                          <m:t>2</m:t>
                        </m:r>
                      </m:sup>
                    </m:sSup>
                  </m:oMath>
                </a14:m>
                <a:r>
                  <a:rPr/>
                  <a:t>,</a:t>
                </a:r>
              </a:p>
              <a:p>
                <a:pPr lvl="3"/>
                <a14:m>
                  <m:oMath xmlns:m="http://schemas.openxmlformats.org/officeDocument/2006/math">
                    <m:sSub>
                      <m:e>
                        <m:acc>
                          <m:accPr>
                            <m:chr m:val="̂"/>
                          </m:accPr>
                          <m:e>
                            <m:r>
                              <m:t>p</m:t>
                            </m:r>
                          </m:e>
                        </m:acc>
                      </m:e>
                      <m:sub>
                        <m:r>
                          <m:t>j</m:t>
                        </m:r>
                      </m:sub>
                    </m:sSub>
                    <m:r>
                      <m:rPr>
                        <m:sty m:val="p"/>
                      </m:rPr>
                      <m:t>=</m:t>
                    </m:r>
                    <m:sSub>
                      <m:e>
                        <m:r>
                          <m:t>Σ</m:t>
                        </m:r>
                      </m:e>
                      <m:sub>
                        <m:r>
                          <m:t>i</m:t>
                        </m:r>
                      </m:sub>
                    </m:sSub>
                    <m:sSub>
                      <m:e>
                        <m:r>
                          <m:t>B</m:t>
                        </m:r>
                      </m:e>
                      <m:sub>
                        <m:r>
                          <m:t>i</m:t>
                        </m:r>
                        <m:r>
                          <m:t>j</m:t>
                        </m:r>
                      </m:sub>
                    </m:sSub>
                  </m:oMath>
                </a14:m>
                <a:r>
                  <a:rPr/>
                  <a:t>,</a:t>
                </a:r>
              </a:p>
              <a:p>
                <a:pPr lvl="3"/>
                <a14:m>
                  <m:oMath xmlns:m="http://schemas.openxmlformats.org/officeDocument/2006/math">
                    <m:sSub>
                      <m:e>
                        <m:acc>
                          <m:accPr>
                            <m:chr m:val="̂"/>
                          </m:accPr>
                          <m:e>
                            <m:r>
                              <m:t>q</m:t>
                            </m:r>
                          </m:e>
                        </m:acc>
                      </m:e>
                      <m:sub>
                        <m:r>
                          <m:t>j</m:t>
                        </m:r>
                      </m:sub>
                    </m:sSub>
                    <m:r>
                      <m:rPr>
                        <m:sty m:val="p"/>
                      </m:rPr>
                      <m:t>=</m:t>
                    </m:r>
                    <m:sSub>
                      <m:e>
                        <m:r>
                          <m:t>Σ</m:t>
                        </m:r>
                      </m:e>
                      <m:sub>
                        <m:r>
                          <m:t>i</m:t>
                        </m:r>
                      </m:sub>
                    </m:sSub>
                    <m:d>
                      <m:dPr>
                        <m:begChr m:val="("/>
                        <m:endChr m:val=")"/>
                        <m:sepChr m:val=""/>
                        <m:grow/>
                      </m:dPr>
                      <m:e>
                        <m:r>
                          <m:t>1</m:t>
                        </m:r>
                        <m:r>
                          <m:rPr>
                            <m:sty m:val="p"/>
                          </m:rPr>
                          <m:t>−</m:t>
                        </m:r>
                        <m:sSub>
                          <m:e>
                            <m:r>
                              <m:t>B</m:t>
                            </m:r>
                          </m:e>
                          <m:sub>
                            <m:r>
                              <m:t>i</m:t>
                            </m:r>
                            <m:r>
                              <m:t>j</m:t>
                            </m:r>
                          </m:sub>
                        </m:sSub>
                      </m:e>
                    </m:d>
                  </m:oMath>
                </a14:m>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Kuder-Richardson</a:t>
            </a:r>
            <a:r>
              <a:rPr/>
              <a:t> </a:t>
            </a:r>
            <a:r>
              <a:rPr/>
              <a:t>20</a:t>
            </a:r>
            <a:r>
              <a:rPr/>
              <a:t> </a:t>
            </a:r>
            <a:r>
              <a:rPr/>
              <a:t>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KR-20</a:t>
                </a:r>
              </a:p>
              <a:p>
                <a:pPr lvl="2"/>
                <a14:m>
                  <m:oMath xmlns:m="http://schemas.openxmlformats.org/officeDocument/2006/math">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
                          <m:e>
                            <m:acc>
                              <m:accPr>
                                <m:chr m:val="̂"/>
                              </m:accPr>
                              <m:e>
                                <m:r>
                                  <m:t>p</m:t>
                                </m:r>
                              </m:e>
                            </m:acc>
                          </m:e>
                          <m:sub>
                            <m:r>
                              <m:t>i</m:t>
                            </m:r>
                          </m:sub>
                        </m:sSub>
                        <m:sSub>
                          <m:e>
                            <m:acc>
                              <m:accPr>
                                <m:chr m:val="̂"/>
                              </m:accPr>
                              <m:e>
                                <m:r>
                                  <m:t>q</m:t>
                                </m:r>
                              </m:e>
                            </m:acc>
                          </m:e>
                          <m:sub>
                            <m:r>
                              <m:t>i</m:t>
                            </m:r>
                          </m:sub>
                        </m:sSub>
                      </m:num>
                      <m:den>
                        <m:sSup>
                          <m:e>
                            <m:r>
                              <m:t>S</m:t>
                            </m:r>
                          </m:e>
                          <m:sup>
                            <m:r>
                              <m:t>2</m:t>
                            </m:r>
                          </m:sup>
                        </m:sSup>
                      </m:den>
                    </m:f>
                    <m:r>
                      <m:rPr>
                        <m:sty m:val="p"/>
                      </m:rPr>
                      <m:t>)</m:t>
                    </m:r>
                  </m:oMath>
                </a14:m>
              </a:p>
              <a:p>
                <a:pPr lvl="3"/>
                <a14:m>
                  <m:oMath xmlns:m="http://schemas.openxmlformats.org/officeDocument/2006/math">
                    <m:sSub>
                      <m:e>
                        <m:r>
                          <m:t>Σ</m:t>
                        </m:r>
                      </m:e>
                      <m:sub>
                        <m:r>
                          <m:t>i</m:t>
                        </m:r>
                      </m:sub>
                    </m:sSub>
                    <m:sSub>
                      <m:e>
                        <m:acc>
                          <m:accPr>
                            <m:chr m:val="̂"/>
                          </m:accPr>
                          <m:e>
                            <m:r>
                              <m:t>p</m:t>
                            </m:r>
                          </m:e>
                        </m:acc>
                      </m:e>
                      <m:sub>
                        <m:r>
                          <m:t>i</m:t>
                        </m:r>
                      </m:sub>
                    </m:sSub>
                    <m:sSub>
                      <m:e>
                        <m:acc>
                          <m:accPr>
                            <m:chr m:val="̂"/>
                          </m:accPr>
                          <m:e>
                            <m:r>
                              <m:t>q</m:t>
                            </m:r>
                          </m:e>
                        </m:acc>
                      </m:e>
                      <m:sub>
                        <m:r>
                          <m:t>i</m:t>
                        </m:r>
                      </m:sub>
                    </m:sSub>
                  </m:oMath>
                </a14:m>
                <a:r>
                  <a:rPr/>
                  <a:t> is a theoretical minimum variation</a:t>
                </a:r>
              </a:p>
              <a:p>
                <a:pPr lvl="3"/>
                <a14:m>
                  <m:oMath xmlns:m="http://schemas.openxmlformats.org/officeDocument/2006/math">
                    <m:sSup>
                      <m:e>
                        <m:r>
                          <m:t>S</m:t>
                        </m:r>
                      </m:e>
                      <m:sup>
                        <m:r>
                          <m:t>2</m:t>
                        </m:r>
                      </m:sup>
                    </m:sSup>
                  </m:oMath>
                </a14:m>
                <a:r>
                  <a:rPr/>
                  <a:t> is observed variation</a:t>
                </a:r>
              </a:p>
              <a:p>
                <a:pPr lvl="3"/>
                <a14:m>
                  <m:oMath xmlns:m="http://schemas.openxmlformats.org/officeDocument/2006/math">
                    <m:sSup>
                      <m:e>
                        <m:r>
                          <m:t>S</m:t>
                        </m:r>
                      </m:e>
                      <m:sup>
                        <m:r>
                          <m:t>2</m:t>
                        </m:r>
                      </m:sup>
                    </m:sSup>
                    <m:r>
                      <m:rPr>
                        <m:sty m:val="p"/>
                      </m:rPr>
                      <m:t>=</m:t>
                    </m:r>
                    <m:sSub>
                      <m:e>
                        <m:r>
                          <m:t>Σ</m:t>
                        </m:r>
                      </m:e>
                      <m:sub>
                        <m:r>
                          <m:t>i</m:t>
                        </m:r>
                      </m:sub>
                    </m:sSub>
                    <m:sSub>
                      <m:e>
                        <m:acc>
                          <m:accPr>
                            <m:chr m:val="̂"/>
                          </m:accPr>
                          <m:e>
                            <m:r>
                              <m:t>p</m:t>
                            </m:r>
                          </m:e>
                        </m:acc>
                      </m:e>
                      <m:sub>
                        <m:r>
                          <m:t>i</m:t>
                        </m:r>
                      </m:sub>
                    </m:sSub>
                    <m:sSub>
                      <m:e>
                        <m:acc>
                          <m:accPr>
                            <m:chr m:val="̂"/>
                          </m:accPr>
                          <m:e>
                            <m:r>
                              <m:t>q</m:t>
                            </m:r>
                          </m:e>
                        </m:acc>
                      </m:e>
                      <m:sub>
                        <m:r>
                          <m:t>i</m:t>
                        </m:r>
                      </m:sub>
                    </m:sSub>
                  </m:oMath>
                </a14:m>
                <a:r>
                  <a:rPr/>
                  <a:t> implies randomness</a:t>
                </a:r>
              </a:p>
              <a:p>
                <a:pPr lvl="3"/>
                <a14:m>
                  <m:oMath xmlns:m="http://schemas.openxmlformats.org/officeDocument/2006/math">
                    <m:sSup>
                      <m:e>
                        <m:r>
                          <m:t>S</m:t>
                        </m:r>
                      </m:e>
                      <m:sup>
                        <m:r>
                          <m:t>2</m:t>
                        </m:r>
                      </m:sup>
                    </m:sSup>
                    <m:r>
                      <m:rPr>
                        <m:sty m:val="p"/>
                      </m:rPr>
                      <m:t>&gt;</m:t>
                    </m:r>
                    <m:sSub>
                      <m:e>
                        <m:r>
                          <m:t>Σ</m:t>
                        </m:r>
                      </m:e>
                      <m:sub>
                        <m:r>
                          <m:t>i</m:t>
                        </m:r>
                      </m:sub>
                    </m:sSub>
                    <m:sSub>
                      <m:e>
                        <m:acc>
                          <m:accPr>
                            <m:chr m:val="̂"/>
                          </m:accPr>
                          <m:e>
                            <m:r>
                              <m:t>p</m:t>
                            </m:r>
                          </m:e>
                        </m:acc>
                      </m:e>
                      <m:sub>
                        <m:r>
                          <m:t>i</m:t>
                        </m:r>
                      </m:sub>
                    </m:sSub>
                    <m:sSub>
                      <m:e>
                        <m:acc>
                          <m:accPr>
                            <m:chr m:val="̂"/>
                          </m:accPr>
                          <m:e>
                            <m:r>
                              <m:t>q</m:t>
                            </m:r>
                          </m:e>
                        </m:acc>
                      </m:e>
                      <m:sub>
                        <m:r>
                          <m:t>i</m:t>
                        </m:r>
                      </m:sub>
                    </m:sSub>
                  </m:oMath>
                </a14:m>
                <a:r>
                  <a:rPr/>
                  <a:t> implies internal consistency</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Internal</a:t>
            </a:r>
            <a:r>
              <a:rPr/>
              <a:t> </a:t>
            </a:r>
            <a:r>
              <a:rPr/>
              <a:t>Validity</a:t>
            </a:r>
            <a:r>
              <a:rPr/>
              <a:t> </a:t>
            </a:r>
            <a:r>
              <a:rPr/>
              <a:t>is</a:t>
            </a:r>
            <a:r>
              <a:rPr/>
              <a:t> </a:t>
            </a:r>
            <a:r>
              <a:rPr/>
              <a:t>equivalence</a:t>
            </a:r>
            <a:r>
              <a:rPr/>
              <a:t> </a:t>
            </a:r>
            <a:r>
              <a:rPr/>
              <a:t>and</a:t>
            </a:r>
            <a:r>
              <a:rPr/>
              <a:t> </a:t>
            </a:r>
            <a:r>
              <a:rPr/>
              <a:t>control</a:t>
            </a:r>
          </a:p>
        </p:txBody>
      </p:sp>
      <p:sp>
        <p:nvSpPr>
          <p:cNvPr id="3" name="Content Placeholder 2"/>
          <p:cNvSpPr>
            <a:spLocks noGrp="1"/>
          </p:cNvSpPr>
          <p:nvPr>
            <p:ph idx="1"/>
          </p:nvPr>
        </p:nvSpPr>
        <p:spPr/>
        <p:txBody>
          <a:bodyPr/>
          <a:lstStyle/>
          <a:p>
            <a:pPr lvl="1"/>
            <a:r>
              <a:rPr/>
              <a:t>Evaluating the internal validity of a study –</a:t>
            </a:r>
          </a:p>
          <a:p>
            <a:pPr lvl="2"/>
            <a:r>
              <a:rPr/>
              <a:t>Equivalence of the groups on participant characteristics</a:t>
            </a:r>
          </a:p>
          <a:p>
            <a:pPr lvl="2"/>
            <a:r>
              <a:rPr/>
              <a:t>Control of extraneous experiences and environmental variables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r>
              <a:rPr/>
              <a:t> </a:t>
            </a:r>
            <a:r>
              <a:rPr/>
              <a:t>formula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1"/>
                <a:r>
                  <a:rPr/>
                  <a:t>Correct formula</a:t>
                </a:r>
              </a:p>
              <a:p>
                <a:pPr lvl="2"/>
                <a14:m>
                  <m:oMath xmlns:m="http://schemas.openxmlformats.org/officeDocument/2006/math">
                    <m:sSub>
                      <m:e>
                        <m:r>
                          <m:t>X</m:t>
                        </m:r>
                      </m:e>
                      <m:sub>
                        <m:r>
                          <m:t>i</m:t>
                        </m:r>
                      </m:sub>
                    </m:sSub>
                    <m:r>
                      <m:rPr>
                        <m:sty m:val="p"/>
                      </m:rPr>
                      <m:t>=</m:t>
                    </m:r>
                    <m:sSub>
                      <m:e>
                        <m:r>
                          <m:t>Σ</m:t>
                        </m:r>
                      </m:e>
                      <m:sub>
                        <m:r>
                          <m:t>j</m:t>
                        </m:r>
                      </m:sub>
                    </m:sSub>
                    <m:sSub>
                      <m:e>
                        <m:r>
                          <m:t>X</m:t>
                        </m:r>
                      </m:e>
                      <m:sub>
                        <m:r>
                          <m:t>i</m:t>
                        </m:r>
                        <m:r>
                          <m:t>j</m:t>
                        </m:r>
                      </m:sub>
                    </m:sSub>
                  </m:oMath>
                </a14:m>
              </a:p>
              <a:p>
                <a:pPr lvl="2"/>
                <a14:m>
                  <m:oMath xmlns:m="http://schemas.openxmlformats.org/officeDocument/2006/math">
                    <m:r>
                      <m:t>α</m:t>
                    </m:r>
                    <m:r>
                      <m:rPr>
                        <m:sty m:val="p"/>
                      </m:rPr>
                      <m:t>=</m:t>
                    </m:r>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Sup>
                          <m:e>
                            <m:r>
                              <m:t>S</m:t>
                            </m:r>
                          </m:e>
                          <m:sub>
                            <m:r>
                              <m:t>i</m:t>
                            </m:r>
                          </m:sub>
                          <m:sup>
                            <m:r>
                              <m:t>2</m:t>
                            </m:r>
                          </m:sup>
                        </m:sSubSup>
                      </m:num>
                      <m:den>
                        <m:sSup>
                          <m:e>
                            <m:r>
                              <m:t>S</m:t>
                            </m:r>
                          </m:e>
                          <m:sup>
                            <m:r>
                              <m:t>2</m:t>
                            </m:r>
                          </m:sup>
                        </m:sSup>
                      </m:den>
                    </m:f>
                    <m:r>
                      <m:rPr>
                        <m:sty m:val="p"/>
                      </m:rPr>
                      <m:t>)</m:t>
                    </m:r>
                  </m:oMath>
                </a14:m>
              </a:p>
              <a:p>
                <a:pPr lvl="3"/>
                <a:r>
                  <a:rPr/>
                  <a:t>where </a:t>
                </a:r>
                <a14:m>
                  <m:oMath xmlns:m="http://schemas.openxmlformats.org/officeDocument/2006/math">
                    <m:sSubSup>
                      <m:e>
                        <m:r>
                          <m:t>S</m:t>
                        </m:r>
                      </m:e>
                      <m:sub>
                        <m:r>
                          <m:t>i</m:t>
                        </m:r>
                      </m:sub>
                      <m:sup>
                        <m:r>
                          <m:t>2</m:t>
                        </m:r>
                      </m:sup>
                    </m:sSubSup>
                    <m:r>
                      <m:rPr>
                        <m:sty m:val="p"/>
                      </m:rPr>
                      <m:t>=</m:t>
                    </m:r>
                    <m:sSub>
                      <m:e>
                        <m:r>
                          <m:t>Σ</m:t>
                        </m:r>
                      </m:e>
                      <m:sub>
                        <m:r>
                          <m:t>j</m:t>
                        </m:r>
                      </m:sub>
                    </m:sSub>
                    <m:sSup>
                      <m:e>
                        <m:d>
                          <m:dPr>
                            <m:begChr m:val="("/>
                            <m:endChr m:val=")"/>
                            <m:sepChr m:val=""/>
                            <m:grow/>
                          </m:dPr>
                          <m:e>
                            <m:sSub>
                              <m:e>
                                <m:r>
                                  <m:t>X</m:t>
                                </m:r>
                              </m:e>
                              <m:sub>
                                <m:r>
                                  <m:t>i</m:t>
                                </m:r>
                                <m:r>
                                  <m:t>j</m:t>
                                </m:r>
                              </m:sub>
                            </m:sSub>
                            <m:r>
                              <m:rPr>
                                <m:sty m:val="p"/>
                              </m:rPr>
                              <m:t>−</m:t>
                            </m:r>
                            <m:sSub>
                              <m:e>
                                <m:acc>
                                  <m:accPr>
                                    <m:chr m:val="‾"/>
                                  </m:accPr>
                                  <m:e>
                                    <m:r>
                                      <m:t>X</m:t>
                                    </m:r>
                                  </m:e>
                                </m:acc>
                              </m:e>
                              <m:sub>
                                <m:r>
                                  <m:t>j</m:t>
                                </m:r>
                              </m:sub>
                            </m:sSub>
                          </m:e>
                        </m:d>
                      </m:e>
                      <m:sup>
                        <m:r>
                          <m:t>2</m:t>
                        </m:r>
                      </m:sup>
                    </m:sSup>
                  </m:oMath>
                </a14:m>
                <a:r>
                  <a:rPr/>
                  <a:t>, and</a:t>
                </a:r>
              </a:p>
              <a:p>
                <a:pPr lvl="3"/>
                <a14:m>
                  <m:oMath xmlns:m="http://schemas.openxmlformats.org/officeDocument/2006/math">
                    <m:sSup>
                      <m:e>
                        <m:r>
                          <m:t>S</m:t>
                        </m:r>
                      </m:e>
                      <m:sup>
                        <m:r>
                          <m:t>2</m:t>
                        </m:r>
                      </m:sup>
                    </m:sSup>
                    <m:r>
                      <m:rPr>
                        <m:sty m:val="p"/>
                      </m:rPr>
                      <m:t>=</m:t>
                    </m:r>
                    <m:sSub>
                      <m:e>
                        <m:r>
                          <m:t>Σ</m:t>
                        </m:r>
                      </m:e>
                      <m:sub>
                        <m:r>
                          <m:t>i</m:t>
                        </m:r>
                      </m:sub>
                    </m:sSub>
                    <m:sSup>
                      <m:e>
                        <m:d>
                          <m:dPr>
                            <m:begChr m:val="("/>
                            <m:endChr m:val=")"/>
                            <m:sepChr m:val=""/>
                            <m:grow/>
                          </m:dPr>
                          <m:e>
                            <m:sSub>
                              <m:e>
                                <m:r>
                                  <m:t>X</m:t>
                                </m:r>
                              </m:e>
                              <m:sub>
                                <m:r>
                                  <m:t>i</m:t>
                                </m:r>
                              </m:sub>
                            </m:sSub>
                            <m:r>
                              <m:rPr>
                                <m:sty m:val="p"/>
                              </m:rPr>
                              <m:t>−</m:t>
                            </m:r>
                            <m:acc>
                              <m:accPr>
                                <m:chr m:val="‾"/>
                              </m:accPr>
                              <m:e>
                                <m:r>
                                  <m:t>X</m:t>
                                </m:r>
                              </m:e>
                            </m:acc>
                          </m:e>
                        </m:d>
                      </m:e>
                      <m:sup>
                        <m:r>
                          <m:t>2</m:t>
                        </m:r>
                      </m:sup>
                    </m:sSup>
                  </m:oMath>
                </a14:m>
                <a:r>
                  <a:rPr/>
                  <a:t>, and</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Cronbach’s</a:t>
            </a:r>
            <a:r>
              <a:rPr/>
              <a:t> </a:t>
            </a:r>
            <a:r>
              <a:rPr/>
              <a:t>alpha,</a:t>
            </a:r>
            <a:r>
              <a:rPr/>
              <a:t> </a:t>
            </a:r>
            <a:r>
              <a:rPr/>
              <a:t>interpretation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Cronbach’s </a:t>
                </a:r>
                <a14:m>
                  <m:oMath xmlns:m="http://schemas.openxmlformats.org/officeDocument/2006/math">
                    <m:r>
                      <m:t>α</m:t>
                    </m:r>
                  </m:oMath>
                </a14:m>
              </a:p>
              <a:p>
                <a:pPr lvl="2"/>
                <a14:m>
                  <m:oMath xmlns:m="http://schemas.openxmlformats.org/officeDocument/2006/math">
                    <m:f>
                      <m:fPr>
                        <m:type m:val="bar"/>
                      </m:fPr>
                      <m:num>
                        <m:r>
                          <m:t>1</m:t>
                        </m:r>
                      </m:num>
                      <m:den>
                        <m:r>
                          <m:t>I</m:t>
                        </m:r>
                        <m:r>
                          <m:rPr>
                            <m:sty m:val="p"/>
                          </m:rPr>
                          <m:t>−</m:t>
                        </m:r>
                        <m:r>
                          <m:t>1</m:t>
                        </m:r>
                      </m:den>
                    </m:f>
                    <m:r>
                      <m:rPr>
                        <m:sty m:val="p"/>
                      </m:rPr>
                      <m:t>(</m:t>
                    </m:r>
                    <m:r>
                      <m:t>1</m:t>
                    </m:r>
                    <m:r>
                      <m:rPr>
                        <m:sty m:val="p"/>
                      </m:rPr>
                      <m:t>−</m:t>
                    </m:r>
                    <m:f>
                      <m:fPr>
                        <m:type m:val="bar"/>
                      </m:fPr>
                      <m:num>
                        <m:sSub>
                          <m:e>
                            <m:r>
                              <m:t>Σ</m:t>
                            </m:r>
                          </m:e>
                          <m:sub>
                            <m:r>
                              <m:t>i</m:t>
                            </m:r>
                          </m:sub>
                        </m:sSub>
                        <m:sSubSup>
                          <m:e>
                            <m:r>
                              <m:t>S</m:t>
                            </m:r>
                          </m:e>
                          <m:sub>
                            <m:r>
                              <m:t>i</m:t>
                            </m:r>
                          </m:sub>
                          <m:sup>
                            <m:r>
                              <m:t>2</m:t>
                            </m:r>
                          </m:sup>
                        </m:sSubSup>
                      </m:num>
                      <m:den>
                        <m:sSup>
                          <m:e>
                            <m:r>
                              <m:t>S</m:t>
                            </m:r>
                          </m:e>
                          <m:sup>
                            <m:r>
                              <m:t>2</m:t>
                            </m:r>
                          </m:sup>
                        </m:sSup>
                      </m:den>
                    </m:f>
                    <m:r>
                      <m:rPr>
                        <m:sty m:val="p"/>
                      </m:rPr>
                      <m:t>)</m:t>
                    </m:r>
                  </m:oMath>
                </a14:m>
              </a:p>
              <a:p>
                <a:pPr lvl="3"/>
                <a14:m>
                  <m:oMath xmlns:m="http://schemas.openxmlformats.org/officeDocument/2006/math">
                    <m:sSub>
                      <m:e>
                        <m:r>
                          <m:t>Σ</m:t>
                        </m:r>
                      </m:e>
                      <m:sub>
                        <m:r>
                          <m:t>i</m:t>
                        </m:r>
                      </m:sub>
                    </m:sSub>
                    <m:sSubSup>
                      <m:e>
                        <m:r>
                          <m:t>S</m:t>
                        </m:r>
                      </m:e>
                      <m:sub>
                        <m:r>
                          <m:t>i</m:t>
                        </m:r>
                      </m:sub>
                      <m:sup>
                        <m:r>
                          <m:t>2</m:t>
                        </m:r>
                      </m:sup>
                    </m:sSubSup>
                  </m:oMath>
                </a14:m>
                <a:r>
                  <a:rPr/>
                  <a:t> is a theoretical minimum variation</a:t>
                </a:r>
              </a:p>
              <a:p>
                <a:pPr lvl="3"/>
                <a14:m>
                  <m:oMath xmlns:m="http://schemas.openxmlformats.org/officeDocument/2006/math">
                    <m:sSup>
                      <m:e>
                        <m:r>
                          <m:t>S</m:t>
                        </m:r>
                      </m:e>
                      <m:sup>
                        <m:r>
                          <m:t>2</m:t>
                        </m:r>
                      </m:sup>
                    </m:sSup>
                  </m:oMath>
                </a14:m>
                <a:r>
                  <a:rPr/>
                  <a:t> is observed variation</a:t>
                </a:r>
              </a:p>
              <a:p>
                <a:pPr lvl="3"/>
                <a14:m>
                  <m:oMath xmlns:m="http://schemas.openxmlformats.org/officeDocument/2006/math">
                    <m:sSup>
                      <m:e>
                        <m:r>
                          <m:t>S</m:t>
                        </m:r>
                      </m:e>
                      <m:sup>
                        <m:r>
                          <m:t>2</m:t>
                        </m:r>
                      </m:sup>
                    </m:sSup>
                    <m:r>
                      <m:rPr>
                        <m:sty m:val="p"/>
                      </m:rPr>
                      <m:t>=</m:t>
                    </m:r>
                    <m:sSub>
                      <m:e>
                        <m:r>
                          <m:t>Σ</m:t>
                        </m:r>
                      </m:e>
                      <m:sub>
                        <m:r>
                          <m:t>i</m:t>
                        </m:r>
                      </m:sub>
                    </m:sSub>
                    <m:sSubSup>
                      <m:e>
                        <m:r>
                          <m:t>S</m:t>
                        </m:r>
                      </m:e>
                      <m:sub>
                        <m:r>
                          <m:t>i</m:t>
                        </m:r>
                      </m:sub>
                      <m:sup>
                        <m:r>
                          <m:t>2</m:t>
                        </m:r>
                      </m:sup>
                    </m:sSubSup>
                  </m:oMath>
                </a14:m>
                <a:r>
                  <a:rPr/>
                  <a:t> implies randomness</a:t>
                </a:r>
              </a:p>
              <a:p>
                <a:pPr lvl="3"/>
                <a14:m>
                  <m:oMath xmlns:m="http://schemas.openxmlformats.org/officeDocument/2006/math">
                    <m:sSup>
                      <m:e>
                        <m:r>
                          <m:t>S</m:t>
                        </m:r>
                      </m:e>
                      <m:sup>
                        <m:r>
                          <m:t>2</m:t>
                        </m:r>
                      </m:sup>
                    </m:sSup>
                    <m:r>
                      <m:rPr>
                        <m:sty m:val="p"/>
                      </m:rPr>
                      <m:t>&gt;</m:t>
                    </m:r>
                    <m:sSub>
                      <m:e>
                        <m:r>
                          <m:t>Σ</m:t>
                        </m:r>
                      </m:e>
                      <m:sub>
                        <m:r>
                          <m:t>i</m:t>
                        </m:r>
                      </m:sub>
                    </m:sSub>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#8</a:t>
            </a:r>
          </a:p>
        </p:txBody>
      </p:sp>
      <p:sp>
        <p:nvSpPr>
          <p:cNvPr id="3" name="Content Placeholder 2"/>
          <p:cNvSpPr>
            <a:spLocks noGrp="1"/>
          </p:cNvSpPr>
          <p:nvPr>
            <p:ph idx="1"/>
          </p:nvPr>
        </p:nvSpPr>
        <p:spPr/>
        <p:txBody>
          <a:bodyPr/>
          <a:lstStyle/>
          <a:p>
            <a:pPr lvl="1"/>
            <a:r>
              <a:rPr/>
              <a:t>What have you learned so far.</a:t>
            </a:r>
          </a:p>
          <a:p>
            <a:pPr lvl="2"/>
            <a:r>
              <a:rPr/>
              <a:t>KR-20</a:t>
            </a:r>
          </a:p>
          <a:p>
            <a:pPr lvl="2"/>
            <a:r>
              <a:rPr/>
              <a:t>Cronbach’s alpha</a:t>
            </a:r>
          </a:p>
          <a:p>
            <a:pPr lvl="1"/>
            <a:r>
              <a:rPr/>
              <a:t>What is coming next</a:t>
            </a:r>
          </a:p>
          <a:p>
            <a:pPr lvl="2"/>
            <a:r>
              <a:rPr/>
              <a:t>Face validity</a:t>
            </a:r>
          </a:p>
          <a:p>
            <a:pPr lvl="2"/>
            <a:r>
              <a:rPr/>
              <a:t>Content validity</a:t>
            </a:r>
          </a:p>
          <a:p>
            <a:pPr lvl="2"/>
            <a:r>
              <a:rPr/>
              <a:t>Response process evidence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Response process evidence</a:t>
            </a:r>
          </a:p>
          <a:p>
            <a:pPr lvl="1"/>
            <a:r>
              <a:rPr/>
              <a:t>Criterion validity</a:t>
            </a:r>
          </a:p>
          <a:p>
            <a:pPr lvl="1"/>
            <a:r>
              <a:rPr/>
              <a:t>Construct validity</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sz="half"/>
          </p:nvPr>
        </p:nvSpPr>
        <p:spPr/>
        <p:txBody>
          <a:bodyPr/>
          <a:lstStyle/>
          <a:p>
            <a:pPr lvl="1"/>
            <a:r>
              <a:rPr/>
              <a:t>Face validity</a:t>
            </a:r>
          </a:p>
          <a:p>
            <a:pPr lvl="2"/>
            <a:r>
              <a:rPr/>
              <a:t>Opinions from your patients</a:t>
            </a:r>
          </a:p>
          <a:p>
            <a:pPr lvl="2"/>
            <a:r>
              <a:rPr/>
              <a:t>Subjective and unquantifiable</a:t>
            </a:r>
          </a:p>
          <a:p>
            <a:pPr lvl="1"/>
            <a:r>
              <a:rPr/>
              <a:t>Only used for composite measures</a:t>
            </a:r>
          </a:p>
        </p:txBody>
      </p:sp>
      <p:sp>
        <p:nvSpPr>
          <p:cNvPr id="4" name="Content Placeholder 3"/>
          <p:cNvSpPr>
            <a:spLocks noGrp="1"/>
          </p:cNvSpPr>
          <p:nvPr>
            <p:ph idx="2" sz="half"/>
          </p:nvPr>
        </p:nvSpPr>
        <p:spPr/>
        <p:txBody>
          <a:bodyPr/>
          <a:lstStyle/>
          <a:p>
            <a:pPr lvl="1"/>
            <a:r>
              <a:rPr/>
              <a:t>Content validity</a:t>
            </a:r>
          </a:p>
          <a:p>
            <a:pPr lvl="2"/>
            <a:r>
              <a:rPr/>
              <a:t>Opinions from outside experts</a:t>
            </a:r>
          </a:p>
          <a:p>
            <a:pPr lvl="2"/>
            <a:r>
              <a:rPr/>
              <a:t>Subjective and unquantifiable</a:t>
            </a:r>
          </a:p>
          <a:p>
            <a:pPr lvl="1"/>
            <a:r>
              <a:rPr/>
              <a:t>Only used for composite measures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Question.</a:t>
            </a:r>
          </a:p>
        </p:txBody>
      </p:sp>
      <p:sp>
        <p:nvSpPr>
          <p:cNvPr id="3" name="Content Placeholder 2"/>
          <p:cNvSpPr>
            <a:spLocks noGrp="1"/>
          </p:cNvSpPr>
          <p:nvPr>
            <p:ph idx="1"/>
          </p:nvPr>
        </p:nvSpPr>
        <p:spPr/>
        <p:txBody>
          <a:bodyPr/>
          <a:lstStyle/>
          <a:p>
            <a:pPr lvl="1"/>
            <a:r>
              <a:rPr/>
              <a:t>Should Statisticians work on problems that are subjective and unquantifiable?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Answer.</a:t>
            </a:r>
          </a:p>
        </p:txBody>
      </p:sp>
      <p:sp>
        <p:nvSpPr>
          <p:cNvPr id="3" name="Content Placeholder 2"/>
          <p:cNvSpPr>
            <a:spLocks noGrp="1"/>
          </p:cNvSpPr>
          <p:nvPr>
            <p:ph idx="1"/>
          </p:nvPr>
        </p:nvSpPr>
        <p:spPr/>
        <p:txBody>
          <a:bodyPr/>
          <a:lstStyle/>
          <a:p>
            <a:pPr lvl="1"/>
            <a:r>
              <a:rPr/>
              <a:t>Yer darn tootin!</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#9</a:t>
            </a:r>
          </a:p>
        </p:txBody>
      </p:sp>
      <p:sp>
        <p:nvSpPr>
          <p:cNvPr id="3" name="Content Placeholder 2"/>
          <p:cNvSpPr>
            <a:spLocks noGrp="1"/>
          </p:cNvSpPr>
          <p:nvPr>
            <p:ph idx="1"/>
          </p:nvPr>
        </p:nvSpPr>
        <p:spPr/>
        <p:txBody>
          <a:bodyPr/>
          <a:lstStyle/>
          <a:p>
            <a:pPr lvl="1"/>
            <a:r>
              <a:rPr/>
              <a:t>What have you learned so far.</a:t>
            </a:r>
          </a:p>
          <a:p>
            <a:pPr lvl="2"/>
            <a:r>
              <a:rPr/>
              <a:t>Face validity</a:t>
            </a:r>
          </a:p>
          <a:p>
            <a:pPr lvl="2"/>
            <a:r>
              <a:rPr/>
              <a:t>Content validity</a:t>
            </a:r>
          </a:p>
          <a:p>
            <a:pPr lvl="2"/>
            <a:r>
              <a:rPr/>
              <a:t>Response process evidence</a:t>
            </a:r>
          </a:p>
          <a:p>
            <a:pPr lvl="1"/>
            <a:r>
              <a:rPr/>
              <a:t>What is coming next</a:t>
            </a:r>
          </a:p>
          <a:p>
            <a:pPr lvl="2"/>
            <a:r>
              <a:rPr/>
              <a:t>Criterion validity</a:t>
            </a:r>
          </a:p>
          <a:p>
            <a:pPr lvl="2"/>
            <a:r>
              <a:rPr/>
              <a:t>Construct validity</a:t>
            </a:r>
          </a:p>
          <a:p>
            <a:pPr lvl="2"/>
            <a:r>
              <a:rPr/>
              <a:t>Validity of diagnostic tests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Establishing</a:t>
            </a:r>
            <a:r>
              <a:rPr/>
              <a:t> </a:t>
            </a:r>
            <a:r>
              <a:rPr/>
              <a:t>equivalence</a:t>
            </a:r>
          </a:p>
        </p:txBody>
      </p:sp>
      <p:sp>
        <p:nvSpPr>
          <p:cNvPr id="3" name="Content Placeholder 2"/>
          <p:cNvSpPr>
            <a:spLocks noGrp="1"/>
          </p:cNvSpPr>
          <p:nvPr>
            <p:ph idx="1"/>
          </p:nvPr>
        </p:nvSpPr>
        <p:spPr/>
        <p:txBody>
          <a:bodyPr/>
          <a:lstStyle/>
          <a:p>
            <a:pPr lvl="1"/>
            <a:r>
              <a:rPr/>
              <a:t>Are groups equivalent prior to introduction of IV?</a:t>
            </a:r>
          </a:p>
          <a:p>
            <a:pPr lvl="2"/>
            <a:r>
              <a:rPr/>
              <a:t>Assured without further work in randomized studies</a:t>
            </a:r>
          </a:p>
          <a:p>
            <a:pPr lvl="2"/>
            <a:r>
              <a:rPr/>
              <a:t>Empirical comparisons for non-randomized studies</a:t>
            </a:r>
          </a:p>
          <a:p>
            <a:pPr lvl="2"/>
            <a:r>
              <a:rPr/>
              <a:t>Can you use matching or statistical adjustments?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#10</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2"/>
            <a:r>
              <a:rPr/>
              <a:t>Validity of diagnostic tests</a:t>
            </a:r>
          </a:p>
          <a:p>
            <a:pPr lvl="1"/>
            <a:r>
              <a:rPr/>
              <a:t>What’s next</a:t>
            </a:r>
          </a:p>
          <a:p>
            <a:pPr lvl="2"/>
            <a:r>
              <a:rPr/>
              <a:t>Revisit the case studies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p>
        </p:txBody>
      </p:sp>
      <p:pic>
        <p:nvPicPr>
          <p:cNvPr descr="../images/09/ne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pic>
        <p:nvPicPr>
          <p:cNvPr descr="../images/09/nes-measurement.png" id="0" name="Picture 1"/>
          <p:cNvPicPr>
            <a:picLocks noGrp="1" noChangeAspect="1"/>
          </p:cNvPicPr>
          <p:nvPr/>
        </p:nvPicPr>
        <p:blipFill>
          <a:blip r:embed="rId2"/>
          <a:stretch>
            <a:fillRect/>
          </a:stretch>
        </p:blipFill>
        <p:spPr bwMode="auto">
          <a:xfrm>
            <a:off x="508000" y="1600200"/>
            <a:ext cx="81280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1"/>
            <a:r>
              <a:rPr/>
              <a:t>Reliability - What you can do</a:t>
            </a:r>
          </a:p>
          <a:p>
            <a:pPr lvl="2"/>
            <a:r>
              <a:rPr/>
              <a:t>Test-retest reliability</a:t>
            </a:r>
          </a:p>
          <a:p>
            <a:pPr lvl="2"/>
            <a:r>
              <a:rPr/>
              <a:t>Cronbach’s alpha</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#1</a:t>
            </a:r>
            <a:r>
              <a:rPr/>
              <a:t> </a:t>
            </a:r>
            <a:r>
              <a:rPr/>
              <a:t>-</a:t>
            </a:r>
            <a:r>
              <a:rPr/>
              <a:t> </a:t>
            </a:r>
            <a:r>
              <a:rPr/>
              <a:t>Neighborhood</a:t>
            </a:r>
            <a:r>
              <a:rPr/>
              <a:t> </a:t>
            </a:r>
            <a:r>
              <a:rPr/>
              <a:t>environment</a:t>
            </a:r>
            <a:r>
              <a:rPr/>
              <a:t> </a:t>
            </a:r>
            <a:r>
              <a:rPr/>
              <a:t>survey</a:t>
            </a:r>
          </a:p>
        </p:txBody>
      </p:sp>
      <p:sp>
        <p:nvSpPr>
          <p:cNvPr id="3" name="Content Placeholder 2"/>
          <p:cNvSpPr>
            <a:spLocks noGrp="1"/>
          </p:cNvSpPr>
          <p:nvPr>
            <p:ph idx="1"/>
          </p:nvPr>
        </p:nvSpPr>
        <p:spPr/>
        <p:txBody>
          <a:bodyPr/>
          <a:lstStyle/>
          <a:p>
            <a:pPr lvl="1"/>
            <a:r>
              <a:rPr/>
              <a:t>Validity - What you can’t do</a:t>
            </a:r>
          </a:p>
          <a:p>
            <a:pPr lvl="2"/>
            <a:r>
              <a:rPr/>
              <a:t>Criterion validity</a:t>
            </a:r>
          </a:p>
          <a:p>
            <a:pPr lvl="1"/>
            <a:r>
              <a:rPr/>
              <a:t>Validity - What you can do</a:t>
            </a:r>
          </a:p>
          <a:p>
            <a:pPr lvl="2"/>
            <a:r>
              <a:rPr/>
              <a:t>Face/content validity</a:t>
            </a:r>
          </a:p>
          <a:p>
            <a:pPr lvl="2"/>
            <a:r>
              <a:rPr/>
              <a:t>Response process validity</a:t>
            </a:r>
          </a:p>
          <a:p>
            <a:pPr lvl="2"/>
            <a:r>
              <a:rPr/>
              <a:t>Factor analysis</a:t>
            </a:r>
          </a:p>
          <a:p>
            <a:pPr lvl="2"/>
            <a:r>
              <a:rPr/>
              <a:t>Construct validity</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p>
        </p:txBody>
      </p:sp>
      <p:pic>
        <p:nvPicPr>
          <p:cNvPr descr="../images/09/pain-image.jpg" id="0" name="Picture 1"/>
          <p:cNvPicPr>
            <a:picLocks noGrp="1" noChangeAspect="1"/>
          </p:cNvPicPr>
          <p:nvPr/>
        </p:nvPicPr>
        <p:blipFill>
          <a:blip r:embed="rId3"/>
          <a:stretch>
            <a:fillRect/>
          </a:stretch>
        </p:blipFill>
        <p:spPr bwMode="auto">
          <a:xfrm>
            <a:off x="1409700" y="1600200"/>
            <a:ext cx="6337300" cy="45212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Establishing</a:t>
            </a:r>
            <a:r>
              <a:rPr/>
              <a:t> </a:t>
            </a:r>
            <a:r>
              <a:rPr/>
              <a:t>control</a:t>
            </a:r>
          </a:p>
        </p:txBody>
      </p:sp>
      <p:sp>
        <p:nvSpPr>
          <p:cNvPr id="3" name="Content Placeholder 2"/>
          <p:cNvSpPr>
            <a:spLocks noGrp="1"/>
          </p:cNvSpPr>
          <p:nvPr>
            <p:ph idx="1"/>
          </p:nvPr>
        </p:nvSpPr>
        <p:spPr/>
        <p:txBody>
          <a:bodyPr/>
          <a:lstStyle/>
          <a:p>
            <a:pPr lvl="1"/>
            <a:r>
              <a:rPr/>
              <a:t>Extraneous and environmental variables</a:t>
            </a:r>
          </a:p>
          <a:p>
            <a:pPr lvl="2"/>
            <a:r>
              <a:rPr/>
              <a:t>Not of direct interest</a:t>
            </a:r>
          </a:p>
          <a:p>
            <a:pPr lvl="2"/>
            <a:r>
              <a:rPr/>
              <a:t>Influence the outcome</a:t>
            </a:r>
          </a:p>
          <a:p>
            <a:pPr lvl="2"/>
            <a:r>
              <a:rPr/>
              <a:t>Imbalanced</a:t>
            </a:r>
          </a:p>
          <a:p>
            <a:pPr lvl="1"/>
            <a:r>
              <a:rPr/>
              <a:t>Example: contamination</a:t>
            </a:r>
          </a:p>
          <a:p>
            <a:pPr lvl="1"/>
            <a:r>
              <a:rPr/>
              <a:t>Is one group affected more than the other?</a:t>
            </a:r>
          </a:p>
          <a:p>
            <a:pPr lvl="2"/>
            <a:r>
              <a:rPr/>
              <a:t>Less of an issue for laboratory studies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pic>
        <p:nvPicPr>
          <p:cNvPr descr="../images/09/pain-measurement.png" id="0" name="Picture 1"/>
          <p:cNvPicPr>
            <a:picLocks noGrp="1" noChangeAspect="1"/>
          </p:cNvPicPr>
          <p:nvPr/>
        </p:nvPicPr>
        <p:blipFill>
          <a:blip r:embed="rId2"/>
          <a:stretch>
            <a:fillRect/>
          </a:stretch>
        </p:blipFill>
        <p:spPr bwMode="auto">
          <a:xfrm>
            <a:off x="457200" y="1765300"/>
            <a:ext cx="8229600" cy="4191000"/>
          </a:xfrm>
          <a:prstGeom prst="rect">
            <a:avLst/>
          </a:prstGeom>
          <a:noFill/>
          <a:ln w="9525">
            <a:noFill/>
            <a:headEnd/>
            <a:tailEnd/>
          </a:ln>
        </p:spPr>
      </p:pic>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Reliability - What you can’t do</a:t>
            </a:r>
          </a:p>
          <a:p>
            <a:pPr lvl="2"/>
            <a:r>
              <a:rPr/>
              <a:t>Inter-rater reliability</a:t>
            </a:r>
          </a:p>
          <a:p>
            <a:pPr lvl="2"/>
            <a:r>
              <a:rPr/>
              <a:t>Cronbach’s alpha</a:t>
            </a:r>
          </a:p>
          <a:p>
            <a:pPr lvl="1"/>
            <a:r>
              <a:rPr/>
              <a:t>Reliability - What you can do</a:t>
            </a:r>
          </a:p>
          <a:p>
            <a:pPr lvl="2"/>
            <a:r>
              <a:rPr/>
              <a:t>Test-retest reliability</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#2</a:t>
            </a:r>
            <a:r>
              <a:rPr/>
              <a:t> </a:t>
            </a:r>
            <a:r>
              <a:rPr/>
              <a:t>-</a:t>
            </a:r>
            <a:r>
              <a:rPr/>
              <a:t> </a:t>
            </a:r>
            <a:r>
              <a:rPr/>
              <a:t>Pain</a:t>
            </a:r>
            <a:r>
              <a:rPr/>
              <a:t> </a:t>
            </a:r>
            <a:r>
              <a:rPr/>
              <a:t>scale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Factor analysis</a:t>
            </a:r>
          </a:p>
          <a:p>
            <a:pPr lvl="1"/>
            <a:r>
              <a:rPr/>
              <a:t>Validity - What you can do</a:t>
            </a:r>
          </a:p>
          <a:p>
            <a:pPr lvl="2"/>
            <a:r>
              <a:rPr/>
              <a:t>Criterion validity</a:t>
            </a:r>
          </a:p>
          <a:p>
            <a:pPr lvl="2"/>
            <a:r>
              <a:rPr/>
              <a:t>Construct validity</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p>
        </p:txBody>
      </p:sp>
      <p:pic>
        <p:nvPicPr>
          <p:cNvPr descr="../images/09/apgar-image.jpg" id="0" name="Picture 1"/>
          <p:cNvPicPr>
            <a:picLocks noGrp="1" noChangeAspect="1"/>
          </p:cNvPicPr>
          <p:nvPr/>
        </p:nvPicPr>
        <p:blipFill>
          <a:blip r:embed="rId3"/>
          <a:stretch>
            <a:fillRect/>
          </a:stretch>
        </p:blipFill>
        <p:spPr bwMode="auto">
          <a:xfrm>
            <a:off x="1257300" y="1600200"/>
            <a:ext cx="6642100" cy="45212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pic>
        <p:nvPicPr>
          <p:cNvPr descr="../images/09/apgar-measurement.jpg" id="0" name="Picture 1"/>
          <p:cNvPicPr>
            <a:picLocks noGrp="1" noChangeAspect="1"/>
          </p:cNvPicPr>
          <p:nvPr/>
        </p:nvPicPr>
        <p:blipFill>
          <a:blip r:embed="rId2"/>
          <a:stretch>
            <a:fillRect/>
          </a:stretch>
        </p:blipFill>
        <p:spPr bwMode="auto">
          <a:xfrm>
            <a:off x="1130300" y="1600200"/>
            <a:ext cx="6883400" cy="4521200"/>
          </a:xfrm>
          <a:prstGeom prst="rect">
            <a:avLst/>
          </a:prstGeom>
          <a:noFill/>
          <a:ln w="9525">
            <a:noFill/>
            <a:headEnd/>
            <a:tailEnd/>
          </a:ln>
        </p:spPr>
      </p:pic>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1"/>
            <a:r>
              <a:rPr/>
              <a:t>Reliability - What you can do</a:t>
            </a:r>
          </a:p>
          <a:p>
            <a:pPr lvl="2"/>
            <a:r>
              <a:rPr/>
              <a:t>Inter-rater reliability</a:t>
            </a:r>
          </a:p>
          <a:p>
            <a:pPr lvl="2"/>
            <a:r>
              <a:rPr/>
              <a:t>Cronbach’s alpha</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#3</a:t>
            </a:r>
            <a:r>
              <a:rPr/>
              <a:t> </a:t>
            </a:r>
            <a:r>
              <a:rPr/>
              <a:t>-</a:t>
            </a:r>
            <a:r>
              <a:rPr/>
              <a:t> </a:t>
            </a:r>
            <a:r>
              <a:rPr/>
              <a:t>Apgar</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Construct validity</a:t>
            </a:r>
          </a:p>
          <a:p>
            <a:pPr lvl="1"/>
            <a:r>
              <a:rPr/>
              <a:t>Validity - What you can do</a:t>
            </a:r>
          </a:p>
          <a:p>
            <a:pPr lvl="2"/>
            <a:r>
              <a:rPr/>
              <a:t>Face/content validity</a:t>
            </a:r>
          </a:p>
          <a:p>
            <a:pPr lvl="2"/>
            <a:r>
              <a:rPr/>
              <a:t>Response process validity</a:t>
            </a:r>
          </a:p>
          <a:p>
            <a:pPr lvl="2"/>
            <a:r>
              <a:rPr/>
              <a:t>Criterion validity</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p>
        </p:txBody>
      </p:sp>
      <p:pic>
        <p:nvPicPr>
          <p:cNvPr descr="../images/09/bbps-image.jpg" id="0" name="Picture 1"/>
          <p:cNvPicPr>
            <a:picLocks noGrp="1" noChangeAspect="1"/>
          </p:cNvPicPr>
          <p:nvPr/>
        </p:nvPicPr>
        <p:blipFill>
          <a:blip r:embed="rId3"/>
          <a:stretch>
            <a:fillRect/>
          </a:stretch>
        </p:blipFill>
        <p:spPr bwMode="auto">
          <a:xfrm>
            <a:off x="1181100" y="1600200"/>
            <a:ext cx="6781800" cy="45212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pic>
        <p:nvPicPr>
          <p:cNvPr descr="../images/09/bbps-magnified.png" id="0" name="Picture 1"/>
          <p:cNvPicPr>
            <a:picLocks noGrp="1" noChangeAspect="1"/>
          </p:cNvPicPr>
          <p:nvPr/>
        </p:nvPicPr>
        <p:blipFill>
          <a:blip r:embed="rId2"/>
          <a:stretch>
            <a:fillRect/>
          </a:stretch>
        </p:blipFill>
        <p:spPr bwMode="auto">
          <a:xfrm>
            <a:off x="457200" y="2374900"/>
            <a:ext cx="8229600" cy="2984500"/>
          </a:xfrm>
          <a:prstGeom prst="rect">
            <a:avLst/>
          </a:prstGeom>
          <a:noFill/>
          <a:ln w="9525">
            <a:noFill/>
            <a:headEnd/>
            <a:tailEnd/>
          </a:ln>
        </p:spPr>
      </p:pic>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Reliability - What you can’t do</a:t>
            </a:r>
          </a:p>
          <a:p>
            <a:pPr lvl="2"/>
            <a:r>
              <a:rPr/>
              <a:t>Test-retest reliability</a:t>
            </a:r>
          </a:p>
          <a:p>
            <a:pPr lvl="2"/>
            <a:r>
              <a:rPr/>
              <a:t>Cronbach’s alpha</a:t>
            </a:r>
          </a:p>
          <a:p>
            <a:pPr lvl="1"/>
            <a:r>
              <a:rPr/>
              <a:t>Reliability - What you can do</a:t>
            </a:r>
          </a:p>
          <a:p>
            <a:pPr lvl="2"/>
            <a:r>
              <a:rPr/>
              <a:t>Inter-rater reliability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threats</a:t>
            </a:r>
            <a:r>
              <a:rPr/>
              <a:t> </a:t>
            </a:r>
            <a:r>
              <a:rPr/>
              <a:t>to</a:t>
            </a:r>
            <a:r>
              <a:rPr/>
              <a:t> </a:t>
            </a:r>
            <a:r>
              <a:rPr/>
              <a:t>internal</a:t>
            </a:r>
            <a:r>
              <a:rPr/>
              <a:t> </a:t>
            </a:r>
            <a:r>
              <a:rPr/>
              <a:t>validity</a:t>
            </a:r>
          </a:p>
        </p:txBody>
      </p:sp>
      <p:sp>
        <p:nvSpPr>
          <p:cNvPr id="3" name="Content Placeholder 2"/>
          <p:cNvSpPr>
            <a:spLocks noGrp="1"/>
          </p:cNvSpPr>
          <p:nvPr>
            <p:ph idx="1"/>
          </p:nvPr>
        </p:nvSpPr>
        <p:spPr/>
        <p:txBody>
          <a:bodyPr/>
          <a:lstStyle/>
          <a:p>
            <a:pPr lvl="1"/>
            <a:r>
              <a:rPr/>
              <a:t>Regression to the mean</a:t>
            </a:r>
          </a:p>
          <a:p>
            <a:pPr lvl="1"/>
            <a:r>
              <a:rPr/>
              <a:t>Dropouts/attrition</a:t>
            </a:r>
          </a:p>
          <a:p>
            <a:pPr lvl="1"/>
            <a:r>
              <a:rPr/>
              <a:t>Bias in assignment</a:t>
            </a:r>
          </a:p>
          <a:p>
            <a:pPr lvl="1"/>
            <a:r>
              <a:rPr/>
              <a:t>Carryover effects</a:t>
            </a:r>
          </a:p>
          <a:p>
            <a:pPr lvl="1"/>
            <a:r>
              <a:rPr/>
              <a:t>Changes in environment</a:t>
            </a:r>
          </a:p>
          <a:p>
            <a:pPr lvl="1"/>
            <a:r>
              <a:rPr/>
              <a:t>Instrument or observer inconsistency</a:t>
            </a:r>
          </a:p>
          <a:p>
            <a:pPr lvl="1"/>
            <a:r>
              <a:rPr/>
              <a:t>Patient expectations</a:t>
            </a:r>
          </a:p>
          <a:p>
            <a:pPr lvl="1"/>
            <a:r>
              <a:rPr/>
              <a:t>Observer bias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#4</a:t>
            </a:r>
            <a:r>
              <a:rPr/>
              <a:t> </a:t>
            </a:r>
            <a:r>
              <a:rPr/>
              <a:t>-</a:t>
            </a:r>
            <a:r>
              <a:rPr/>
              <a:t> </a:t>
            </a:r>
            <a:r>
              <a:rPr/>
              <a:t>Boston</a:t>
            </a:r>
            <a:r>
              <a:rPr/>
              <a:t> </a:t>
            </a:r>
            <a:r>
              <a:rPr/>
              <a:t>Bowel</a:t>
            </a:r>
            <a:r>
              <a:rPr/>
              <a:t> </a:t>
            </a:r>
            <a:r>
              <a:rPr/>
              <a:t>Prep</a:t>
            </a:r>
            <a:r>
              <a:rPr/>
              <a:t> </a:t>
            </a:r>
            <a:r>
              <a:rPr/>
              <a:t>Score</a:t>
            </a:r>
          </a:p>
        </p:txBody>
      </p:sp>
      <p:sp>
        <p:nvSpPr>
          <p:cNvPr id="3" name="Content Placeholder 2"/>
          <p:cNvSpPr>
            <a:spLocks noGrp="1"/>
          </p:cNvSpPr>
          <p:nvPr>
            <p:ph idx="1"/>
          </p:nvPr>
        </p:nvSpPr>
        <p:spPr/>
        <p:txBody>
          <a:bodyPr/>
          <a:lstStyle/>
          <a:p>
            <a:pPr lvl="1"/>
            <a:r>
              <a:rPr/>
              <a:t>Validity - What you can’t do</a:t>
            </a:r>
          </a:p>
          <a:p>
            <a:pPr lvl="2"/>
            <a:r>
              <a:rPr/>
              <a:t>Face/content validity</a:t>
            </a:r>
          </a:p>
          <a:p>
            <a:pPr lvl="2"/>
            <a:r>
              <a:rPr/>
              <a:t>Response process validity</a:t>
            </a:r>
          </a:p>
          <a:p>
            <a:pPr lvl="2"/>
            <a:r>
              <a:rPr/>
              <a:t>Criterion validity</a:t>
            </a:r>
          </a:p>
          <a:p>
            <a:pPr lvl="1"/>
            <a:r>
              <a:rPr/>
              <a:t>Validity - What you can do</a:t>
            </a:r>
          </a:p>
          <a:p>
            <a:pPr lvl="2"/>
            <a:r>
              <a:rPr/>
              <a:t>Construct validity</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r>
              <a:rPr/>
              <a:t> </a:t>
            </a:r>
            <a:r>
              <a:rPr/>
              <a:t>-</a:t>
            </a:r>
            <a:r>
              <a:rPr/>
              <a:t> </a:t>
            </a:r>
            <a:r>
              <a:rPr/>
              <a:t>Disgust</a:t>
            </a:r>
            <a:r>
              <a:rPr/>
              <a:t> </a:t>
            </a:r>
            <a:r>
              <a:rPr/>
              <a:t>Scale</a:t>
            </a:r>
            <a:r>
              <a:rPr/>
              <a:t> </a:t>
            </a:r>
            <a:r>
              <a:rPr/>
              <a:t>Revised</a:t>
            </a:r>
          </a:p>
        </p:txBody>
      </p:sp>
      <p:pic>
        <p:nvPicPr>
          <p:cNvPr descr="../images/09/disgust-measurement.png" id="0" name="Picture 1"/>
          <p:cNvPicPr>
            <a:picLocks noGrp="1" noChangeAspect="1"/>
          </p:cNvPicPr>
          <p:nvPr/>
        </p:nvPicPr>
        <p:blipFill>
          <a:blip r:embed="rId2"/>
          <a:stretch>
            <a:fillRect/>
          </a:stretch>
        </p:blipFill>
        <p:spPr bwMode="auto">
          <a:xfrm>
            <a:off x="2921000" y="1600200"/>
            <a:ext cx="3289300" cy="4521200"/>
          </a:xfrm>
          <a:prstGeom prst="rect">
            <a:avLst/>
          </a:prstGeom>
          <a:noFill/>
          <a:ln w="9525">
            <a:noFill/>
            <a:headEnd/>
            <a:tailEnd/>
          </a:ln>
        </p:spPr>
      </p:pic>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Case</a:t>
            </a:r>
            <a:r>
              <a:rPr/>
              <a:t> </a:t>
            </a:r>
            <a:r>
              <a:rPr/>
              <a:t>study</a:t>
            </a:r>
            <a:r>
              <a:rPr/>
              <a:t> </a:t>
            </a:r>
            <a:r>
              <a:rPr/>
              <a:t>#5</a:t>
            </a:r>
          </a:p>
        </p:txBody>
      </p:sp>
      <p:sp>
        <p:nvSpPr>
          <p:cNvPr id="3" name="Content Placeholder 2"/>
          <p:cNvSpPr>
            <a:spLocks noGrp="1"/>
          </p:cNvSpPr>
          <p:nvPr>
            <p:ph idx="1"/>
          </p:nvPr>
        </p:nvSpPr>
        <p:spPr/>
        <p:txBody>
          <a:bodyPr/>
          <a:lstStyle/>
          <a:p>
            <a:pPr lvl="1"/>
            <a:r>
              <a:rPr/>
              <a:t>What do you think?</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1"/>
            <a:r>
              <a:rPr/>
              <a:t>What measures of reliability?</a:t>
            </a:r>
          </a:p>
          <a:p>
            <a:pPr lvl="2"/>
            <a:r>
              <a:rPr/>
              <a:t>Test-retest reliability</a:t>
            </a:r>
          </a:p>
          <a:p>
            <a:pPr lvl="2"/>
            <a:r>
              <a:rPr/>
              <a:t>Inter-rater reliability</a:t>
            </a:r>
          </a:p>
          <a:p>
            <a:pPr lvl="2"/>
            <a:r>
              <a:rPr/>
              <a:t>Measures of internal consistency</a:t>
            </a:r>
          </a:p>
        </p:txBody>
      </p:sp>
      <p:sp>
        <p:nvSpPr>
          <p:cNvPr id="4" name="Content Placeholder 3"/>
          <p:cNvSpPr>
            <a:spLocks noGrp="1"/>
          </p:cNvSpPr>
          <p:nvPr>
            <p:ph idx="2" sz="half"/>
          </p:nvPr>
        </p:nvSpPr>
        <p:spPr/>
        <p:txBody>
          <a:bodyPr/>
          <a:lstStyle/>
          <a:p>
            <a:pPr lvl="1"/>
            <a:r>
              <a:rPr/>
              <a:t>What measures of validity?</a:t>
            </a:r>
          </a:p>
          <a:p>
            <a:pPr lvl="2"/>
            <a:r>
              <a:rPr/>
              <a:t>Face/content validity</a:t>
            </a:r>
          </a:p>
          <a:p>
            <a:pPr lvl="2"/>
            <a:r>
              <a:rPr/>
              <a:t>Response process validity</a:t>
            </a:r>
          </a:p>
          <a:p>
            <a:pPr lvl="2"/>
            <a:r>
              <a:rPr/>
              <a:t>Criterion validity</a:t>
            </a:r>
          </a:p>
          <a:p>
            <a:pPr lvl="2"/>
            <a:r>
              <a:rPr/>
              <a:t>Construct validity</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you’ve seen today</a:t>
            </a:r>
          </a:p>
          <a:p>
            <a:pPr lvl="2"/>
            <a:r>
              <a:rPr/>
              <a:t>Internal validity</a:t>
            </a:r>
          </a:p>
          <a:p>
            <a:pPr lvl="2"/>
            <a:r>
              <a:rPr/>
              <a:t>External validity</a:t>
            </a:r>
          </a:p>
          <a:p>
            <a:pPr lvl="2"/>
            <a:r>
              <a:rPr/>
              <a:t>Measurement reliability</a:t>
            </a:r>
          </a:p>
          <a:p>
            <a:pPr lvl="2"/>
            <a:r>
              <a:rPr/>
              <a:t>Measurement validity</a:t>
            </a:r>
          </a:p>
          <a:p>
            <a:pPr lvl="2"/>
            <a:r>
              <a:rPr/>
              <a:t>Three dichotomies of measurement</a:t>
            </a:r>
          </a:p>
          <a:p>
            <a:pPr lvl="2"/>
            <a:r>
              <a:rPr/>
              <a:t>Five case studies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Internal validity</a:t>
            </a:r>
          </a:p>
          <a:p>
            <a:pPr lvl="1"/>
            <a:r>
              <a:rPr/>
              <a:t>What’s coming next</a:t>
            </a:r>
          </a:p>
          <a:p>
            <a:pPr lvl="2"/>
            <a:r>
              <a:rPr/>
              <a:t>External validity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Video09 - Validity and reliability</dc:title>
  <dc:creator>Steve Simon</dc:creator>
  <cp:keywords/>
  <dcterms:created xsi:type="dcterms:W3CDTF">2022-03-21T22:18:04Z</dcterms:created>
  <dcterms:modified xsi:type="dcterms:W3CDTF">2022-03-21T22:18:04Z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