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8"/>
  </p:notesMasterIdLst>
  <p:handoutMasterIdLst>
    <p:handoutMasterId r:id="rId79"/>
  </p:handoutMasterIdLst>
  <p:sldIdLst>
    <p:sldId id="256" r:id="rId2"/>
    <p:sldId id="264" r:id="rId3"/>
    <p:sldId id="260" r:id="rId4"/>
    <p:sldId id="265" r:id="rId5"/>
    <p:sldId id="266" r:id="rId6"/>
    <p:sldId id="267" r:id="rId7"/>
    <p:sldId id="268" r:id="rId8"/>
    <p:sldId id="269" r:id="rId9"/>
    <p:sldId id="270" r:id="rId10"/>
    <p:sldId id="276" r:id="rId11"/>
    <p:sldId id="277" r:id="rId12"/>
    <p:sldId id="278" r:id="rId13"/>
    <p:sldId id="279" r:id="rId14"/>
    <p:sldId id="280" r:id="rId15"/>
    <p:sldId id="281" r:id="rId16"/>
    <p:sldId id="282" r:id="rId17"/>
    <p:sldId id="283" r:id="rId18"/>
    <p:sldId id="285" r:id="rId19"/>
    <p:sldId id="284" r:id="rId20"/>
    <p:sldId id="287" r:id="rId21"/>
    <p:sldId id="271" r:id="rId22"/>
    <p:sldId id="286" r:id="rId23"/>
    <p:sldId id="288" r:id="rId24"/>
    <p:sldId id="289" r:id="rId25"/>
    <p:sldId id="290" r:id="rId26"/>
    <p:sldId id="291" r:id="rId27"/>
    <p:sldId id="293" r:id="rId28"/>
    <p:sldId id="292" r:id="rId29"/>
    <p:sldId id="294" r:id="rId30"/>
    <p:sldId id="296" r:id="rId31"/>
    <p:sldId id="297" r:id="rId32"/>
    <p:sldId id="298" r:id="rId33"/>
    <p:sldId id="299" r:id="rId34"/>
    <p:sldId id="300" r:id="rId35"/>
    <p:sldId id="301" r:id="rId36"/>
    <p:sldId id="272" r:id="rId37"/>
    <p:sldId id="295" r:id="rId38"/>
    <p:sldId id="302" r:id="rId39"/>
    <p:sldId id="304" r:id="rId40"/>
    <p:sldId id="305" r:id="rId41"/>
    <p:sldId id="306" r:id="rId42"/>
    <p:sldId id="307" r:id="rId43"/>
    <p:sldId id="273" r:id="rId44"/>
    <p:sldId id="308" r:id="rId45"/>
    <p:sldId id="314" r:id="rId46"/>
    <p:sldId id="315" r:id="rId47"/>
    <p:sldId id="316" r:id="rId48"/>
    <p:sldId id="311" r:id="rId49"/>
    <p:sldId id="274" r:id="rId50"/>
    <p:sldId id="309" r:id="rId51"/>
    <p:sldId id="317" r:id="rId52"/>
    <p:sldId id="318" r:id="rId53"/>
    <p:sldId id="312" r:id="rId54"/>
    <p:sldId id="319" r:id="rId55"/>
    <p:sldId id="321" r:id="rId56"/>
    <p:sldId id="322" r:id="rId57"/>
    <p:sldId id="324" r:id="rId58"/>
    <p:sldId id="323" r:id="rId59"/>
    <p:sldId id="338" r:id="rId60"/>
    <p:sldId id="325" r:id="rId61"/>
    <p:sldId id="320" r:id="rId62"/>
    <p:sldId id="327" r:id="rId63"/>
    <p:sldId id="328" r:id="rId64"/>
    <p:sldId id="329" r:id="rId65"/>
    <p:sldId id="330" r:id="rId66"/>
    <p:sldId id="326" r:id="rId67"/>
    <p:sldId id="275" r:id="rId68"/>
    <p:sldId id="310" r:id="rId69"/>
    <p:sldId id="331" r:id="rId70"/>
    <p:sldId id="332" r:id="rId71"/>
    <p:sldId id="333" r:id="rId72"/>
    <p:sldId id="334" r:id="rId73"/>
    <p:sldId id="313" r:id="rId74"/>
    <p:sldId id="335" r:id="rId75"/>
    <p:sldId id="336" r:id="rId76"/>
    <p:sldId id="337" r:id="rId77"/>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2361A1"/>
    <a:srgbClr val="A2B525"/>
    <a:srgbClr val="00CC00"/>
    <a:srgbClr val="CC0000"/>
    <a:srgbClr val="9966FF"/>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555" autoAdjust="0"/>
    <p:restoredTop sz="89245" autoAdjust="0"/>
  </p:normalViewPr>
  <p:slideViewPr>
    <p:cSldViewPr>
      <p:cViewPr varScale="1">
        <p:scale>
          <a:sx n="102" d="100"/>
          <a:sy n="102" d="100"/>
        </p:scale>
        <p:origin x="177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7" d="100"/>
          <a:sy n="107" d="100"/>
        </p:scale>
        <p:origin x="-2382" y="-84"/>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Statistically Speaking</a:t>
            </a:r>
          </a:p>
          <a:p>
            <a:pPr>
              <a:defRPr/>
            </a:pPr>
            <a:r>
              <a:rPr lang="en-US" altLang="en-US" dirty="0"/>
              <a:t>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11/16/2017</a:t>
            </a:fld>
            <a:endParaRPr lang="en-US" altLang="en-US" dirty="0"/>
          </a:p>
        </p:txBody>
      </p:sp>
      <p:sp>
        <p:nvSpPr>
          <p:cNvPr id="27652" name="Rectangle 4"/>
          <p:cNvSpPr>
            <a:spLocks noGrp="1" noChangeArrowheads="1"/>
          </p:cNvSpPr>
          <p:nvPr>
            <p:ph type="ftr" sz="quarter" idx="2"/>
          </p:nvPr>
        </p:nvSpPr>
        <p:spPr bwMode="auto">
          <a:xfrm>
            <a:off x="-76200" y="6781800"/>
            <a:ext cx="416083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 2016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11/16/2017</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13</a:t>
            </a:fld>
            <a:endParaRPr lang="en-US"/>
          </a:p>
        </p:txBody>
      </p:sp>
    </p:spTree>
    <p:extLst>
      <p:ext uri="{BB962C8B-B14F-4D97-AF65-F5344CB8AC3E}">
        <p14:creationId xmlns:p14="http://schemas.microsoft.com/office/powerpoint/2010/main" val="3692085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14</a:t>
            </a:fld>
            <a:endParaRPr lang="en-US"/>
          </a:p>
        </p:txBody>
      </p:sp>
    </p:spTree>
    <p:extLst>
      <p:ext uri="{BB962C8B-B14F-4D97-AF65-F5344CB8AC3E}">
        <p14:creationId xmlns:p14="http://schemas.microsoft.com/office/powerpoint/2010/main" val="2939722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15</a:t>
            </a:fld>
            <a:endParaRPr lang="en-US"/>
          </a:p>
        </p:txBody>
      </p:sp>
    </p:spTree>
    <p:extLst>
      <p:ext uri="{BB962C8B-B14F-4D97-AF65-F5344CB8AC3E}">
        <p14:creationId xmlns:p14="http://schemas.microsoft.com/office/powerpoint/2010/main" val="3351437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16</a:t>
            </a:fld>
            <a:endParaRPr lang="en-US"/>
          </a:p>
        </p:txBody>
      </p:sp>
    </p:spTree>
    <p:extLst>
      <p:ext uri="{BB962C8B-B14F-4D97-AF65-F5344CB8AC3E}">
        <p14:creationId xmlns:p14="http://schemas.microsoft.com/office/powerpoint/2010/main" val="3812105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17</a:t>
            </a:fld>
            <a:endParaRPr lang="en-US"/>
          </a:p>
        </p:txBody>
      </p:sp>
    </p:spTree>
    <p:extLst>
      <p:ext uri="{BB962C8B-B14F-4D97-AF65-F5344CB8AC3E}">
        <p14:creationId xmlns:p14="http://schemas.microsoft.com/office/powerpoint/2010/main" val="463982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18</a:t>
            </a:fld>
            <a:endParaRPr lang="en-US"/>
          </a:p>
        </p:txBody>
      </p:sp>
    </p:spTree>
    <p:extLst>
      <p:ext uri="{BB962C8B-B14F-4D97-AF65-F5344CB8AC3E}">
        <p14:creationId xmlns:p14="http://schemas.microsoft.com/office/powerpoint/2010/main" val="3171040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19</a:t>
            </a:fld>
            <a:endParaRPr lang="en-US"/>
          </a:p>
        </p:txBody>
      </p:sp>
    </p:spTree>
    <p:extLst>
      <p:ext uri="{BB962C8B-B14F-4D97-AF65-F5344CB8AC3E}">
        <p14:creationId xmlns:p14="http://schemas.microsoft.com/office/powerpoint/2010/main" val="2347788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20</a:t>
            </a:fld>
            <a:endParaRPr lang="en-US"/>
          </a:p>
        </p:txBody>
      </p:sp>
    </p:spTree>
    <p:extLst>
      <p:ext uri="{BB962C8B-B14F-4D97-AF65-F5344CB8AC3E}">
        <p14:creationId xmlns:p14="http://schemas.microsoft.com/office/powerpoint/2010/main" val="3924628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21</a:t>
            </a:fld>
            <a:endParaRPr lang="en-US"/>
          </a:p>
        </p:txBody>
      </p:sp>
    </p:spTree>
    <p:extLst>
      <p:ext uri="{BB962C8B-B14F-4D97-AF65-F5344CB8AC3E}">
        <p14:creationId xmlns:p14="http://schemas.microsoft.com/office/powerpoint/2010/main" val="1123961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22</a:t>
            </a:fld>
            <a:endParaRPr lang="en-US"/>
          </a:p>
        </p:txBody>
      </p:sp>
    </p:spTree>
    <p:extLst>
      <p:ext uri="{BB962C8B-B14F-4D97-AF65-F5344CB8AC3E}">
        <p14:creationId xmlns:p14="http://schemas.microsoft.com/office/powerpoint/2010/main" val="137946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a:t>
            </a:fld>
            <a:endParaRPr lang="en-US"/>
          </a:p>
        </p:txBody>
      </p:sp>
    </p:spTree>
    <p:extLst>
      <p:ext uri="{BB962C8B-B14F-4D97-AF65-F5344CB8AC3E}">
        <p14:creationId xmlns:p14="http://schemas.microsoft.com/office/powerpoint/2010/main" val="1011214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23</a:t>
            </a:fld>
            <a:endParaRPr lang="en-US"/>
          </a:p>
        </p:txBody>
      </p:sp>
    </p:spTree>
    <p:extLst>
      <p:ext uri="{BB962C8B-B14F-4D97-AF65-F5344CB8AC3E}">
        <p14:creationId xmlns:p14="http://schemas.microsoft.com/office/powerpoint/2010/main" val="416974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24</a:t>
            </a:fld>
            <a:endParaRPr lang="en-US"/>
          </a:p>
        </p:txBody>
      </p:sp>
    </p:spTree>
    <p:extLst>
      <p:ext uri="{BB962C8B-B14F-4D97-AF65-F5344CB8AC3E}">
        <p14:creationId xmlns:p14="http://schemas.microsoft.com/office/powerpoint/2010/main" val="2324353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25</a:t>
            </a:fld>
            <a:endParaRPr lang="en-US"/>
          </a:p>
        </p:txBody>
      </p:sp>
    </p:spTree>
    <p:extLst>
      <p:ext uri="{BB962C8B-B14F-4D97-AF65-F5344CB8AC3E}">
        <p14:creationId xmlns:p14="http://schemas.microsoft.com/office/powerpoint/2010/main" val="2020622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26</a:t>
            </a:fld>
            <a:endParaRPr lang="en-US"/>
          </a:p>
        </p:txBody>
      </p:sp>
    </p:spTree>
    <p:extLst>
      <p:ext uri="{BB962C8B-B14F-4D97-AF65-F5344CB8AC3E}">
        <p14:creationId xmlns:p14="http://schemas.microsoft.com/office/powerpoint/2010/main" val="2097168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27</a:t>
            </a:fld>
            <a:endParaRPr lang="en-US"/>
          </a:p>
        </p:txBody>
      </p:sp>
    </p:spTree>
    <p:extLst>
      <p:ext uri="{BB962C8B-B14F-4D97-AF65-F5344CB8AC3E}">
        <p14:creationId xmlns:p14="http://schemas.microsoft.com/office/powerpoint/2010/main" val="3152582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28</a:t>
            </a:fld>
            <a:endParaRPr lang="en-US"/>
          </a:p>
        </p:txBody>
      </p:sp>
    </p:spTree>
    <p:extLst>
      <p:ext uri="{BB962C8B-B14F-4D97-AF65-F5344CB8AC3E}">
        <p14:creationId xmlns:p14="http://schemas.microsoft.com/office/powerpoint/2010/main" val="2176403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29</a:t>
            </a:fld>
            <a:endParaRPr lang="en-US"/>
          </a:p>
        </p:txBody>
      </p:sp>
    </p:spTree>
    <p:extLst>
      <p:ext uri="{BB962C8B-B14F-4D97-AF65-F5344CB8AC3E}">
        <p14:creationId xmlns:p14="http://schemas.microsoft.com/office/powerpoint/2010/main" val="2822380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30</a:t>
            </a:fld>
            <a:endParaRPr lang="en-US"/>
          </a:p>
        </p:txBody>
      </p:sp>
    </p:spTree>
    <p:extLst>
      <p:ext uri="{BB962C8B-B14F-4D97-AF65-F5344CB8AC3E}">
        <p14:creationId xmlns:p14="http://schemas.microsoft.com/office/powerpoint/2010/main" val="413511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31</a:t>
            </a:fld>
            <a:endParaRPr lang="en-US"/>
          </a:p>
        </p:txBody>
      </p:sp>
    </p:spTree>
    <p:extLst>
      <p:ext uri="{BB962C8B-B14F-4D97-AF65-F5344CB8AC3E}">
        <p14:creationId xmlns:p14="http://schemas.microsoft.com/office/powerpoint/2010/main" val="3076841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32</a:t>
            </a:fld>
            <a:endParaRPr lang="en-US"/>
          </a:p>
        </p:txBody>
      </p:sp>
    </p:spTree>
    <p:extLst>
      <p:ext uri="{BB962C8B-B14F-4D97-AF65-F5344CB8AC3E}">
        <p14:creationId xmlns:p14="http://schemas.microsoft.com/office/powerpoint/2010/main" val="18754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a:t>
            </a:fld>
            <a:endParaRPr lang="en-US"/>
          </a:p>
        </p:txBody>
      </p:sp>
    </p:spTree>
    <p:extLst>
      <p:ext uri="{BB962C8B-B14F-4D97-AF65-F5344CB8AC3E}">
        <p14:creationId xmlns:p14="http://schemas.microsoft.com/office/powerpoint/2010/main" val="3515904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33</a:t>
            </a:fld>
            <a:endParaRPr lang="en-US"/>
          </a:p>
        </p:txBody>
      </p:sp>
    </p:spTree>
    <p:extLst>
      <p:ext uri="{BB962C8B-B14F-4D97-AF65-F5344CB8AC3E}">
        <p14:creationId xmlns:p14="http://schemas.microsoft.com/office/powerpoint/2010/main" val="2402973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34</a:t>
            </a:fld>
            <a:endParaRPr lang="en-US"/>
          </a:p>
        </p:txBody>
      </p:sp>
    </p:spTree>
    <p:extLst>
      <p:ext uri="{BB962C8B-B14F-4D97-AF65-F5344CB8AC3E}">
        <p14:creationId xmlns:p14="http://schemas.microsoft.com/office/powerpoint/2010/main" val="3763577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35</a:t>
            </a:fld>
            <a:endParaRPr lang="en-US"/>
          </a:p>
        </p:txBody>
      </p:sp>
    </p:spTree>
    <p:extLst>
      <p:ext uri="{BB962C8B-B14F-4D97-AF65-F5344CB8AC3E}">
        <p14:creationId xmlns:p14="http://schemas.microsoft.com/office/powerpoint/2010/main" val="4177789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36</a:t>
            </a:fld>
            <a:endParaRPr lang="en-US"/>
          </a:p>
        </p:txBody>
      </p:sp>
    </p:spTree>
    <p:extLst>
      <p:ext uri="{BB962C8B-B14F-4D97-AF65-F5344CB8AC3E}">
        <p14:creationId xmlns:p14="http://schemas.microsoft.com/office/powerpoint/2010/main" val="2440271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37</a:t>
            </a:fld>
            <a:endParaRPr lang="en-US"/>
          </a:p>
        </p:txBody>
      </p:sp>
    </p:spTree>
    <p:extLst>
      <p:ext uri="{BB962C8B-B14F-4D97-AF65-F5344CB8AC3E}">
        <p14:creationId xmlns:p14="http://schemas.microsoft.com/office/powerpoint/2010/main" val="8753985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38</a:t>
            </a:fld>
            <a:endParaRPr lang="en-US"/>
          </a:p>
        </p:txBody>
      </p:sp>
    </p:spTree>
    <p:extLst>
      <p:ext uri="{BB962C8B-B14F-4D97-AF65-F5344CB8AC3E}">
        <p14:creationId xmlns:p14="http://schemas.microsoft.com/office/powerpoint/2010/main" val="305476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39</a:t>
            </a:fld>
            <a:endParaRPr lang="en-US"/>
          </a:p>
        </p:txBody>
      </p:sp>
    </p:spTree>
    <p:extLst>
      <p:ext uri="{BB962C8B-B14F-4D97-AF65-F5344CB8AC3E}">
        <p14:creationId xmlns:p14="http://schemas.microsoft.com/office/powerpoint/2010/main" val="2915486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40</a:t>
            </a:fld>
            <a:endParaRPr lang="en-US"/>
          </a:p>
        </p:txBody>
      </p:sp>
    </p:spTree>
    <p:extLst>
      <p:ext uri="{BB962C8B-B14F-4D97-AF65-F5344CB8AC3E}">
        <p14:creationId xmlns:p14="http://schemas.microsoft.com/office/powerpoint/2010/main" val="1179220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41</a:t>
            </a:fld>
            <a:endParaRPr lang="en-US"/>
          </a:p>
        </p:txBody>
      </p:sp>
    </p:spTree>
    <p:extLst>
      <p:ext uri="{BB962C8B-B14F-4D97-AF65-F5344CB8AC3E}">
        <p14:creationId xmlns:p14="http://schemas.microsoft.com/office/powerpoint/2010/main" val="15630969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42</a:t>
            </a:fld>
            <a:endParaRPr lang="en-US"/>
          </a:p>
        </p:txBody>
      </p:sp>
    </p:spTree>
    <p:extLst>
      <p:ext uri="{BB962C8B-B14F-4D97-AF65-F5344CB8AC3E}">
        <p14:creationId xmlns:p14="http://schemas.microsoft.com/office/powerpoint/2010/main" val="362187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7</a:t>
            </a:fld>
            <a:endParaRPr lang="en-US"/>
          </a:p>
        </p:txBody>
      </p:sp>
    </p:spTree>
    <p:extLst>
      <p:ext uri="{BB962C8B-B14F-4D97-AF65-F5344CB8AC3E}">
        <p14:creationId xmlns:p14="http://schemas.microsoft.com/office/powerpoint/2010/main" val="2594885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43</a:t>
            </a:fld>
            <a:endParaRPr lang="en-US"/>
          </a:p>
        </p:txBody>
      </p:sp>
    </p:spTree>
    <p:extLst>
      <p:ext uri="{BB962C8B-B14F-4D97-AF65-F5344CB8AC3E}">
        <p14:creationId xmlns:p14="http://schemas.microsoft.com/office/powerpoint/2010/main" val="21180571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44</a:t>
            </a:fld>
            <a:endParaRPr lang="en-US"/>
          </a:p>
        </p:txBody>
      </p:sp>
    </p:spTree>
    <p:extLst>
      <p:ext uri="{BB962C8B-B14F-4D97-AF65-F5344CB8AC3E}">
        <p14:creationId xmlns:p14="http://schemas.microsoft.com/office/powerpoint/2010/main" val="976899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45</a:t>
            </a:fld>
            <a:endParaRPr lang="en-US"/>
          </a:p>
        </p:txBody>
      </p:sp>
    </p:spTree>
    <p:extLst>
      <p:ext uri="{BB962C8B-B14F-4D97-AF65-F5344CB8AC3E}">
        <p14:creationId xmlns:p14="http://schemas.microsoft.com/office/powerpoint/2010/main" val="505621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46</a:t>
            </a:fld>
            <a:endParaRPr lang="en-US"/>
          </a:p>
        </p:txBody>
      </p:sp>
    </p:spTree>
    <p:extLst>
      <p:ext uri="{BB962C8B-B14F-4D97-AF65-F5344CB8AC3E}">
        <p14:creationId xmlns:p14="http://schemas.microsoft.com/office/powerpoint/2010/main" val="601981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47</a:t>
            </a:fld>
            <a:endParaRPr lang="en-US"/>
          </a:p>
        </p:txBody>
      </p:sp>
    </p:spTree>
    <p:extLst>
      <p:ext uri="{BB962C8B-B14F-4D97-AF65-F5344CB8AC3E}">
        <p14:creationId xmlns:p14="http://schemas.microsoft.com/office/powerpoint/2010/main" val="2800277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48</a:t>
            </a:fld>
            <a:endParaRPr lang="en-US"/>
          </a:p>
        </p:txBody>
      </p:sp>
    </p:spTree>
    <p:extLst>
      <p:ext uri="{BB962C8B-B14F-4D97-AF65-F5344CB8AC3E}">
        <p14:creationId xmlns:p14="http://schemas.microsoft.com/office/powerpoint/2010/main" val="4062992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49</a:t>
            </a:fld>
            <a:endParaRPr lang="en-US"/>
          </a:p>
        </p:txBody>
      </p:sp>
    </p:spTree>
    <p:extLst>
      <p:ext uri="{BB962C8B-B14F-4D97-AF65-F5344CB8AC3E}">
        <p14:creationId xmlns:p14="http://schemas.microsoft.com/office/powerpoint/2010/main" val="394965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50</a:t>
            </a:fld>
            <a:endParaRPr lang="en-US"/>
          </a:p>
        </p:txBody>
      </p:sp>
    </p:spTree>
    <p:extLst>
      <p:ext uri="{BB962C8B-B14F-4D97-AF65-F5344CB8AC3E}">
        <p14:creationId xmlns:p14="http://schemas.microsoft.com/office/powerpoint/2010/main" val="3104571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51</a:t>
            </a:fld>
            <a:endParaRPr lang="en-US"/>
          </a:p>
        </p:txBody>
      </p:sp>
    </p:spTree>
    <p:extLst>
      <p:ext uri="{BB962C8B-B14F-4D97-AF65-F5344CB8AC3E}">
        <p14:creationId xmlns:p14="http://schemas.microsoft.com/office/powerpoint/2010/main" val="2664512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52</a:t>
            </a:fld>
            <a:endParaRPr lang="en-US"/>
          </a:p>
        </p:txBody>
      </p:sp>
    </p:spTree>
    <p:extLst>
      <p:ext uri="{BB962C8B-B14F-4D97-AF65-F5344CB8AC3E}">
        <p14:creationId xmlns:p14="http://schemas.microsoft.com/office/powerpoint/2010/main" val="388675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8</a:t>
            </a:fld>
            <a:endParaRPr lang="en-US"/>
          </a:p>
        </p:txBody>
      </p:sp>
    </p:spTree>
    <p:extLst>
      <p:ext uri="{BB962C8B-B14F-4D97-AF65-F5344CB8AC3E}">
        <p14:creationId xmlns:p14="http://schemas.microsoft.com/office/powerpoint/2010/main" val="1929354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53</a:t>
            </a:fld>
            <a:endParaRPr lang="en-US"/>
          </a:p>
        </p:txBody>
      </p:sp>
    </p:spTree>
    <p:extLst>
      <p:ext uri="{BB962C8B-B14F-4D97-AF65-F5344CB8AC3E}">
        <p14:creationId xmlns:p14="http://schemas.microsoft.com/office/powerpoint/2010/main" val="4267495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54</a:t>
            </a:fld>
            <a:endParaRPr lang="en-US"/>
          </a:p>
        </p:txBody>
      </p:sp>
    </p:spTree>
    <p:extLst>
      <p:ext uri="{BB962C8B-B14F-4D97-AF65-F5344CB8AC3E}">
        <p14:creationId xmlns:p14="http://schemas.microsoft.com/office/powerpoint/2010/main" val="37299385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55</a:t>
            </a:fld>
            <a:endParaRPr lang="en-US"/>
          </a:p>
        </p:txBody>
      </p:sp>
    </p:spTree>
    <p:extLst>
      <p:ext uri="{BB962C8B-B14F-4D97-AF65-F5344CB8AC3E}">
        <p14:creationId xmlns:p14="http://schemas.microsoft.com/office/powerpoint/2010/main" val="29732220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56</a:t>
            </a:fld>
            <a:endParaRPr lang="en-US"/>
          </a:p>
        </p:txBody>
      </p:sp>
    </p:spTree>
    <p:extLst>
      <p:ext uri="{BB962C8B-B14F-4D97-AF65-F5344CB8AC3E}">
        <p14:creationId xmlns:p14="http://schemas.microsoft.com/office/powerpoint/2010/main" val="37430980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57</a:t>
            </a:fld>
            <a:endParaRPr lang="en-US"/>
          </a:p>
        </p:txBody>
      </p:sp>
    </p:spTree>
    <p:extLst>
      <p:ext uri="{BB962C8B-B14F-4D97-AF65-F5344CB8AC3E}">
        <p14:creationId xmlns:p14="http://schemas.microsoft.com/office/powerpoint/2010/main" val="28256538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58</a:t>
            </a:fld>
            <a:endParaRPr lang="en-US"/>
          </a:p>
        </p:txBody>
      </p:sp>
    </p:spTree>
    <p:extLst>
      <p:ext uri="{BB962C8B-B14F-4D97-AF65-F5344CB8AC3E}">
        <p14:creationId xmlns:p14="http://schemas.microsoft.com/office/powerpoint/2010/main" val="2728721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59</a:t>
            </a:fld>
            <a:endParaRPr lang="en-US"/>
          </a:p>
        </p:txBody>
      </p:sp>
    </p:spTree>
    <p:extLst>
      <p:ext uri="{BB962C8B-B14F-4D97-AF65-F5344CB8AC3E}">
        <p14:creationId xmlns:p14="http://schemas.microsoft.com/office/powerpoint/2010/main" val="39734339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60</a:t>
            </a:fld>
            <a:endParaRPr lang="en-US"/>
          </a:p>
        </p:txBody>
      </p:sp>
    </p:spTree>
    <p:extLst>
      <p:ext uri="{BB962C8B-B14F-4D97-AF65-F5344CB8AC3E}">
        <p14:creationId xmlns:p14="http://schemas.microsoft.com/office/powerpoint/2010/main" val="22881584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61</a:t>
            </a:fld>
            <a:endParaRPr lang="en-US"/>
          </a:p>
        </p:txBody>
      </p:sp>
    </p:spTree>
    <p:extLst>
      <p:ext uri="{BB962C8B-B14F-4D97-AF65-F5344CB8AC3E}">
        <p14:creationId xmlns:p14="http://schemas.microsoft.com/office/powerpoint/2010/main" val="3164081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62</a:t>
            </a:fld>
            <a:endParaRPr lang="en-US"/>
          </a:p>
        </p:txBody>
      </p:sp>
    </p:spTree>
    <p:extLst>
      <p:ext uri="{BB962C8B-B14F-4D97-AF65-F5344CB8AC3E}">
        <p14:creationId xmlns:p14="http://schemas.microsoft.com/office/powerpoint/2010/main" val="64241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9</a:t>
            </a:fld>
            <a:endParaRPr lang="en-US"/>
          </a:p>
        </p:txBody>
      </p:sp>
    </p:spTree>
    <p:extLst>
      <p:ext uri="{BB962C8B-B14F-4D97-AF65-F5344CB8AC3E}">
        <p14:creationId xmlns:p14="http://schemas.microsoft.com/office/powerpoint/2010/main" val="2088129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63</a:t>
            </a:fld>
            <a:endParaRPr lang="en-US"/>
          </a:p>
        </p:txBody>
      </p:sp>
    </p:spTree>
    <p:extLst>
      <p:ext uri="{BB962C8B-B14F-4D97-AF65-F5344CB8AC3E}">
        <p14:creationId xmlns:p14="http://schemas.microsoft.com/office/powerpoint/2010/main" val="3322510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64</a:t>
            </a:fld>
            <a:endParaRPr lang="en-US"/>
          </a:p>
        </p:txBody>
      </p:sp>
    </p:spTree>
    <p:extLst>
      <p:ext uri="{BB962C8B-B14F-4D97-AF65-F5344CB8AC3E}">
        <p14:creationId xmlns:p14="http://schemas.microsoft.com/office/powerpoint/2010/main" val="3304563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65</a:t>
            </a:fld>
            <a:endParaRPr lang="en-US"/>
          </a:p>
        </p:txBody>
      </p:sp>
    </p:spTree>
    <p:extLst>
      <p:ext uri="{BB962C8B-B14F-4D97-AF65-F5344CB8AC3E}">
        <p14:creationId xmlns:p14="http://schemas.microsoft.com/office/powerpoint/2010/main" val="30005986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66</a:t>
            </a:fld>
            <a:endParaRPr lang="en-US"/>
          </a:p>
        </p:txBody>
      </p:sp>
    </p:spTree>
    <p:extLst>
      <p:ext uri="{BB962C8B-B14F-4D97-AF65-F5344CB8AC3E}">
        <p14:creationId xmlns:p14="http://schemas.microsoft.com/office/powerpoint/2010/main" val="40995417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67</a:t>
            </a:fld>
            <a:endParaRPr lang="en-US"/>
          </a:p>
        </p:txBody>
      </p:sp>
    </p:spTree>
    <p:extLst>
      <p:ext uri="{BB962C8B-B14F-4D97-AF65-F5344CB8AC3E}">
        <p14:creationId xmlns:p14="http://schemas.microsoft.com/office/powerpoint/2010/main" val="34489438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68</a:t>
            </a:fld>
            <a:endParaRPr lang="en-US"/>
          </a:p>
        </p:txBody>
      </p:sp>
    </p:spTree>
    <p:extLst>
      <p:ext uri="{BB962C8B-B14F-4D97-AF65-F5344CB8AC3E}">
        <p14:creationId xmlns:p14="http://schemas.microsoft.com/office/powerpoint/2010/main" val="13000247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69</a:t>
            </a:fld>
            <a:endParaRPr lang="en-US"/>
          </a:p>
        </p:txBody>
      </p:sp>
    </p:spTree>
    <p:extLst>
      <p:ext uri="{BB962C8B-B14F-4D97-AF65-F5344CB8AC3E}">
        <p14:creationId xmlns:p14="http://schemas.microsoft.com/office/powerpoint/2010/main" val="3963962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70</a:t>
            </a:fld>
            <a:endParaRPr lang="en-US"/>
          </a:p>
        </p:txBody>
      </p:sp>
    </p:spTree>
    <p:extLst>
      <p:ext uri="{BB962C8B-B14F-4D97-AF65-F5344CB8AC3E}">
        <p14:creationId xmlns:p14="http://schemas.microsoft.com/office/powerpoint/2010/main" val="29614738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71</a:t>
            </a:fld>
            <a:endParaRPr lang="en-US"/>
          </a:p>
        </p:txBody>
      </p:sp>
    </p:spTree>
    <p:extLst>
      <p:ext uri="{BB962C8B-B14F-4D97-AF65-F5344CB8AC3E}">
        <p14:creationId xmlns:p14="http://schemas.microsoft.com/office/powerpoint/2010/main" val="10517766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72</a:t>
            </a:fld>
            <a:endParaRPr lang="en-US"/>
          </a:p>
        </p:txBody>
      </p:sp>
    </p:spTree>
    <p:extLst>
      <p:ext uri="{BB962C8B-B14F-4D97-AF65-F5344CB8AC3E}">
        <p14:creationId xmlns:p14="http://schemas.microsoft.com/office/powerpoint/2010/main" val="3247633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10</a:t>
            </a:fld>
            <a:endParaRPr lang="en-US"/>
          </a:p>
        </p:txBody>
      </p:sp>
    </p:spTree>
    <p:extLst>
      <p:ext uri="{BB962C8B-B14F-4D97-AF65-F5344CB8AC3E}">
        <p14:creationId xmlns:p14="http://schemas.microsoft.com/office/powerpoint/2010/main" val="29327184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73</a:t>
            </a:fld>
            <a:endParaRPr lang="en-US"/>
          </a:p>
        </p:txBody>
      </p:sp>
    </p:spTree>
    <p:extLst>
      <p:ext uri="{BB962C8B-B14F-4D97-AF65-F5344CB8AC3E}">
        <p14:creationId xmlns:p14="http://schemas.microsoft.com/office/powerpoint/2010/main" val="31617469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74</a:t>
            </a:fld>
            <a:endParaRPr lang="en-US"/>
          </a:p>
        </p:txBody>
      </p:sp>
    </p:spTree>
    <p:extLst>
      <p:ext uri="{BB962C8B-B14F-4D97-AF65-F5344CB8AC3E}">
        <p14:creationId xmlns:p14="http://schemas.microsoft.com/office/powerpoint/2010/main" val="5023059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75</a:t>
            </a:fld>
            <a:endParaRPr lang="en-US"/>
          </a:p>
        </p:txBody>
      </p:sp>
    </p:spTree>
    <p:extLst>
      <p:ext uri="{BB962C8B-B14F-4D97-AF65-F5344CB8AC3E}">
        <p14:creationId xmlns:p14="http://schemas.microsoft.com/office/powerpoint/2010/main" val="38926289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76</a:t>
            </a:fld>
            <a:endParaRPr lang="en-US"/>
          </a:p>
        </p:txBody>
      </p:sp>
    </p:spTree>
    <p:extLst>
      <p:ext uri="{BB962C8B-B14F-4D97-AF65-F5344CB8AC3E}">
        <p14:creationId xmlns:p14="http://schemas.microsoft.com/office/powerpoint/2010/main" val="1158872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11</a:t>
            </a:fld>
            <a:endParaRPr lang="en-US"/>
          </a:p>
        </p:txBody>
      </p:sp>
    </p:spTree>
    <p:extLst>
      <p:ext uri="{BB962C8B-B14F-4D97-AF65-F5344CB8AC3E}">
        <p14:creationId xmlns:p14="http://schemas.microsoft.com/office/powerpoint/2010/main" val="911111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Workshop Title                                                                             Module 1: Module TitleAnalyzing Repeated Measures Data Workshop:  Module 5                               The Linear Mixed Model</a:t>
            </a:r>
          </a:p>
        </p:txBody>
      </p:sp>
      <p:sp>
        <p:nvSpPr>
          <p:cNvPr id="5" name="Footer Placeholder 4"/>
          <p:cNvSpPr>
            <a:spLocks noGrp="1"/>
          </p:cNvSpPr>
          <p:nvPr>
            <p:ph type="ftr" sz="quarter" idx="11"/>
          </p:nvPr>
        </p:nvSpPr>
        <p:spPr/>
        <p:txBody>
          <a:bodyPr/>
          <a:lstStyle/>
          <a:p>
            <a:pPr>
              <a:defRPr/>
            </a:pPr>
            <a:r>
              <a:rPr lang="en-US" altLang="en-US"/>
              <a:t>Copyright 2014  Instructor Name     http://TheAnalysisFactor.comCopyright 2011  The Analysis Factor     http://TheAnalysisFactor.com</a:t>
            </a:r>
          </a:p>
        </p:txBody>
      </p:sp>
      <p:sp>
        <p:nvSpPr>
          <p:cNvPr id="6" name="Slide Number Placeholder 5"/>
          <p:cNvSpPr>
            <a:spLocks noGrp="1"/>
          </p:cNvSpPr>
          <p:nvPr>
            <p:ph type="sldNum" sz="quarter" idx="12"/>
          </p:nvPr>
        </p:nvSpPr>
        <p:spPr/>
        <p:txBody>
          <a:bodyPr/>
          <a:lstStyle/>
          <a:p>
            <a:pPr>
              <a:defRPr/>
            </a:pPr>
            <a:fld id="{F461CF3B-2BF3-4395-8B23-204758456D9C}" type="slidenum">
              <a:rPr lang="en-US" smtClean="0"/>
              <a:pPr>
                <a:defRPr/>
              </a:pPr>
              <a:t>12</a:t>
            </a:fld>
            <a:endParaRPr lang="en-US"/>
          </a:p>
        </p:txBody>
      </p:sp>
    </p:spTree>
    <p:extLst>
      <p:ext uri="{BB962C8B-B14F-4D97-AF65-F5344CB8AC3E}">
        <p14:creationId xmlns:p14="http://schemas.microsoft.com/office/powerpoint/2010/main" val="57622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xfrm>
            <a:off x="457200" y="6172200"/>
            <a:ext cx="7696200" cy="476250"/>
          </a:xfrm>
          <a:ln/>
        </p:spPr>
        <p:txBody>
          <a:bodyPr/>
          <a:lstStyle>
            <a:lvl1pPr>
              <a:defRPr/>
            </a:lvl1pPr>
          </a:lstStyle>
          <a:p>
            <a:pPr>
              <a:defRPr/>
            </a:pPr>
            <a:r>
              <a:rPr lang="en-US" altLang="en-US" dirty="0"/>
              <a:t>©2016 [Instructor Name]  </a:t>
            </a:r>
          </a:p>
          <a:p>
            <a:pPr>
              <a:defRPr/>
            </a:pPr>
            <a:r>
              <a:rPr lang="en-US" altLang="en-US" dirty="0"/>
              <a:t>http://TheAnalysisFactor.com</a:t>
            </a:r>
          </a:p>
        </p:txBody>
      </p:sp>
      <p:sp>
        <p:nvSpPr>
          <p:cNvPr id="5" name="Rectangle 4"/>
          <p:cNvSpPr>
            <a:spLocks noGrp="1" noChangeArrowheads="1"/>
          </p:cNvSpPr>
          <p:nvPr>
            <p:ph type="sldNum" sz="quarter" idx="11"/>
          </p:nvPr>
        </p:nvSpPr>
        <p:spPr>
          <a:xfrm>
            <a:off x="7772400" y="6172200"/>
            <a:ext cx="914400" cy="476250"/>
          </a:xfrm>
          <a:ln/>
        </p:spPr>
        <p:txBody>
          <a:bodyPr/>
          <a:lstStyle>
            <a:lvl1pPr>
              <a:defRPr>
                <a:solidFill>
                  <a:srgbClr val="2361A1"/>
                </a:solidFill>
              </a:defRPr>
            </a:lvl1pPr>
          </a:lstStyle>
          <a:p>
            <a:pPr>
              <a:defRPr/>
            </a:pPr>
            <a:fld id="{E9A8CBA3-AA2B-46A6-BFA3-DCEBEAAB3F0A}" type="slidenum">
              <a:rPr lang="en-US" smtClean="0"/>
              <a:pPr>
                <a:defRPr/>
              </a:pPr>
              <a:t>‹#›</a:t>
            </a:fld>
            <a:endParaRPr lang="en-US" dirty="0"/>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
        <p:nvSpPr>
          <p:cNvPr id="8" name="Text Placeholder 7"/>
          <p:cNvSpPr>
            <a:spLocks noGrp="1"/>
          </p:cNvSpPr>
          <p:nvPr>
            <p:ph type="body" sz="quarter" idx="13"/>
          </p:nvPr>
        </p:nvSpPr>
        <p:spPr>
          <a:xfrm>
            <a:off x="457200" y="5029200"/>
            <a:ext cx="8229600" cy="914400"/>
          </a:xfrm>
        </p:spPr>
        <p:txBody>
          <a:bodyPr/>
          <a:lstStyle>
            <a:lvl1pPr>
              <a:defRPr sz="1600">
                <a:solidFill>
                  <a:srgbClr val="FF9933"/>
                </a:solidFill>
              </a:defRPr>
            </a:lvl1pPr>
          </a:lstStyle>
          <a:p>
            <a:pPr lvl="0"/>
            <a:endParaRPr lang="en-US" dirty="0"/>
          </a:p>
        </p:txBody>
      </p:sp>
    </p:spTree>
    <p:extLst>
      <p:ext uri="{BB962C8B-B14F-4D97-AF65-F5344CB8AC3E}">
        <p14:creationId xmlns:p14="http://schemas.microsoft.com/office/powerpoint/2010/main" val="209663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xfrm>
            <a:off x="457200" y="6172200"/>
            <a:ext cx="7696200" cy="476250"/>
          </a:xfrm>
          <a:ln/>
        </p:spPr>
        <p:txBody>
          <a:bodyPr/>
          <a:lstStyle>
            <a:lvl1pPr>
              <a:defRPr/>
            </a:lvl1pPr>
          </a:lstStyle>
          <a:p>
            <a:pPr>
              <a:defRPr/>
            </a:pPr>
            <a:r>
              <a:rPr lang="en-US" altLang="en-US" dirty="0"/>
              <a:t>©2016 [Instructor Name]  </a:t>
            </a:r>
          </a:p>
          <a:p>
            <a:pPr>
              <a:defRPr/>
            </a:pPr>
            <a:r>
              <a:rPr lang="en-US" altLang="en-US" dirty="0"/>
              <a:t>http://TheAnalysisFactor.com</a:t>
            </a:r>
          </a:p>
        </p:txBody>
      </p:sp>
      <p:sp>
        <p:nvSpPr>
          <p:cNvPr id="5" name="Rectangle 4"/>
          <p:cNvSpPr>
            <a:spLocks noGrp="1" noChangeArrowheads="1"/>
          </p:cNvSpPr>
          <p:nvPr>
            <p:ph type="sldNum" sz="quarter" idx="11"/>
          </p:nvPr>
        </p:nvSpPr>
        <p:spPr>
          <a:xfrm>
            <a:off x="7772400" y="6172200"/>
            <a:ext cx="914400" cy="476250"/>
          </a:xfrm>
          <a:ln/>
        </p:spPr>
        <p:txBody>
          <a:bodyPr/>
          <a:lstStyle>
            <a:lvl1pPr>
              <a:defRPr>
                <a:solidFill>
                  <a:srgbClr val="2361A1"/>
                </a:solidFill>
              </a:defRPr>
            </a:lvl1pPr>
          </a:lstStyle>
          <a:p>
            <a:pPr>
              <a:defRPr/>
            </a:pPr>
            <a:fld id="{E9A8CBA3-AA2B-46A6-BFA3-DCEBEAAB3F0A}" type="slidenum">
              <a:rPr lang="en-US" smtClean="0"/>
              <a:pPr>
                <a:defRPr/>
              </a:pPr>
              <a:t>‹#›</a:t>
            </a:fld>
            <a:endParaRPr lang="en-US" dirty="0"/>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
        <p:nvSpPr>
          <p:cNvPr id="8" name="Text Placeholder 7"/>
          <p:cNvSpPr>
            <a:spLocks noGrp="1"/>
          </p:cNvSpPr>
          <p:nvPr>
            <p:ph type="body" sz="quarter" idx="13"/>
          </p:nvPr>
        </p:nvSpPr>
        <p:spPr>
          <a:xfrm>
            <a:off x="457200" y="5029200"/>
            <a:ext cx="8229600" cy="914400"/>
          </a:xfrm>
        </p:spPr>
        <p:txBody>
          <a:bodyPr/>
          <a:lstStyle>
            <a:lvl1pPr>
              <a:defRPr sz="1600">
                <a:solidFill>
                  <a:srgbClr val="FF9933"/>
                </a:solidFill>
              </a:defRPr>
            </a:lvl1pPr>
          </a:lstStyle>
          <a:p>
            <a:pPr lvl="0"/>
            <a:endParaRPr lang="en-US" dirty="0"/>
          </a:p>
        </p:txBody>
      </p:sp>
    </p:spTree>
    <p:extLst>
      <p:ext uri="{BB962C8B-B14F-4D97-AF65-F5344CB8AC3E}">
        <p14:creationId xmlns:p14="http://schemas.microsoft.com/office/powerpoint/2010/main" val="195965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a:spLocks noGrp="1" noChangeArrowheads="1"/>
          </p:cNvSpPr>
          <p:nvPr>
            <p:ph type="ftr" sz="quarter" idx="10"/>
          </p:nvPr>
        </p:nvSpPr>
        <p:spPr>
          <a:xfrm>
            <a:off x="457200" y="6172200"/>
            <a:ext cx="7696200" cy="476250"/>
          </a:xfrm>
        </p:spPr>
        <p:txBody>
          <a:bodyPr/>
          <a:lstStyle>
            <a:lvl1pPr>
              <a:defRPr smtClean="0">
                <a:solidFill>
                  <a:schemeClr val="tx1"/>
                </a:solidFill>
              </a:defRPr>
            </a:lvl1pPr>
          </a:lstStyle>
          <a:p>
            <a:pPr>
              <a:defRPr/>
            </a:pPr>
            <a:r>
              <a:rPr lang="en-US" altLang="en-US" dirty="0"/>
              <a:t>©2016 [Instructor Name]  </a:t>
            </a:r>
          </a:p>
          <a:p>
            <a:pPr>
              <a:defRPr/>
            </a:pPr>
            <a:r>
              <a:rPr lang="en-US" altLang="en-US" dirty="0"/>
              <a:t>http://TheAnalysisFactor.com</a:t>
            </a:r>
          </a:p>
        </p:txBody>
      </p:sp>
      <p:sp>
        <p:nvSpPr>
          <p:cNvPr id="5" name="Rectangle 4"/>
          <p:cNvSpPr>
            <a:spLocks noGrp="1" noChangeArrowheads="1"/>
          </p:cNvSpPr>
          <p:nvPr>
            <p:ph type="sldNum" sz="quarter" idx="11"/>
          </p:nvPr>
        </p:nvSpPr>
        <p:spPr>
          <a:xfrm>
            <a:off x="7772400" y="6172200"/>
            <a:ext cx="914400" cy="476250"/>
          </a:xfrm>
        </p:spPr>
        <p:txBody>
          <a:bodyPr/>
          <a:lstStyle>
            <a:lvl1pPr>
              <a:defRPr/>
            </a:lvl1pPr>
          </a:lstStyle>
          <a:p>
            <a:pPr>
              <a:defRPr/>
            </a:pPr>
            <a:fld id="{DFB504D5-50FC-4D9F-8685-B89CFC4AD607}" type="slidenum">
              <a:rPr lang="en-US" smtClean="0"/>
              <a:pPr>
                <a:defRPr/>
              </a:pPr>
              <a:t>‹#›</a:t>
            </a:fld>
            <a:endParaRPr lang="en-US" dirty="0"/>
          </a:p>
        </p:txBody>
      </p:sp>
      <p:sp>
        <p:nvSpPr>
          <p:cNvPr id="6"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7"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8"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
        <p:nvSpPr>
          <p:cNvPr id="9" name="Text Placeholder 7"/>
          <p:cNvSpPr>
            <a:spLocks noGrp="1"/>
          </p:cNvSpPr>
          <p:nvPr>
            <p:ph type="body" sz="quarter" idx="13"/>
          </p:nvPr>
        </p:nvSpPr>
        <p:spPr>
          <a:xfrm>
            <a:off x="457200" y="5029200"/>
            <a:ext cx="8229600" cy="914400"/>
          </a:xfrm>
        </p:spPr>
        <p:txBody>
          <a:bodyPr/>
          <a:lstStyle>
            <a:lvl1pPr>
              <a:defRPr sz="1600">
                <a:solidFill>
                  <a:srgbClr val="FF9933"/>
                </a:solidFill>
              </a:defRPr>
            </a:lvl1pPr>
          </a:lstStyle>
          <a:p>
            <a:pPr lvl="0"/>
            <a:endParaRPr lang="en-US" dirty="0"/>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smtClean="0">
                <a:solidFill>
                  <a:srgbClr val="2361A1"/>
                </a:solidFill>
                <a:latin typeface="Arial" charset="0"/>
              </a:defRPr>
            </a:lvl1pPr>
          </a:lstStyle>
          <a:p>
            <a:pPr>
              <a:defRPr/>
            </a:pPr>
            <a:r>
              <a:rPr lang="en-US" altLang="en-US" dirty="0"/>
              <a:t>©2016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2" r:id="rId2"/>
    <p:sldLayoutId id="2147483671"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09600" y="838200"/>
            <a:ext cx="8382000" cy="2209800"/>
          </a:xfrm>
        </p:spPr>
        <p:txBody>
          <a:bodyPr/>
          <a:lstStyle/>
          <a:p>
            <a:pPr eaLnBrk="1" hangingPunct="1"/>
            <a:r>
              <a:rPr lang="en-US" altLang="en-US" dirty="0">
                <a:cs typeface="Arial" charset="0"/>
              </a:rPr>
              <a:t>Methods and Tools for Reproducible Research</a:t>
            </a:r>
            <a:br>
              <a:rPr lang="en-US" altLang="en-US" dirty="0">
                <a:latin typeface="Calibri" pitchFamily="34" charset="0"/>
                <a:cs typeface="Arial" charset="0"/>
              </a:rPr>
            </a:br>
            <a:r>
              <a:rPr lang="en-US" altLang="en-US" sz="2800" dirty="0">
                <a:solidFill>
                  <a:srgbClr val="A2B525"/>
                </a:solidFill>
                <a:latin typeface="Calibri" pitchFamily="34" charset="0"/>
                <a:cs typeface="Arial" charset="0"/>
              </a:rPr>
              <a:t>A Data Analyst’s Guide</a:t>
            </a:r>
          </a:p>
        </p:txBody>
      </p:sp>
      <p:sp>
        <p:nvSpPr>
          <p:cNvPr id="3076" name="Rectangle 3"/>
          <p:cNvSpPr>
            <a:spLocks noGrp="1" noChangeArrowheads="1"/>
          </p:cNvSpPr>
          <p:nvPr>
            <p:ph type="subTitle" idx="4294967295"/>
          </p:nvPr>
        </p:nvSpPr>
        <p:spPr>
          <a:xfrm>
            <a:off x="4191001" y="4448175"/>
            <a:ext cx="3794124" cy="581025"/>
          </a:xfrm>
        </p:spPr>
        <p:txBody>
          <a:bodyPr/>
          <a:lstStyle/>
          <a:p>
            <a:pPr algn="r" eaLnBrk="1" hangingPunct="1"/>
            <a:r>
              <a:rPr lang="en-US" altLang="en-US" sz="2400" dirty="0">
                <a:solidFill>
                  <a:srgbClr val="A2B525"/>
                </a:solidFill>
                <a:latin typeface="Calibri" pitchFamily="34" charset="0"/>
                <a:cs typeface="Arial" charset="0"/>
              </a:rPr>
              <a:t>Steve Simon</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50292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5" name="Slide Number Placeholder 4"/>
          <p:cNvSpPr>
            <a:spLocks noGrp="1"/>
          </p:cNvSpPr>
          <p:nvPr>
            <p:ph type="sldNum" sz="quarter" idx="11"/>
          </p:nvPr>
        </p:nvSpPr>
        <p:spPr>
          <a:xfrm>
            <a:off x="7772400" y="6172200"/>
            <a:ext cx="914400" cy="476250"/>
          </a:xfrm>
        </p:spPr>
        <p:txBody>
          <a:bodyPr/>
          <a:lstStyle/>
          <a:p>
            <a:pPr>
              <a:defRPr/>
            </a:pPr>
            <a:endParaRPr lang="en-US" dirty="0"/>
          </a:p>
          <a:p>
            <a:pPr>
              <a:defRPr/>
            </a:pPr>
            <a:fld id="{DFB504D5-50FC-4D9F-8685-B89CFC4AD607}" type="slidenum">
              <a:rPr lang="en-US" smtClean="0"/>
              <a:pPr>
                <a:defRPr/>
              </a:pPr>
              <a:t>1</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25418"/>
    </mc:Choice>
    <mc:Fallback>
      <p:transition spd="slow" advTm="1254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Save the raw data.</a:t>
            </a:r>
          </a:p>
          <a:p>
            <a:pPr marL="742950" lvl="1" indent="-285750">
              <a:buFont typeface="Arial" panose="020B0604020202020204" pitchFamily="34" charset="0"/>
              <a:buChar char="•"/>
            </a:pPr>
            <a:r>
              <a:rPr lang="en-US" dirty="0"/>
              <a:t>Never make changes directly on top of the data you receive.</a:t>
            </a:r>
          </a:p>
          <a:p>
            <a:pPr marL="742950" lvl="1" indent="-285750">
              <a:buFont typeface="Arial" panose="020B0604020202020204" pitchFamily="34" charset="0"/>
              <a:buChar char="•"/>
            </a:pPr>
            <a:r>
              <a:rPr lang="en-US" dirty="0"/>
              <a:t>Note the version number and date of any data you receive remotely.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1. Data management</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2.</a:t>
            </a:r>
          </a:p>
        </p:txBody>
      </p:sp>
    </p:spTree>
    <p:extLst>
      <p:ext uri="{BB962C8B-B14F-4D97-AF65-F5344CB8AC3E}">
        <p14:creationId xmlns:p14="http://schemas.microsoft.com/office/powerpoint/2010/main" val="1430068252"/>
      </p:ext>
    </p:extLst>
  </p:cSld>
  <p:clrMapOvr>
    <a:masterClrMapping/>
  </p:clrMapOvr>
  <mc:AlternateContent xmlns:mc="http://schemas.openxmlformats.org/markup-compatibility/2006">
    <mc:Choice xmlns:p14="http://schemas.microsoft.com/office/powerpoint/2010/main" Requires="p14">
      <p:transition spd="slow" p14:dur="2000" advTm="72272"/>
    </mc:Choice>
    <mc:Fallback>
      <p:transition spd="slow" advTm="7227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b. Ensure that raw data are backed up in more than one location.</a:t>
            </a:r>
          </a:p>
          <a:p>
            <a:pPr marL="742950" lvl="1" indent="-285750">
              <a:buFont typeface="Arial" panose="020B0604020202020204" pitchFamily="34" charset="0"/>
              <a:buChar char="•"/>
            </a:pPr>
            <a:r>
              <a:rPr lang="en-US" dirty="0"/>
              <a:t>Your company/university network may include remote back up, but check first.</a:t>
            </a:r>
          </a:p>
          <a:p>
            <a:pPr marL="742950" lvl="1" indent="-285750">
              <a:buFont typeface="Arial" panose="020B0604020202020204" pitchFamily="34" charset="0"/>
              <a:buChar char="•"/>
            </a:pPr>
            <a:r>
              <a:rPr lang="en-US" dirty="0"/>
              <a:t>You can also use cloud services or your own USB stick/drive, but be sure to encrypt anything confidential.</a:t>
            </a:r>
          </a:p>
          <a:p>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1. Data management</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4.</a:t>
            </a:r>
          </a:p>
        </p:txBody>
      </p:sp>
    </p:spTree>
    <p:extLst>
      <p:ext uri="{BB962C8B-B14F-4D97-AF65-F5344CB8AC3E}">
        <p14:creationId xmlns:p14="http://schemas.microsoft.com/office/powerpoint/2010/main" val="3331428966"/>
      </p:ext>
    </p:extLst>
  </p:cSld>
  <p:clrMapOvr>
    <a:masterClrMapping/>
  </p:clrMapOvr>
  <mc:AlternateContent xmlns:mc="http://schemas.openxmlformats.org/markup-compatibility/2006">
    <mc:Choice xmlns:p14="http://schemas.microsoft.com/office/powerpoint/2010/main" Requires="p14">
      <p:transition spd="slow" p14:dur="2000" advTm="57579"/>
    </mc:Choice>
    <mc:Fallback>
      <p:transition spd="slow" advTm="5757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c. Create the data you wish to see in the world</a:t>
            </a:r>
          </a:p>
          <a:p>
            <a:pPr marL="742950" lvl="1" indent="-285750">
              <a:buFont typeface="Arial" panose="020B0604020202020204" pitchFamily="34" charset="0"/>
              <a:buChar char="•"/>
            </a:pPr>
            <a:r>
              <a:rPr lang="en-US" dirty="0"/>
              <a:t>Use open formats like csv, </a:t>
            </a:r>
            <a:r>
              <a:rPr lang="en-US" dirty="0" err="1"/>
              <a:t>json</a:t>
            </a:r>
            <a:r>
              <a:rPr lang="en-US" dirty="0"/>
              <a:t>, </a:t>
            </a:r>
            <a:r>
              <a:rPr lang="en-US" dirty="0" err="1"/>
              <a:t>yaml</a:t>
            </a:r>
            <a:r>
              <a:rPr lang="en-US" dirty="0"/>
              <a:t>, or xml.</a:t>
            </a:r>
          </a:p>
          <a:p>
            <a:pPr marL="742950" lvl="1" indent="-285750">
              <a:buFont typeface="Arial" panose="020B0604020202020204" pitchFamily="34" charset="0"/>
              <a:buChar char="•"/>
            </a:pPr>
            <a:r>
              <a:rPr lang="en-US" dirty="0"/>
              <a:t>Replace cryptic names with self-explaining alternatives.</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1. Data management</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4.</a:t>
            </a:r>
          </a:p>
        </p:txBody>
      </p:sp>
    </p:spTree>
    <p:extLst>
      <p:ext uri="{BB962C8B-B14F-4D97-AF65-F5344CB8AC3E}">
        <p14:creationId xmlns:p14="http://schemas.microsoft.com/office/powerpoint/2010/main" val="1286887203"/>
      </p:ext>
    </p:extLst>
  </p:cSld>
  <p:clrMapOvr>
    <a:masterClrMapping/>
  </p:clrMapOvr>
  <mc:AlternateContent xmlns:mc="http://schemas.openxmlformats.org/markup-compatibility/2006">
    <mc:Choice xmlns:p14="http://schemas.microsoft.com/office/powerpoint/2010/main" Requires="p14">
      <p:transition spd="slow" p14:dur="2000" advTm="42768"/>
    </mc:Choice>
    <mc:Fallback>
      <p:transition spd="slow" advTm="4276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http://json.org/example.html</a:t>
            </a:r>
          </a:p>
        </p:txBody>
      </p:sp>
      <p:pic>
        <p:nvPicPr>
          <p:cNvPr id="8" name="Picture 7">
            <a:extLst>
              <a:ext uri="{FF2B5EF4-FFF2-40B4-BE49-F238E27FC236}">
                <a16:creationId xmlns:a16="http://schemas.microsoft.com/office/drawing/2014/main" id="{02C80F58-CFBD-48CD-B27D-2F6C763CA85E}"/>
              </a:ext>
            </a:extLst>
          </p:cNvPr>
          <p:cNvPicPr>
            <a:picLocks noChangeAspect="1"/>
          </p:cNvPicPr>
          <p:nvPr/>
        </p:nvPicPr>
        <p:blipFill>
          <a:blip r:embed="rId3"/>
          <a:stretch>
            <a:fillRect/>
          </a:stretch>
        </p:blipFill>
        <p:spPr>
          <a:xfrm>
            <a:off x="457200" y="1285974"/>
            <a:ext cx="5181600" cy="3609180"/>
          </a:xfrm>
          <a:prstGeom prst="rect">
            <a:avLst/>
          </a:prstGeom>
        </p:spPr>
      </p:pic>
    </p:spTree>
    <p:extLst>
      <p:ext uri="{BB962C8B-B14F-4D97-AF65-F5344CB8AC3E}">
        <p14:creationId xmlns:p14="http://schemas.microsoft.com/office/powerpoint/2010/main" val="1574247062"/>
      </p:ext>
    </p:extLst>
  </p:cSld>
  <p:clrMapOvr>
    <a:masterClrMapping/>
  </p:clrMapOvr>
  <mc:AlternateContent xmlns:mc="http://schemas.openxmlformats.org/markup-compatibility/2006">
    <mc:Choice xmlns:p14="http://schemas.microsoft.com/office/powerpoint/2010/main" Requires="p14">
      <p:transition spd="slow" p14:dur="2000" advTm="84783"/>
    </mc:Choice>
    <mc:Fallback>
      <p:transition spd="slow" advTm="8478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d. Create analysis-friendly data.</a:t>
            </a:r>
          </a:p>
          <a:p>
            <a:pPr marL="742950" lvl="1" indent="-285750">
              <a:buFont typeface="Arial" panose="020B0604020202020204" pitchFamily="34" charset="0"/>
              <a:buChar char="•"/>
            </a:pPr>
            <a:r>
              <a:rPr lang="en-US" dirty="0"/>
              <a:t>Each column is a variable. (No double dipping).</a:t>
            </a:r>
          </a:p>
          <a:p>
            <a:pPr marL="742950" lvl="1" indent="-285750">
              <a:buFont typeface="Arial" panose="020B0604020202020204" pitchFamily="34" charset="0"/>
              <a:buChar char="•"/>
            </a:pPr>
            <a:r>
              <a:rPr lang="en-US" dirty="0"/>
              <a:t>Make each row an observation (use a tall/thin format).</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1. Data management</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5.</a:t>
            </a:r>
          </a:p>
        </p:txBody>
      </p:sp>
    </p:spTree>
    <p:extLst>
      <p:ext uri="{BB962C8B-B14F-4D97-AF65-F5344CB8AC3E}">
        <p14:creationId xmlns:p14="http://schemas.microsoft.com/office/powerpoint/2010/main" val="2896709388"/>
      </p:ext>
    </p:extLst>
  </p:cSld>
  <p:clrMapOvr>
    <a:masterClrMapping/>
  </p:clrMapOvr>
  <mc:AlternateContent xmlns:mc="http://schemas.openxmlformats.org/markup-compatibility/2006">
    <mc:Choice xmlns:p14="http://schemas.microsoft.com/office/powerpoint/2010/main" Requires="p14">
      <p:transition spd="slow" p14:dur="2000" advTm="155477"/>
    </mc:Choice>
    <mc:Fallback>
      <p:transition spd="slow" advTm="1554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https://cran.r-project.org/web/packages/tidyr/vignettes/tidy-data.html</a:t>
            </a:r>
          </a:p>
        </p:txBody>
      </p:sp>
      <p:pic>
        <p:nvPicPr>
          <p:cNvPr id="8" name="Picture 7">
            <a:extLst>
              <a:ext uri="{FF2B5EF4-FFF2-40B4-BE49-F238E27FC236}">
                <a16:creationId xmlns:a16="http://schemas.microsoft.com/office/drawing/2014/main" id="{A8F425ED-62FE-4595-8D26-66F1E302C801}"/>
              </a:ext>
            </a:extLst>
          </p:cNvPr>
          <p:cNvPicPr>
            <a:picLocks noChangeAspect="1"/>
          </p:cNvPicPr>
          <p:nvPr/>
        </p:nvPicPr>
        <p:blipFill>
          <a:blip r:embed="rId3"/>
          <a:stretch>
            <a:fillRect/>
          </a:stretch>
        </p:blipFill>
        <p:spPr>
          <a:xfrm>
            <a:off x="457200" y="1295401"/>
            <a:ext cx="6858000" cy="3581980"/>
          </a:xfrm>
          <a:prstGeom prst="rect">
            <a:avLst/>
          </a:prstGeom>
        </p:spPr>
      </p:pic>
    </p:spTree>
    <p:extLst>
      <p:ext uri="{BB962C8B-B14F-4D97-AF65-F5344CB8AC3E}">
        <p14:creationId xmlns:p14="http://schemas.microsoft.com/office/powerpoint/2010/main" val="977283028"/>
      </p:ext>
    </p:extLst>
  </p:cSld>
  <p:clrMapOvr>
    <a:masterClrMapping/>
  </p:clrMapOvr>
  <mc:AlternateContent xmlns:mc="http://schemas.openxmlformats.org/markup-compatibility/2006">
    <mc:Choice xmlns:p14="http://schemas.microsoft.com/office/powerpoint/2010/main" Requires="p14">
      <p:transition spd="slow" p14:dur="2000" advTm="38079"/>
    </mc:Choice>
    <mc:Fallback>
      <p:transition spd="slow" advTm="3807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e. Record all the steps used to process data.</a:t>
            </a:r>
          </a:p>
          <a:p>
            <a:pPr marL="742950" lvl="1" indent="-285750">
              <a:buFont typeface="Arial" panose="020B0604020202020204" pitchFamily="34" charset="0"/>
              <a:buChar char="•"/>
            </a:pPr>
            <a:r>
              <a:rPr lang="en-US" dirty="0"/>
              <a:t>Write scripts/use syntax instead of a graphical user interface.</a:t>
            </a:r>
          </a:p>
          <a:p>
            <a:pPr marL="742950" lvl="1" indent="-285750">
              <a:buFont typeface="Arial" panose="020B0604020202020204" pitchFamily="34" charset="0"/>
              <a:buChar char="•"/>
            </a:pPr>
            <a:r>
              <a:rPr lang="en-US" dirty="0"/>
              <a:t>If you can’t use scripts/syntax, hand document all your steps.</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1. Data management</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5.</a:t>
            </a:r>
          </a:p>
        </p:txBody>
      </p:sp>
    </p:spTree>
    <p:extLst>
      <p:ext uri="{BB962C8B-B14F-4D97-AF65-F5344CB8AC3E}">
        <p14:creationId xmlns:p14="http://schemas.microsoft.com/office/powerpoint/2010/main" val="78920854"/>
      </p:ext>
    </p:extLst>
  </p:cSld>
  <p:clrMapOvr>
    <a:masterClrMapping/>
  </p:clrMapOvr>
  <mc:AlternateContent xmlns:mc="http://schemas.openxmlformats.org/markup-compatibility/2006">
    <mc:Choice xmlns:p14="http://schemas.microsoft.com/office/powerpoint/2010/main" Requires="p14">
      <p:transition spd="slow" p14:dur="2000" advTm="85595"/>
    </mc:Choice>
    <mc:Fallback>
      <p:transition spd="slow" advTm="8559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f. Anticipate the need to use multiple tables and use a unique identifier for every record.</a:t>
            </a:r>
          </a:p>
          <a:p>
            <a:pPr marL="742950" lvl="1" indent="-285750">
              <a:buFont typeface="Arial" panose="020B0604020202020204" pitchFamily="34" charset="0"/>
              <a:buChar char="•"/>
            </a:pPr>
            <a:r>
              <a:rPr lang="en-US" dirty="0"/>
              <a:t>This allows you to split your data into pieces (e.g., time-constant and time-varying data in a longitudinal study).</a:t>
            </a:r>
          </a:p>
        </p:txBody>
      </p:sp>
      <p:sp>
        <p:nvSpPr>
          <p:cNvPr id="6" name="Text Placeholder 5"/>
          <p:cNvSpPr>
            <a:spLocks noGrp="1"/>
          </p:cNvSpPr>
          <p:nvPr>
            <p:ph type="body" sz="quarter" idx="12"/>
          </p:nvPr>
        </p:nvSpPr>
        <p:spPr>
          <a:xfrm>
            <a:off x="457200" y="1295400"/>
            <a:ext cx="8229600" cy="533400"/>
          </a:xfrm>
        </p:spPr>
        <p:txBody>
          <a:bodyPr/>
          <a:lstStyle/>
          <a:p>
            <a:r>
              <a:rPr lang="en-US" dirty="0"/>
              <a:t>1. Data management</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5.</a:t>
            </a:r>
          </a:p>
        </p:txBody>
      </p:sp>
    </p:spTree>
    <p:extLst>
      <p:ext uri="{BB962C8B-B14F-4D97-AF65-F5344CB8AC3E}">
        <p14:creationId xmlns:p14="http://schemas.microsoft.com/office/powerpoint/2010/main" val="2779985337"/>
      </p:ext>
    </p:extLst>
  </p:cSld>
  <p:clrMapOvr>
    <a:masterClrMapping/>
  </p:clrMapOvr>
  <mc:AlternateContent xmlns:mc="http://schemas.openxmlformats.org/markup-compatibility/2006">
    <mc:Choice xmlns:p14="http://schemas.microsoft.com/office/powerpoint/2010/main" Requires="p14">
      <p:transition spd="slow" p14:dur="2000" advTm="47425"/>
    </mc:Choice>
    <mc:Fallback>
      <p:transition spd="slow" advTm="474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g. Submit data to a reputable DOI-issuing repository so that others can access and cite it.</a:t>
            </a:r>
          </a:p>
          <a:p>
            <a:pPr marL="742950" lvl="1" indent="-285750">
              <a:buFont typeface="Arial" panose="020B0604020202020204" pitchFamily="34" charset="0"/>
              <a:buChar char="•"/>
            </a:pPr>
            <a:r>
              <a:rPr lang="en-US" dirty="0"/>
              <a:t>DOI is Digital Object Identifier, which assigns a permanent, unchanging URL.</a:t>
            </a:r>
          </a:p>
          <a:p>
            <a:pPr marL="742950" lvl="1" indent="-285750">
              <a:buFont typeface="Arial" panose="020B0604020202020204" pitchFamily="34" charset="0"/>
              <a:buChar char="•"/>
            </a:pPr>
            <a:r>
              <a:rPr lang="en-US" dirty="0"/>
              <a:t>This avoids the problem of “link rot”.</a:t>
            </a:r>
          </a:p>
          <a:p>
            <a:pPr marL="742950" lvl="1" indent="-285750">
              <a:buFont typeface="Arial" panose="020B0604020202020204" pitchFamily="34" charset="0"/>
              <a:buChar char="•"/>
            </a:pPr>
            <a:r>
              <a:rPr lang="en-US" dirty="0"/>
              <a:t>Include a README file with information that will simplify the task of others using your data.</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1. Data management</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6.</a:t>
            </a:r>
          </a:p>
        </p:txBody>
      </p:sp>
    </p:spTree>
    <p:extLst>
      <p:ext uri="{BB962C8B-B14F-4D97-AF65-F5344CB8AC3E}">
        <p14:creationId xmlns:p14="http://schemas.microsoft.com/office/powerpoint/2010/main" val="2280628165"/>
      </p:ext>
    </p:extLst>
  </p:cSld>
  <p:clrMapOvr>
    <a:masterClrMapping/>
  </p:clrMapOvr>
  <mc:AlternateContent xmlns:mc="http://schemas.openxmlformats.org/markup-compatibility/2006">
    <mc:Choice xmlns:p14="http://schemas.microsoft.com/office/powerpoint/2010/main" Requires="p14">
      <p:transition spd="slow" p14:dur="2000" advTm="130545"/>
    </mc:Choice>
    <mc:Fallback>
      <p:transition spd="slow" advTm="13054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http://datadryad.org</a:t>
            </a:r>
          </a:p>
        </p:txBody>
      </p:sp>
      <p:pic>
        <p:nvPicPr>
          <p:cNvPr id="8" name="Picture 7">
            <a:extLst>
              <a:ext uri="{FF2B5EF4-FFF2-40B4-BE49-F238E27FC236}">
                <a16:creationId xmlns:a16="http://schemas.microsoft.com/office/drawing/2014/main" id="{D35A1518-5D5C-488E-9E5A-2B4C7A331EFD}"/>
              </a:ext>
            </a:extLst>
          </p:cNvPr>
          <p:cNvPicPr>
            <a:picLocks noChangeAspect="1"/>
          </p:cNvPicPr>
          <p:nvPr/>
        </p:nvPicPr>
        <p:blipFill>
          <a:blip r:embed="rId3"/>
          <a:stretch>
            <a:fillRect/>
          </a:stretch>
        </p:blipFill>
        <p:spPr>
          <a:xfrm>
            <a:off x="457200" y="1295400"/>
            <a:ext cx="5181600" cy="3609179"/>
          </a:xfrm>
          <a:prstGeom prst="rect">
            <a:avLst/>
          </a:prstGeom>
        </p:spPr>
      </p:pic>
    </p:spTree>
    <p:extLst>
      <p:ext uri="{BB962C8B-B14F-4D97-AF65-F5344CB8AC3E}">
        <p14:creationId xmlns:p14="http://schemas.microsoft.com/office/powerpoint/2010/main" val="3720594416"/>
      </p:ext>
    </p:extLst>
  </p:cSld>
  <p:clrMapOvr>
    <a:masterClrMapping/>
  </p:clrMapOvr>
  <mc:AlternateContent xmlns:mc="http://schemas.openxmlformats.org/markup-compatibility/2006">
    <mc:Choice xmlns:p14="http://schemas.microsoft.com/office/powerpoint/2010/main" Requires="p14">
      <p:transition spd="slow" p14:dur="2000" advTm="68003"/>
    </mc:Choice>
    <mc:Fallback>
      <p:transition spd="slow" advTm="6800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Have you ever experienced befuddlement when you dust off a data analysis that you ran six months ago? Ever gritted your teeth when your collaborator invalidates all your hard work by telling you that the data set you were working on had "a few minor changes"? Or panicked when someone running a big meta-analysis asks you to share your data? If any of these experiences rings true to you, then you need to adopt the philosophy of reproducible research. Reproducible research refers to methods and tools developed by large software development teams but which can help you keep a sense of order in your data, analysis programs, and results. </a:t>
            </a:r>
          </a:p>
        </p:txBody>
      </p:sp>
      <p:sp>
        <p:nvSpPr>
          <p:cNvPr id="6" name="Text Placeholder 5"/>
          <p:cNvSpPr>
            <a:spLocks noGrp="1"/>
          </p:cNvSpPr>
          <p:nvPr>
            <p:ph type="body" sz="quarter" idx="12"/>
          </p:nvPr>
        </p:nvSpPr>
        <p:spPr>
          <a:xfrm>
            <a:off x="457200" y="1295400"/>
            <a:ext cx="8229600" cy="533400"/>
          </a:xfrm>
        </p:spPr>
        <p:txBody>
          <a:bodyPr/>
          <a:lstStyle/>
          <a:p>
            <a:r>
              <a:rPr lang="en-US" dirty="0"/>
              <a:t>Abstract</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117615143"/>
      </p:ext>
    </p:extLst>
  </p:cSld>
  <p:clrMapOvr>
    <a:masterClrMapping/>
  </p:clrMapOvr>
  <mc:AlternateContent xmlns:mc="http://schemas.openxmlformats.org/markup-compatibility/2006">
    <mc:Choice xmlns:p14="http://schemas.microsoft.com/office/powerpoint/2010/main" Requires="p14">
      <p:transition spd="slow" p14:dur="2000" advTm="63620"/>
    </mc:Choice>
    <mc:Fallback>
      <p:transition spd="slow" advTm="6362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Save the raw data.</a:t>
            </a:r>
          </a:p>
          <a:p>
            <a:r>
              <a:rPr lang="en-US" dirty="0"/>
              <a:t>b. Ensure that raw data are backed up in more than one location.</a:t>
            </a:r>
          </a:p>
          <a:p>
            <a:r>
              <a:rPr lang="en-US" dirty="0"/>
              <a:t>c. Create the data you wish to see in the world.</a:t>
            </a:r>
          </a:p>
          <a:p>
            <a:r>
              <a:rPr lang="en-US" dirty="0"/>
              <a:t>d. Create analysis-friendly data.</a:t>
            </a:r>
          </a:p>
          <a:p>
            <a:r>
              <a:rPr lang="en-US" dirty="0"/>
              <a:t>e. Record all the steps used to process data.</a:t>
            </a:r>
          </a:p>
          <a:p>
            <a:r>
              <a:rPr lang="en-US" dirty="0"/>
              <a:t>f. Anticipate the need to use multiple tables and use a unique identifier for every record.</a:t>
            </a:r>
          </a:p>
          <a:p>
            <a:r>
              <a:rPr lang="en-US" dirty="0"/>
              <a:t>g. Submit data to a reputable DOI-issuing repository so that others can access and cite it.</a:t>
            </a:r>
          </a:p>
          <a:p>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1. Data management</a:t>
            </a:r>
            <a:r>
              <a:rPr lang="en-US" dirty="0">
                <a:solidFill>
                  <a:srgbClr val="FF0000"/>
                </a:solidFill>
              </a:rPr>
              <a:t> (What do you think?)</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2156170225"/>
      </p:ext>
    </p:extLst>
  </p:cSld>
  <p:clrMapOvr>
    <a:masterClrMapping/>
  </p:clrMapOvr>
  <mc:AlternateContent xmlns:mc="http://schemas.openxmlformats.org/markup-compatibility/2006">
    <mc:Choice xmlns:p14="http://schemas.microsoft.com/office/powerpoint/2010/main" Requires="p14">
      <p:transition spd="slow" p14:dur="2000" advTm="51393"/>
    </mc:Choice>
    <mc:Fallback>
      <p:transition spd="slow" advTm="5139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457200" indent="-457200">
              <a:buAutoNum type="arabicPeriod"/>
            </a:pPr>
            <a:r>
              <a:rPr lang="en-US" dirty="0">
                <a:solidFill>
                  <a:schemeClr val="bg1">
                    <a:lumMod val="75000"/>
                  </a:schemeClr>
                </a:solidFill>
              </a:rPr>
              <a:t>Data management. </a:t>
            </a:r>
          </a:p>
          <a:p>
            <a:pPr marL="457200" indent="-457200">
              <a:buAutoNum type="arabicPeriod"/>
            </a:pPr>
            <a:r>
              <a:rPr lang="en-US" dirty="0"/>
              <a:t>Software. </a:t>
            </a:r>
          </a:p>
          <a:p>
            <a:pPr marL="457200" indent="-457200">
              <a:buAutoNum type="arabicPeriod"/>
            </a:pPr>
            <a:r>
              <a:rPr lang="en-US" dirty="0">
                <a:solidFill>
                  <a:schemeClr val="bg1">
                    <a:lumMod val="75000"/>
                  </a:schemeClr>
                </a:solidFill>
              </a:rPr>
              <a:t>Collaboration.</a:t>
            </a:r>
          </a:p>
          <a:p>
            <a:pPr marL="457200" indent="-457200">
              <a:buAutoNum type="arabicPeriod"/>
            </a:pPr>
            <a:r>
              <a:rPr lang="en-US" dirty="0">
                <a:solidFill>
                  <a:schemeClr val="bg1">
                    <a:lumMod val="75000"/>
                  </a:schemeClr>
                </a:solidFill>
              </a:rPr>
              <a:t>Project organization.</a:t>
            </a:r>
          </a:p>
          <a:p>
            <a:pPr marL="457200" indent="-457200">
              <a:buAutoNum type="arabicPeriod"/>
            </a:pPr>
            <a:r>
              <a:rPr lang="en-US" dirty="0">
                <a:solidFill>
                  <a:schemeClr val="bg1">
                    <a:lumMod val="75000"/>
                  </a:schemeClr>
                </a:solidFill>
              </a:rPr>
              <a:t>Keeping track of changes.</a:t>
            </a:r>
          </a:p>
          <a:p>
            <a:pPr marL="457200" indent="-457200">
              <a:buAutoNum type="arabicPeriod"/>
            </a:pPr>
            <a:r>
              <a:rPr lang="en-US" dirty="0">
                <a:solidFill>
                  <a:schemeClr val="bg1">
                    <a:lumMod val="75000"/>
                  </a:schemeClr>
                </a:solidFill>
              </a:rPr>
              <a:t>Manuscripts.</a:t>
            </a:r>
          </a:p>
          <a:p>
            <a:pPr marL="514350" indent="-514350">
              <a:buFont typeface="+mj-lt"/>
              <a:buAutoNum type="arabicPeriod"/>
            </a:pPr>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Recommendations in six areas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581398847"/>
      </p:ext>
    </p:extLst>
  </p:cSld>
  <p:clrMapOvr>
    <a:masterClrMapping/>
  </p:clrMapOvr>
  <mc:AlternateContent xmlns:mc="http://schemas.openxmlformats.org/markup-compatibility/2006">
    <mc:Choice xmlns:p14="http://schemas.microsoft.com/office/powerpoint/2010/main" Requires="p14">
      <p:transition spd="slow" p14:dur="2000" advTm="1784"/>
    </mc:Choice>
    <mc:Fallback>
      <p:transition spd="slow" advTm="178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Place a brief explanatory comment at the start of every program.</a:t>
            </a:r>
          </a:p>
          <a:p>
            <a:pPr marL="742950" lvl="1" indent="-285750">
              <a:buFont typeface="Arial" panose="020B0604020202020204" pitchFamily="34" charset="0"/>
              <a:buChar char="•"/>
            </a:pPr>
            <a:r>
              <a:rPr lang="en-US" dirty="0"/>
              <a:t>Give an example of how it is used, and explain what parameters are needed.</a:t>
            </a:r>
          </a:p>
          <a:p>
            <a:pPr marL="742950" lvl="1" indent="-285750">
              <a:buFont typeface="Arial" panose="020B0604020202020204" pitchFamily="34" charset="0"/>
              <a:buChar char="•"/>
            </a:pPr>
            <a:r>
              <a:rPr lang="en-US" dirty="0"/>
              <a:t>Write the explanatory comment BEFORE you write your program, and revise it as needed as you revise your program.</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6.</a:t>
            </a:r>
          </a:p>
        </p:txBody>
      </p:sp>
    </p:spTree>
    <p:extLst>
      <p:ext uri="{BB962C8B-B14F-4D97-AF65-F5344CB8AC3E}">
        <p14:creationId xmlns:p14="http://schemas.microsoft.com/office/powerpoint/2010/main" val="3908175740"/>
      </p:ext>
    </p:extLst>
  </p:cSld>
  <p:clrMapOvr>
    <a:masterClrMapping/>
  </p:clrMapOvr>
  <mc:AlternateContent xmlns:mc="http://schemas.openxmlformats.org/markup-compatibility/2006">
    <mc:Choice xmlns:p14="http://schemas.microsoft.com/office/powerpoint/2010/main" Requires="p14">
      <p:transition spd="slow" p14:dur="2000" advTm="99386"/>
    </mc:Choice>
    <mc:Fallback>
      <p:transition spd="slow" advTm="9938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b. Decompose programs into functions.</a:t>
            </a:r>
          </a:p>
          <a:p>
            <a:pPr marL="742950" lvl="1" indent="-285750">
              <a:buFont typeface="Arial" panose="020B0604020202020204" pitchFamily="34" charset="0"/>
              <a:buChar char="•"/>
            </a:pPr>
            <a:r>
              <a:rPr lang="en-US" dirty="0"/>
              <a:t>This really means using macros for programs like SPSS and SAS.</a:t>
            </a:r>
          </a:p>
          <a:p>
            <a:pPr marL="742950" lvl="1" indent="-285750">
              <a:buFont typeface="Arial" panose="020B0604020202020204" pitchFamily="34" charset="0"/>
              <a:buChar char="•"/>
            </a:pPr>
            <a:r>
              <a:rPr lang="en-US" dirty="0"/>
              <a:t>Keep it short: one page and no more than 6 input parameters.</a:t>
            </a:r>
          </a:p>
          <a:p>
            <a:pPr marL="742950" lvl="1" indent="-285750">
              <a:buFont typeface="Arial" panose="020B0604020202020204" pitchFamily="34" charset="0"/>
              <a:buChar char="•"/>
            </a:pPr>
            <a:r>
              <a:rPr lang="en-US" dirty="0"/>
              <a:t>Do not reference information outside the function.</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7.</a:t>
            </a:r>
          </a:p>
        </p:txBody>
      </p:sp>
    </p:spTree>
    <p:extLst>
      <p:ext uri="{BB962C8B-B14F-4D97-AF65-F5344CB8AC3E}">
        <p14:creationId xmlns:p14="http://schemas.microsoft.com/office/powerpoint/2010/main" val="270873382"/>
      </p:ext>
    </p:extLst>
  </p:cSld>
  <p:clrMapOvr>
    <a:masterClrMapping/>
  </p:clrMapOvr>
  <mc:AlternateContent xmlns:mc="http://schemas.openxmlformats.org/markup-compatibility/2006">
    <mc:Choice xmlns:p14="http://schemas.microsoft.com/office/powerpoint/2010/main" Requires="p14">
      <p:transition spd="slow" p14:dur="2000" advTm="76879"/>
    </mc:Choice>
    <mc:Fallback>
      <p:transition spd="slow" advTm="7687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c. Be ruthless about eliminating duplication.</a:t>
            </a:r>
          </a:p>
          <a:p>
            <a:pPr marL="742950" lvl="1" indent="-285750">
              <a:buFont typeface="Arial" panose="020B0604020202020204" pitchFamily="34" charset="0"/>
              <a:buChar char="•"/>
            </a:pPr>
            <a:r>
              <a:rPr lang="en-US" dirty="0"/>
              <a:t>DRY code (don’t repeat yourself).</a:t>
            </a:r>
          </a:p>
          <a:p>
            <a:pPr marL="742950" lvl="1" indent="-285750">
              <a:buFont typeface="Arial" panose="020B0604020202020204" pitchFamily="34" charset="0"/>
              <a:buChar char="•"/>
            </a:pPr>
            <a:r>
              <a:rPr lang="en-US" dirty="0"/>
              <a:t>Cut, paste, and slightly modify is your enemy.</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7.</a:t>
            </a:r>
          </a:p>
        </p:txBody>
      </p:sp>
    </p:spTree>
    <p:extLst>
      <p:ext uri="{BB962C8B-B14F-4D97-AF65-F5344CB8AC3E}">
        <p14:creationId xmlns:p14="http://schemas.microsoft.com/office/powerpoint/2010/main" val="327217111"/>
      </p:ext>
    </p:extLst>
  </p:cSld>
  <p:clrMapOvr>
    <a:masterClrMapping/>
  </p:clrMapOvr>
  <mc:AlternateContent xmlns:mc="http://schemas.openxmlformats.org/markup-compatibility/2006">
    <mc:Choice xmlns:p14="http://schemas.microsoft.com/office/powerpoint/2010/main" Requires="p14">
      <p:transition spd="slow" p14:dur="2000" advTm="42401"/>
    </mc:Choice>
    <mc:Fallback>
      <p:transition spd="slow" advTm="4240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d. Always search for well-maintained libraries that do what you need.</a:t>
            </a:r>
          </a:p>
          <a:p>
            <a:pPr marL="742950" lvl="1" indent="-285750">
              <a:buFont typeface="Arial" panose="020B0604020202020204" pitchFamily="34" charset="0"/>
              <a:buChar char="•"/>
            </a:pPr>
            <a:r>
              <a:rPr lang="en-US" dirty="0"/>
              <a:t>Don’t be a Frank Sinatra programmer (“I did it my way.”)</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7.</a:t>
            </a:r>
          </a:p>
        </p:txBody>
      </p:sp>
    </p:spTree>
    <p:extLst>
      <p:ext uri="{BB962C8B-B14F-4D97-AF65-F5344CB8AC3E}">
        <p14:creationId xmlns:p14="http://schemas.microsoft.com/office/powerpoint/2010/main" val="3149119123"/>
      </p:ext>
    </p:extLst>
  </p:cSld>
  <p:clrMapOvr>
    <a:masterClrMapping/>
  </p:clrMapOvr>
  <mc:AlternateContent xmlns:mc="http://schemas.openxmlformats.org/markup-compatibility/2006">
    <mc:Choice xmlns:p14="http://schemas.microsoft.com/office/powerpoint/2010/main" Requires="p14">
      <p:transition spd="slow" p14:dur="2000" advTm="4332"/>
    </mc:Choice>
    <mc:Fallback>
      <p:transition spd="slow" advTm="433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https://cran.r-project.org/web/packages/index.html</a:t>
            </a:r>
          </a:p>
        </p:txBody>
      </p:sp>
      <p:pic>
        <p:nvPicPr>
          <p:cNvPr id="8" name="Picture 7">
            <a:extLst>
              <a:ext uri="{FF2B5EF4-FFF2-40B4-BE49-F238E27FC236}">
                <a16:creationId xmlns:a16="http://schemas.microsoft.com/office/drawing/2014/main" id="{20DD477B-FD9B-4CD9-9422-5703B3D268AC}"/>
              </a:ext>
            </a:extLst>
          </p:cNvPr>
          <p:cNvPicPr>
            <a:picLocks noChangeAspect="1"/>
          </p:cNvPicPr>
          <p:nvPr/>
        </p:nvPicPr>
        <p:blipFill>
          <a:blip r:embed="rId3"/>
          <a:stretch>
            <a:fillRect/>
          </a:stretch>
        </p:blipFill>
        <p:spPr>
          <a:xfrm>
            <a:off x="457200" y="1300114"/>
            <a:ext cx="6400800" cy="3611042"/>
          </a:xfrm>
          <a:prstGeom prst="rect">
            <a:avLst/>
          </a:prstGeom>
        </p:spPr>
      </p:pic>
    </p:spTree>
    <p:extLst>
      <p:ext uri="{BB962C8B-B14F-4D97-AF65-F5344CB8AC3E}">
        <p14:creationId xmlns:p14="http://schemas.microsoft.com/office/powerpoint/2010/main" val="4035767452"/>
      </p:ext>
    </p:extLst>
  </p:cSld>
  <p:clrMapOvr>
    <a:masterClrMapping/>
  </p:clrMapOvr>
  <mc:AlternateContent xmlns:mc="http://schemas.openxmlformats.org/markup-compatibility/2006">
    <mc:Choice xmlns:p14="http://schemas.microsoft.com/office/powerpoint/2010/main" Requires="p14">
      <p:transition spd="slow" p14:dur="2000" advTm="3089"/>
    </mc:Choice>
    <mc:Fallback>
      <p:transition spd="slow" advTm="308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e. Test libraries before relying on them.</a:t>
            </a:r>
          </a:p>
          <a:p>
            <a:pPr marL="742950" lvl="1" indent="-285750">
              <a:buFont typeface="Arial" panose="020B0604020202020204" pitchFamily="34" charset="0"/>
              <a:buChar char="•"/>
            </a:pPr>
            <a:r>
              <a:rPr lang="en-US" dirty="0"/>
              <a:t>It might be more practical to say “evaluate libraries” rather than “test libraries.”</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7.</a:t>
            </a:r>
          </a:p>
        </p:txBody>
      </p:sp>
    </p:spTree>
    <p:extLst>
      <p:ext uri="{BB962C8B-B14F-4D97-AF65-F5344CB8AC3E}">
        <p14:creationId xmlns:p14="http://schemas.microsoft.com/office/powerpoint/2010/main" val="1752823233"/>
      </p:ext>
    </p:extLst>
  </p:cSld>
  <p:clrMapOvr>
    <a:masterClrMapping/>
  </p:clrMapOvr>
  <mc:AlternateContent xmlns:mc="http://schemas.openxmlformats.org/markup-compatibility/2006">
    <mc:Choice xmlns:p14="http://schemas.microsoft.com/office/powerpoint/2010/main" Requires="p14">
      <p:transition spd="slow" p14:dur="2000" advTm="45115"/>
    </mc:Choice>
    <mc:Fallback>
      <p:transition spd="slow" advTm="4511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7.</a:t>
            </a:r>
          </a:p>
        </p:txBody>
      </p:sp>
      <p:pic>
        <p:nvPicPr>
          <p:cNvPr id="8" name="Picture 7">
            <a:extLst>
              <a:ext uri="{FF2B5EF4-FFF2-40B4-BE49-F238E27FC236}">
                <a16:creationId xmlns:a16="http://schemas.microsoft.com/office/drawing/2014/main" id="{4A67942D-AEC4-43E1-A64B-C66AB9FFACAD}"/>
              </a:ext>
            </a:extLst>
          </p:cNvPr>
          <p:cNvPicPr>
            <a:picLocks noChangeAspect="1"/>
          </p:cNvPicPr>
          <p:nvPr/>
        </p:nvPicPr>
        <p:blipFill>
          <a:blip r:embed="rId3"/>
          <a:stretch>
            <a:fillRect/>
          </a:stretch>
        </p:blipFill>
        <p:spPr>
          <a:xfrm>
            <a:off x="457200" y="1295400"/>
            <a:ext cx="6348258" cy="3581400"/>
          </a:xfrm>
          <a:prstGeom prst="rect">
            <a:avLst/>
          </a:prstGeom>
        </p:spPr>
      </p:pic>
    </p:spTree>
    <p:extLst>
      <p:ext uri="{BB962C8B-B14F-4D97-AF65-F5344CB8AC3E}">
        <p14:creationId xmlns:p14="http://schemas.microsoft.com/office/powerpoint/2010/main" val="178582051"/>
      </p:ext>
    </p:extLst>
  </p:cSld>
  <p:clrMapOvr>
    <a:masterClrMapping/>
  </p:clrMapOvr>
  <mc:AlternateContent xmlns:mc="http://schemas.openxmlformats.org/markup-compatibility/2006">
    <mc:Choice xmlns:p14="http://schemas.microsoft.com/office/powerpoint/2010/main" Requires="p14">
      <p:transition spd="slow" p14:dur="2000" advTm="71724"/>
    </mc:Choice>
    <mc:Fallback>
      <p:transition spd="slow" advTm="7172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Place a brief explanatory comment at the start of every program.</a:t>
            </a:r>
          </a:p>
          <a:p>
            <a:r>
              <a:rPr lang="en-US" dirty="0"/>
              <a:t>b. Decompose programs into functions.</a:t>
            </a:r>
          </a:p>
          <a:p>
            <a:r>
              <a:rPr lang="en-US" dirty="0"/>
              <a:t>c. Be ruthless about eliminating duplication.</a:t>
            </a:r>
          </a:p>
          <a:p>
            <a:r>
              <a:rPr lang="en-US" dirty="0"/>
              <a:t>d. Always search for well-maintained libraries that do what you need.</a:t>
            </a:r>
          </a:p>
          <a:p>
            <a:r>
              <a:rPr lang="en-US" dirty="0"/>
              <a:t>e. Test libraries before relying on them.</a:t>
            </a:r>
          </a:p>
          <a:p>
            <a:endParaRPr lang="en-US" dirty="0"/>
          </a:p>
          <a:p>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 </a:t>
            </a:r>
            <a:r>
              <a:rPr lang="en-US" dirty="0">
                <a:solidFill>
                  <a:srgbClr val="FF0000"/>
                </a:solidFill>
              </a:rPr>
              <a:t>(What do you think?)</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7.</a:t>
            </a:r>
          </a:p>
        </p:txBody>
      </p:sp>
    </p:spTree>
    <p:extLst>
      <p:ext uri="{BB962C8B-B14F-4D97-AF65-F5344CB8AC3E}">
        <p14:creationId xmlns:p14="http://schemas.microsoft.com/office/powerpoint/2010/main" val="409005172"/>
      </p:ext>
    </p:extLst>
  </p:cSld>
  <p:clrMapOvr>
    <a:masterClrMapping/>
  </p:clrMapOvr>
  <mc:AlternateContent xmlns:mc="http://schemas.openxmlformats.org/markup-compatibility/2006">
    <mc:Choice xmlns:p14="http://schemas.microsoft.com/office/powerpoint/2010/main" Requires="p14">
      <p:transition spd="slow" p14:dur="2000" advTm="33630"/>
    </mc:Choice>
    <mc:Fallback>
      <p:transition spd="slow" advTm="3363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In this webinar, we'll review reproducible research methodology, using recent recommendations in the literature. Although these recommendations may ask you to break long entrenched habits, the approach is easy to implement, even for data analysts who are new to computation. </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Abstract</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1943576886"/>
      </p:ext>
    </p:extLst>
  </p:cSld>
  <p:clrMapOvr>
    <a:masterClrMapping/>
  </p:clrMapOvr>
  <mc:AlternateContent xmlns:mc="http://schemas.openxmlformats.org/markup-compatibility/2006">
    <mc:Choice xmlns:p14="http://schemas.microsoft.com/office/powerpoint/2010/main" Requires="p14">
      <p:transition spd="slow" p14:dur="2000" advTm="27357"/>
    </mc:Choice>
    <mc:Fallback>
      <p:transition spd="slow" advTm="2735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f. Give functions and variables meaningful names.</a:t>
            </a:r>
          </a:p>
          <a:p>
            <a:pPr marL="742950" lvl="1" indent="-285750">
              <a:buFont typeface="Arial" panose="020B0604020202020204" pitchFamily="34" charset="0"/>
              <a:buChar char="•"/>
            </a:pPr>
            <a:r>
              <a:rPr lang="en-US" dirty="0"/>
              <a:t>Functions are verbs and variables are nouns.</a:t>
            </a:r>
          </a:p>
          <a:p>
            <a:pPr marL="742950" lvl="1" indent="-285750">
              <a:buFont typeface="Arial" panose="020B0604020202020204" pitchFamily="34" charset="0"/>
              <a:buChar char="•"/>
            </a:pPr>
            <a:r>
              <a:rPr lang="en-US" dirty="0"/>
              <a:t>With the exception of loop counters, avoid one character variable names.</a:t>
            </a:r>
          </a:p>
          <a:p>
            <a:pPr marL="742950" lvl="1" indent="-285750">
              <a:buFont typeface="Arial" panose="020B0604020202020204" pitchFamily="34" charset="0"/>
              <a:buChar char="•"/>
            </a:pPr>
            <a:r>
              <a:rPr lang="en-US" dirty="0"/>
              <a:t>Be consistent with your delimiters (CamelCase, </a:t>
            </a:r>
            <a:r>
              <a:rPr lang="en-US" dirty="0" err="1"/>
              <a:t>dot.delimiters</a:t>
            </a:r>
            <a:r>
              <a:rPr lang="en-US" dirty="0"/>
              <a:t>, or </a:t>
            </a:r>
            <a:r>
              <a:rPr lang="en-US" dirty="0" err="1"/>
              <a:t>underscore_delimiters</a:t>
            </a:r>
            <a:r>
              <a:rPr lang="en-US" dirty="0"/>
              <a:t>) and with case (</a:t>
            </a:r>
            <a:r>
              <a:rPr lang="en-US" dirty="0" err="1"/>
              <a:t>lower_case</a:t>
            </a:r>
            <a:r>
              <a:rPr lang="en-US" dirty="0"/>
              <a:t>, </a:t>
            </a:r>
            <a:r>
              <a:rPr lang="en-US" dirty="0" err="1"/>
              <a:t>Title_Case</a:t>
            </a:r>
            <a:r>
              <a:rPr lang="en-US" dirty="0"/>
              <a:t>, or UPPER_CASE).</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7.</a:t>
            </a:r>
          </a:p>
        </p:txBody>
      </p:sp>
    </p:spTree>
    <p:extLst>
      <p:ext uri="{BB962C8B-B14F-4D97-AF65-F5344CB8AC3E}">
        <p14:creationId xmlns:p14="http://schemas.microsoft.com/office/powerpoint/2010/main" val="1865821597"/>
      </p:ext>
    </p:extLst>
  </p:cSld>
  <p:clrMapOvr>
    <a:masterClrMapping/>
  </p:clrMapOvr>
  <mc:AlternateContent xmlns:mc="http://schemas.openxmlformats.org/markup-compatibility/2006">
    <mc:Choice xmlns:p14="http://schemas.microsoft.com/office/powerpoint/2010/main" Requires="p14">
      <p:transition spd="slow" p14:dur="2000" advTm="169636"/>
    </mc:Choice>
    <mc:Fallback>
      <p:transition spd="slow" advTm="16963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g. Make dependencies explicit.</a:t>
            </a:r>
          </a:p>
          <a:p>
            <a:pPr marL="742950" lvl="1" indent="-285750">
              <a:buFont typeface="Arial" panose="020B0604020202020204" pitchFamily="34" charset="0"/>
              <a:buChar char="•"/>
            </a:pPr>
            <a:r>
              <a:rPr lang="en-US" dirty="0"/>
              <a:t>Dependencies include what version of the software you need (e.g., 3.1.0 or later) and what additional software or libraries you need.</a:t>
            </a:r>
          </a:p>
          <a:p>
            <a:pPr marL="742950" lvl="1" indent="-285750">
              <a:buFont typeface="Arial" panose="020B0604020202020204" pitchFamily="34" charset="0"/>
              <a:buChar char="•"/>
            </a:pPr>
            <a:r>
              <a:rPr lang="en-US" dirty="0"/>
              <a:t>Document this as part of README, or in REQUIREMENTS.TXT.</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7.</a:t>
            </a:r>
          </a:p>
        </p:txBody>
      </p:sp>
    </p:spTree>
    <p:extLst>
      <p:ext uri="{BB962C8B-B14F-4D97-AF65-F5344CB8AC3E}">
        <p14:creationId xmlns:p14="http://schemas.microsoft.com/office/powerpoint/2010/main" val="1267025343"/>
      </p:ext>
    </p:extLst>
  </p:cSld>
  <p:clrMapOvr>
    <a:masterClrMapping/>
  </p:clrMapOvr>
  <mc:AlternateContent xmlns:mc="http://schemas.openxmlformats.org/markup-compatibility/2006">
    <mc:Choice xmlns:p14="http://schemas.microsoft.com/office/powerpoint/2010/main" Requires="p14">
      <p:transition spd="slow" p14:dur="2000" advTm="29086"/>
    </mc:Choice>
    <mc:Fallback>
      <p:transition spd="slow" advTm="2908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h. Do not comment and uncomment sections of code to control a program’s behavior.</a:t>
            </a:r>
          </a:p>
          <a:p>
            <a:pPr marL="742950" lvl="1" indent="-285750">
              <a:buFont typeface="Arial" panose="020B0604020202020204" pitchFamily="34" charset="0"/>
              <a:buChar char="•"/>
            </a:pPr>
            <a:r>
              <a:rPr lang="en-US" dirty="0"/>
              <a:t>Use if/else statements and verbose/debug flags instead.</a:t>
            </a:r>
          </a:p>
          <a:p>
            <a:pPr marL="742950" lvl="1" indent="-285750">
              <a:buFont typeface="Arial" panose="020B0604020202020204" pitchFamily="34" charset="0"/>
              <a:buChar char="•"/>
            </a:pPr>
            <a:r>
              <a:rPr lang="en-US" dirty="0"/>
              <a:t>Don’t keep old code around for historical reference, use version control instead.</a:t>
            </a:r>
            <a:endParaRPr lang="en-US" dirty="0">
              <a:solidFill>
                <a:schemeClr val="bg1">
                  <a:lumMod val="65000"/>
                </a:schemeClr>
              </a:solidFill>
            </a:endParaRP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8.</a:t>
            </a:r>
          </a:p>
        </p:txBody>
      </p:sp>
    </p:spTree>
    <p:extLst>
      <p:ext uri="{BB962C8B-B14F-4D97-AF65-F5344CB8AC3E}">
        <p14:creationId xmlns:p14="http://schemas.microsoft.com/office/powerpoint/2010/main" val="445284168"/>
      </p:ext>
    </p:extLst>
  </p:cSld>
  <p:clrMapOvr>
    <a:masterClrMapping/>
  </p:clrMapOvr>
  <mc:AlternateContent xmlns:mc="http://schemas.openxmlformats.org/markup-compatibility/2006">
    <mc:Choice xmlns:p14="http://schemas.microsoft.com/office/powerpoint/2010/main" Requires="p14">
      <p:transition spd="slow" p14:dur="2000" advTm="42878"/>
    </mc:Choice>
    <mc:Fallback>
      <p:transition spd="slow" advTm="42878"/>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err="1"/>
              <a:t>i</a:t>
            </a:r>
            <a:r>
              <a:rPr lang="en-US" dirty="0"/>
              <a:t>. Provide a simple example or test data set.</a:t>
            </a:r>
          </a:p>
          <a:p>
            <a:pPr marL="742950" lvl="1" indent="-285750">
              <a:buFont typeface="Arial" panose="020B0604020202020204" pitchFamily="34" charset="0"/>
              <a:buChar char="•"/>
            </a:pPr>
            <a:r>
              <a:rPr lang="en-US" dirty="0"/>
              <a:t>Run these tests when you switch computers, upgrade to a new software version, or add new pieces to your program.</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8.</a:t>
            </a:r>
          </a:p>
        </p:txBody>
      </p:sp>
    </p:spTree>
    <p:extLst>
      <p:ext uri="{BB962C8B-B14F-4D97-AF65-F5344CB8AC3E}">
        <p14:creationId xmlns:p14="http://schemas.microsoft.com/office/powerpoint/2010/main" val="3222149375"/>
      </p:ext>
    </p:extLst>
  </p:cSld>
  <p:clrMapOvr>
    <a:masterClrMapping/>
  </p:clrMapOvr>
  <mc:AlternateContent xmlns:mc="http://schemas.openxmlformats.org/markup-compatibility/2006">
    <mc:Choice xmlns:p14="http://schemas.microsoft.com/office/powerpoint/2010/main" Requires="p14">
      <p:transition spd="slow" p14:dur="2000" advTm="30127"/>
    </mc:Choice>
    <mc:Fallback>
      <p:transition spd="slow" advTm="3012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j. Submit your code to a reputable DOI-issuing repository.</a:t>
            </a:r>
          </a:p>
          <a:p>
            <a:pPr marL="742950" lvl="1" indent="-285750">
              <a:buFont typeface="Arial" panose="020B0604020202020204" pitchFamily="34" charset="0"/>
              <a:buChar char="•"/>
            </a:pPr>
            <a:r>
              <a:rPr lang="en-US" dirty="0"/>
              <a:t>When you share both your data and your code, you help insure reproducibility and you encourage new collaborations.</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8.</a:t>
            </a:r>
          </a:p>
        </p:txBody>
      </p:sp>
    </p:spTree>
    <p:extLst>
      <p:ext uri="{BB962C8B-B14F-4D97-AF65-F5344CB8AC3E}">
        <p14:creationId xmlns:p14="http://schemas.microsoft.com/office/powerpoint/2010/main" val="1068282695"/>
      </p:ext>
    </p:extLst>
  </p:cSld>
  <p:clrMapOvr>
    <a:masterClrMapping/>
  </p:clrMapOvr>
  <mc:AlternateContent xmlns:mc="http://schemas.openxmlformats.org/markup-compatibility/2006">
    <mc:Choice xmlns:p14="http://schemas.microsoft.com/office/powerpoint/2010/main" Requires="p14">
      <p:transition spd="slow" p14:dur="2000" advTm="39612"/>
    </mc:Choice>
    <mc:Fallback>
      <p:transition spd="slow" advTm="3961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f. Give functions and variables meaningful names.</a:t>
            </a:r>
          </a:p>
          <a:p>
            <a:r>
              <a:rPr lang="en-US" dirty="0"/>
              <a:t>g. Make dependencies explicit.</a:t>
            </a:r>
          </a:p>
          <a:p>
            <a:r>
              <a:rPr lang="en-US" dirty="0"/>
              <a:t>h. Do not comment and uncomment sections of code to control a program’s behavior.</a:t>
            </a:r>
          </a:p>
          <a:p>
            <a:r>
              <a:rPr lang="en-US" dirty="0" err="1"/>
              <a:t>i</a:t>
            </a:r>
            <a:r>
              <a:rPr lang="en-US" dirty="0"/>
              <a:t>. Provide a simple example or test data set.</a:t>
            </a:r>
          </a:p>
          <a:p>
            <a:r>
              <a:rPr lang="en-US" dirty="0"/>
              <a:t>j. Submit your code to a reputable DOI-issuing repository.</a:t>
            </a:r>
          </a:p>
          <a:p>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2. Software </a:t>
            </a:r>
            <a:r>
              <a:rPr lang="en-US" dirty="0">
                <a:solidFill>
                  <a:srgbClr val="FF0000"/>
                </a:solidFill>
              </a:rPr>
              <a:t>(What do you think?)</a:t>
            </a:r>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8.</a:t>
            </a:r>
          </a:p>
        </p:txBody>
      </p:sp>
    </p:spTree>
    <p:extLst>
      <p:ext uri="{BB962C8B-B14F-4D97-AF65-F5344CB8AC3E}">
        <p14:creationId xmlns:p14="http://schemas.microsoft.com/office/powerpoint/2010/main" val="4015316811"/>
      </p:ext>
    </p:extLst>
  </p:cSld>
  <p:clrMapOvr>
    <a:masterClrMapping/>
  </p:clrMapOvr>
  <mc:AlternateContent xmlns:mc="http://schemas.openxmlformats.org/markup-compatibility/2006">
    <mc:Choice xmlns:p14="http://schemas.microsoft.com/office/powerpoint/2010/main" Requires="p14">
      <p:transition spd="slow" p14:dur="2000" advTm="33351"/>
    </mc:Choice>
    <mc:Fallback>
      <p:transition spd="slow" advTm="3335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457200" indent="-457200">
              <a:buAutoNum type="arabicPeriod"/>
            </a:pPr>
            <a:r>
              <a:rPr lang="en-US" dirty="0">
                <a:solidFill>
                  <a:schemeClr val="bg1">
                    <a:lumMod val="75000"/>
                  </a:schemeClr>
                </a:solidFill>
              </a:rPr>
              <a:t>Data management. </a:t>
            </a:r>
          </a:p>
          <a:p>
            <a:pPr marL="457200" indent="-457200">
              <a:buAutoNum type="arabicPeriod"/>
            </a:pPr>
            <a:r>
              <a:rPr lang="en-US" dirty="0">
                <a:solidFill>
                  <a:schemeClr val="bg1">
                    <a:lumMod val="75000"/>
                  </a:schemeClr>
                </a:solidFill>
              </a:rPr>
              <a:t>Software. </a:t>
            </a:r>
          </a:p>
          <a:p>
            <a:pPr marL="457200" indent="-457200">
              <a:buAutoNum type="arabicPeriod"/>
            </a:pPr>
            <a:r>
              <a:rPr lang="en-US" dirty="0"/>
              <a:t>Collaboration.</a:t>
            </a:r>
          </a:p>
          <a:p>
            <a:pPr marL="457200" indent="-457200">
              <a:buAutoNum type="arabicPeriod"/>
            </a:pPr>
            <a:r>
              <a:rPr lang="en-US" dirty="0">
                <a:solidFill>
                  <a:schemeClr val="bg1">
                    <a:lumMod val="75000"/>
                  </a:schemeClr>
                </a:solidFill>
              </a:rPr>
              <a:t>Project organization.</a:t>
            </a:r>
          </a:p>
          <a:p>
            <a:pPr marL="457200" indent="-457200">
              <a:buAutoNum type="arabicPeriod"/>
            </a:pPr>
            <a:r>
              <a:rPr lang="en-US" dirty="0">
                <a:solidFill>
                  <a:schemeClr val="bg1">
                    <a:lumMod val="75000"/>
                  </a:schemeClr>
                </a:solidFill>
              </a:rPr>
              <a:t>Keeping track of changes.</a:t>
            </a:r>
          </a:p>
          <a:p>
            <a:pPr marL="457200" indent="-457200">
              <a:buAutoNum type="arabicPeriod"/>
            </a:pPr>
            <a:r>
              <a:rPr lang="en-US" dirty="0">
                <a:solidFill>
                  <a:schemeClr val="bg1">
                    <a:lumMod val="75000"/>
                  </a:schemeClr>
                </a:solidFill>
              </a:rPr>
              <a:t>Manuscripts.</a:t>
            </a:r>
          </a:p>
          <a:p>
            <a:pPr marL="514350" indent="-514350">
              <a:buFont typeface="+mj-lt"/>
              <a:buAutoNum type="arabicPeriod"/>
            </a:pPr>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Recommendations in six areas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2067624780"/>
      </p:ext>
    </p:extLst>
  </p:cSld>
  <p:clrMapOvr>
    <a:masterClrMapping/>
  </p:clrMapOvr>
  <mc:AlternateContent xmlns:mc="http://schemas.openxmlformats.org/markup-compatibility/2006">
    <mc:Choice xmlns:p14="http://schemas.microsoft.com/office/powerpoint/2010/main" Requires="p14">
      <p:transition spd="slow" p14:dur="2000" advTm="3979"/>
    </mc:Choice>
    <mc:Fallback>
      <p:transition spd="slow" advTm="3979"/>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Create an overview of your project.</a:t>
            </a:r>
          </a:p>
          <a:p>
            <a:pPr marL="742950" lvl="1" indent="-285750">
              <a:buFont typeface="Arial" panose="020B0604020202020204" pitchFamily="34" charset="0"/>
              <a:buChar char="•"/>
            </a:pPr>
            <a:r>
              <a:rPr lang="en-US" dirty="0"/>
              <a:t>This is useful even if you work alone, because it gives a focus to your work.</a:t>
            </a:r>
          </a:p>
          <a:p>
            <a:pPr marL="742950" lvl="1" indent="-285750">
              <a:buFont typeface="Arial" panose="020B0604020202020204" pitchFamily="34" charset="0"/>
              <a:buChar char="•"/>
            </a:pPr>
            <a:r>
              <a:rPr lang="en-US" dirty="0"/>
              <a:t>Store the overview in a README file.</a:t>
            </a:r>
          </a:p>
          <a:p>
            <a:pPr marL="742950" lvl="1" indent="-285750">
              <a:buFont typeface="Arial" panose="020B0604020202020204" pitchFamily="34" charset="0"/>
              <a:buChar char="•"/>
            </a:pPr>
            <a:r>
              <a:rPr lang="en-US" dirty="0"/>
              <a:t>Include information about opportunities for collaboration in a CONTRIBUTING file.</a:t>
            </a:r>
          </a:p>
          <a:p>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3. Collaboration</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8.</a:t>
            </a:r>
          </a:p>
        </p:txBody>
      </p:sp>
    </p:spTree>
    <p:extLst>
      <p:ext uri="{BB962C8B-B14F-4D97-AF65-F5344CB8AC3E}">
        <p14:creationId xmlns:p14="http://schemas.microsoft.com/office/powerpoint/2010/main" val="1112236111"/>
      </p:ext>
    </p:extLst>
  </p:cSld>
  <p:clrMapOvr>
    <a:masterClrMapping/>
  </p:clrMapOvr>
  <mc:AlternateContent xmlns:mc="http://schemas.openxmlformats.org/markup-compatibility/2006">
    <mc:Choice xmlns:p14="http://schemas.microsoft.com/office/powerpoint/2010/main" Requires="p14">
      <p:transition spd="slow" p14:dur="2000" advTm="102146"/>
    </mc:Choice>
    <mc:Fallback>
      <p:transition spd="slow" advTm="10214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b. Create a shared to-do list.</a:t>
            </a:r>
          </a:p>
          <a:p>
            <a:pPr marL="742950" lvl="1" indent="-285750">
              <a:buFont typeface="Arial" panose="020B0604020202020204" pitchFamily="34" charset="0"/>
              <a:buChar char="•"/>
            </a:pPr>
            <a:r>
              <a:rPr lang="en-US" dirty="0"/>
              <a:t>Document this well enough for an outsider to understand.</a:t>
            </a:r>
          </a:p>
          <a:p>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3. Collaboration</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8.</a:t>
            </a:r>
          </a:p>
        </p:txBody>
      </p:sp>
    </p:spTree>
    <p:extLst>
      <p:ext uri="{BB962C8B-B14F-4D97-AF65-F5344CB8AC3E}">
        <p14:creationId xmlns:p14="http://schemas.microsoft.com/office/powerpoint/2010/main" val="4180629999"/>
      </p:ext>
    </p:extLst>
  </p:cSld>
  <p:clrMapOvr>
    <a:masterClrMapping/>
  </p:clrMapOvr>
  <mc:AlternateContent xmlns:mc="http://schemas.openxmlformats.org/markup-compatibility/2006">
    <mc:Choice xmlns:p14="http://schemas.microsoft.com/office/powerpoint/2010/main" Requires="p14">
      <p:transition spd="slow" p14:dur="2000" advTm="18612"/>
    </mc:Choice>
    <mc:Fallback>
      <p:transition spd="slow" advTm="1861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c. Decide on communication strategies.</a:t>
            </a:r>
          </a:p>
          <a:p>
            <a:pPr marL="742950" lvl="1" indent="-285750">
              <a:buFont typeface="Arial" panose="020B0604020202020204" pitchFamily="34" charset="0"/>
              <a:buChar char="•"/>
            </a:pPr>
            <a:r>
              <a:rPr lang="en-US" dirty="0"/>
              <a:t>Where and how will your team meet to resolve issues.</a:t>
            </a:r>
          </a:p>
          <a:p>
            <a:pPr marL="742950" lvl="1" indent="-285750">
              <a:buFont typeface="Arial" panose="020B0604020202020204" pitchFamily="34" charset="0"/>
              <a:buChar char="•"/>
            </a:pPr>
            <a:r>
              <a:rPr lang="en-US" dirty="0"/>
              <a:t>Explain how new collaborators can get involved.</a:t>
            </a:r>
          </a:p>
          <a:p>
            <a:pPr marL="742950" lvl="1" indent="-285750">
              <a:buFont typeface="Arial" panose="020B0604020202020204" pitchFamily="34" charset="0"/>
              <a:buChar char="•"/>
            </a:pPr>
            <a:r>
              <a:rPr lang="en-US" dirty="0"/>
              <a:t>Specify where key documents are stored and who can modify them.</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3. Collaboration</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8.</a:t>
            </a:r>
          </a:p>
        </p:txBody>
      </p:sp>
    </p:spTree>
    <p:extLst>
      <p:ext uri="{BB962C8B-B14F-4D97-AF65-F5344CB8AC3E}">
        <p14:creationId xmlns:p14="http://schemas.microsoft.com/office/powerpoint/2010/main" val="2790332935"/>
      </p:ext>
    </p:extLst>
  </p:cSld>
  <p:clrMapOvr>
    <a:masterClrMapping/>
  </p:clrMapOvr>
  <mc:AlternateContent xmlns:mc="http://schemas.openxmlformats.org/markup-compatibility/2006">
    <mc:Choice xmlns:p14="http://schemas.microsoft.com/office/powerpoint/2010/main" Requires="p14">
      <p:transition spd="slow" p14:dur="2000" advTm="102014"/>
    </mc:Choice>
    <mc:Fallback>
      <p:transition spd="slow" advTm="10201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http://www.pmean.com/99/entry.html</a:t>
            </a:r>
          </a:p>
        </p:txBody>
      </p:sp>
      <p:pic>
        <p:nvPicPr>
          <p:cNvPr id="8" name="Picture 7">
            <a:extLst>
              <a:ext uri="{FF2B5EF4-FFF2-40B4-BE49-F238E27FC236}">
                <a16:creationId xmlns:a16="http://schemas.microsoft.com/office/drawing/2014/main" id="{F882415B-5622-4373-B106-67EC7660C65F}"/>
              </a:ext>
            </a:extLst>
          </p:cNvPr>
          <p:cNvPicPr>
            <a:picLocks noChangeAspect="1"/>
          </p:cNvPicPr>
          <p:nvPr/>
        </p:nvPicPr>
        <p:blipFill>
          <a:blip r:embed="rId2"/>
          <a:stretch>
            <a:fillRect/>
          </a:stretch>
        </p:blipFill>
        <p:spPr>
          <a:xfrm>
            <a:off x="457200" y="1295400"/>
            <a:ext cx="6477000" cy="3654031"/>
          </a:xfrm>
          <a:prstGeom prst="rect">
            <a:avLst/>
          </a:prstGeom>
        </p:spPr>
      </p:pic>
      <p:sp>
        <p:nvSpPr>
          <p:cNvPr id="4" name="Rectangle 3">
            <a:extLst>
              <a:ext uri="{FF2B5EF4-FFF2-40B4-BE49-F238E27FC236}">
                <a16:creationId xmlns:a16="http://schemas.microsoft.com/office/drawing/2014/main" id="{7348107E-EC8F-452A-B902-753C7A3ACC07}"/>
              </a:ext>
            </a:extLst>
          </p:cNvPr>
          <p:cNvSpPr/>
          <p:nvPr/>
        </p:nvSpPr>
        <p:spPr>
          <a:xfrm>
            <a:off x="1111577" y="2740009"/>
            <a:ext cx="5791200" cy="1569660"/>
          </a:xfrm>
          <a:prstGeom prst="rect">
            <a:avLst/>
          </a:prstGeom>
        </p:spPr>
        <p:txBody>
          <a:bodyPr wrap="square">
            <a:spAutoFit/>
          </a:bodyPr>
          <a:lstStyle/>
          <a:p>
            <a:r>
              <a:rPr lang="en-US" sz="9600" dirty="0">
                <a:solidFill>
                  <a:srgbClr val="FF0000"/>
                </a:solidFill>
              </a:rPr>
              <a:t>Obsolete</a:t>
            </a:r>
          </a:p>
        </p:txBody>
      </p:sp>
    </p:spTree>
    <p:extLst>
      <p:ext uri="{BB962C8B-B14F-4D97-AF65-F5344CB8AC3E}">
        <p14:creationId xmlns:p14="http://schemas.microsoft.com/office/powerpoint/2010/main" val="3833879539"/>
      </p:ext>
    </p:extLst>
  </p:cSld>
  <p:clrMapOvr>
    <a:masterClrMapping/>
  </p:clrMapOvr>
  <mc:AlternateContent xmlns:mc="http://schemas.openxmlformats.org/markup-compatibility/2006">
    <mc:Choice xmlns:p14="http://schemas.microsoft.com/office/powerpoint/2010/main" Requires="p14">
      <p:transition spd="slow" p14:dur="2000" advTm="60984"/>
    </mc:Choice>
    <mc:Fallback>
      <p:transition spd="slow" advTm="6098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d. Make the license explicit.</a:t>
            </a:r>
          </a:p>
          <a:p>
            <a:pPr marL="742950" lvl="1" indent="-285750">
              <a:buFont typeface="Arial" panose="020B0604020202020204" pitchFamily="34" charset="0"/>
              <a:buChar char="•"/>
            </a:pPr>
            <a:r>
              <a:rPr lang="en-US" dirty="0"/>
              <a:t>Use a liberal license to makes it easy for future collaborators to join in the fun.</a:t>
            </a:r>
          </a:p>
          <a:p>
            <a:pPr marL="742950" lvl="1" indent="-285750">
              <a:buFont typeface="Arial" panose="020B0604020202020204" pitchFamily="34" charset="0"/>
              <a:buChar char="•"/>
            </a:pPr>
            <a:r>
              <a:rPr lang="en-US" dirty="0"/>
              <a:t>Remember that you are far better off being the pioneer in a new research area that everyone is working in than a new research area that no one is working in.</a:t>
            </a:r>
          </a:p>
          <a:p>
            <a:pPr marL="742950" lvl="1" indent="-285750">
              <a:buFont typeface="Arial" panose="020B0604020202020204" pitchFamily="34" charset="0"/>
              <a:buChar char="•"/>
            </a:pPr>
            <a:r>
              <a:rPr lang="en-US" dirty="0"/>
              <a:t>“A candle loses nothing by lighting another candle.” James Keller</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3. Collaboration</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9.</a:t>
            </a:r>
          </a:p>
        </p:txBody>
      </p:sp>
    </p:spTree>
    <p:extLst>
      <p:ext uri="{BB962C8B-B14F-4D97-AF65-F5344CB8AC3E}">
        <p14:creationId xmlns:p14="http://schemas.microsoft.com/office/powerpoint/2010/main" val="2139913224"/>
      </p:ext>
    </p:extLst>
  </p:cSld>
  <p:clrMapOvr>
    <a:masterClrMapping/>
  </p:clrMapOvr>
  <mc:AlternateContent xmlns:mc="http://schemas.openxmlformats.org/markup-compatibility/2006">
    <mc:Choice xmlns:p14="http://schemas.microsoft.com/office/powerpoint/2010/main" Requires="p14">
      <p:transition spd="slow" p14:dur="2000" advTm="88117"/>
    </mc:Choice>
    <mc:Fallback>
      <p:transition spd="slow" advTm="88117"/>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e. Make the project citable.</a:t>
            </a:r>
          </a:p>
          <a:p>
            <a:pPr marL="742950" lvl="1" indent="-285750">
              <a:buFont typeface="Arial" panose="020B0604020202020204" pitchFamily="34" charset="0"/>
              <a:buChar char="•"/>
            </a:pPr>
            <a:r>
              <a:rPr lang="en-US" dirty="0"/>
              <a:t>Include a suggested citation for your work in a CITATION file.</a:t>
            </a:r>
          </a:p>
          <a:p>
            <a:pPr marL="742950" lvl="1" indent="-285750">
              <a:buFont typeface="Arial" panose="020B0604020202020204" pitchFamily="34" charset="0"/>
              <a:buChar char="•"/>
            </a:pPr>
            <a:r>
              <a:rPr lang="en-US" dirty="0"/>
              <a:t>Here’s what I put in my CITATION file</a:t>
            </a:r>
          </a:p>
          <a:p>
            <a:pPr lvl="2"/>
            <a:r>
              <a:rPr lang="en-US" dirty="0"/>
              <a:t>You are free to use any of the material in this repository without</a:t>
            </a:r>
          </a:p>
          <a:p>
            <a:pPr lvl="2"/>
            <a:r>
              <a:rPr lang="en-US" dirty="0"/>
              <a:t>restriction. If you do wish to give credit, however, when you use</a:t>
            </a:r>
          </a:p>
          <a:p>
            <a:pPr lvl="2"/>
            <a:r>
              <a:rPr lang="en-US" dirty="0"/>
              <a:t>this work, it would be appreciated. An example of appropriate credit</a:t>
            </a:r>
          </a:p>
          <a:p>
            <a:pPr lvl="2"/>
            <a:r>
              <a:rPr lang="en-US" dirty="0"/>
              <a:t>would be "thanks to Steve Simon (list the </a:t>
            </a:r>
            <a:r>
              <a:rPr lang="en-US" dirty="0" err="1"/>
              <a:t>url</a:t>
            </a:r>
            <a:r>
              <a:rPr lang="en-US" dirty="0"/>
              <a:t> of this repository)</a:t>
            </a:r>
          </a:p>
          <a:p>
            <a:pPr lvl="2"/>
            <a:r>
              <a:rPr lang="en-US" dirty="0"/>
              <a:t>for sharing this material."</a:t>
            </a:r>
          </a:p>
        </p:txBody>
      </p:sp>
      <p:sp>
        <p:nvSpPr>
          <p:cNvPr id="6" name="Text Placeholder 5"/>
          <p:cNvSpPr>
            <a:spLocks noGrp="1"/>
          </p:cNvSpPr>
          <p:nvPr>
            <p:ph type="body" sz="quarter" idx="12"/>
          </p:nvPr>
        </p:nvSpPr>
        <p:spPr>
          <a:xfrm>
            <a:off x="457200" y="1295400"/>
            <a:ext cx="8229600" cy="533400"/>
          </a:xfrm>
        </p:spPr>
        <p:txBody>
          <a:bodyPr/>
          <a:lstStyle/>
          <a:p>
            <a:r>
              <a:rPr lang="en-US" dirty="0"/>
              <a:t>3. Collaboration</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9.</a:t>
            </a:r>
          </a:p>
        </p:txBody>
      </p:sp>
    </p:spTree>
    <p:extLst>
      <p:ext uri="{BB962C8B-B14F-4D97-AF65-F5344CB8AC3E}">
        <p14:creationId xmlns:p14="http://schemas.microsoft.com/office/powerpoint/2010/main" val="3562992016"/>
      </p:ext>
    </p:extLst>
  </p:cSld>
  <p:clrMapOvr>
    <a:masterClrMapping/>
  </p:clrMapOvr>
  <mc:AlternateContent xmlns:mc="http://schemas.openxmlformats.org/markup-compatibility/2006">
    <mc:Choice xmlns:p14="http://schemas.microsoft.com/office/powerpoint/2010/main" Requires="p14">
      <p:transition spd="slow" p14:dur="2000" advTm="56517"/>
    </mc:Choice>
    <mc:Fallback>
      <p:transition spd="slow" advTm="56517"/>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Create an overview of your project.</a:t>
            </a:r>
          </a:p>
          <a:p>
            <a:r>
              <a:rPr lang="en-US" dirty="0"/>
              <a:t>b. Create a shared to-do list.</a:t>
            </a:r>
          </a:p>
          <a:p>
            <a:r>
              <a:rPr lang="en-US" dirty="0"/>
              <a:t>c. Decide on communication strategies.</a:t>
            </a:r>
          </a:p>
          <a:p>
            <a:r>
              <a:rPr lang="en-US" dirty="0"/>
              <a:t>d. Make the license explicit.</a:t>
            </a:r>
          </a:p>
          <a:p>
            <a:r>
              <a:rPr lang="en-US" dirty="0"/>
              <a:t>e. Make the project citable.</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3. Collaboration </a:t>
            </a:r>
            <a:r>
              <a:rPr lang="en-US" dirty="0">
                <a:solidFill>
                  <a:srgbClr val="FF0000"/>
                </a:solidFill>
              </a:rPr>
              <a:t>(What do you think?)</a:t>
            </a:r>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179038980"/>
      </p:ext>
    </p:extLst>
  </p:cSld>
  <p:clrMapOvr>
    <a:masterClrMapping/>
  </p:clrMapOvr>
  <mc:AlternateContent xmlns:mc="http://schemas.openxmlformats.org/markup-compatibility/2006">
    <mc:Choice xmlns:p14="http://schemas.microsoft.com/office/powerpoint/2010/main" Requires="p14">
      <p:transition spd="slow" p14:dur="2000" advTm="10368"/>
    </mc:Choice>
    <mc:Fallback>
      <p:transition spd="slow" advTm="1036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457200" indent="-457200">
              <a:buAutoNum type="arabicPeriod"/>
            </a:pPr>
            <a:r>
              <a:rPr lang="en-US" dirty="0">
                <a:solidFill>
                  <a:schemeClr val="bg1">
                    <a:lumMod val="75000"/>
                  </a:schemeClr>
                </a:solidFill>
              </a:rPr>
              <a:t>Data management. </a:t>
            </a:r>
          </a:p>
          <a:p>
            <a:pPr marL="457200" indent="-457200">
              <a:buAutoNum type="arabicPeriod"/>
            </a:pPr>
            <a:r>
              <a:rPr lang="en-US" dirty="0">
                <a:solidFill>
                  <a:schemeClr val="bg1">
                    <a:lumMod val="75000"/>
                  </a:schemeClr>
                </a:solidFill>
              </a:rPr>
              <a:t>Software. </a:t>
            </a:r>
          </a:p>
          <a:p>
            <a:pPr marL="457200" indent="-457200">
              <a:buAutoNum type="arabicPeriod"/>
            </a:pPr>
            <a:r>
              <a:rPr lang="en-US" dirty="0">
                <a:solidFill>
                  <a:schemeClr val="bg1">
                    <a:lumMod val="75000"/>
                  </a:schemeClr>
                </a:solidFill>
              </a:rPr>
              <a:t>Collaboration.</a:t>
            </a:r>
          </a:p>
          <a:p>
            <a:pPr marL="457200" indent="-457200">
              <a:buAutoNum type="arabicPeriod"/>
            </a:pPr>
            <a:r>
              <a:rPr lang="en-US" dirty="0"/>
              <a:t>Project organization.</a:t>
            </a:r>
          </a:p>
          <a:p>
            <a:pPr marL="457200" indent="-457200">
              <a:buAutoNum type="arabicPeriod"/>
            </a:pPr>
            <a:r>
              <a:rPr lang="en-US" dirty="0">
                <a:solidFill>
                  <a:schemeClr val="bg1">
                    <a:lumMod val="75000"/>
                  </a:schemeClr>
                </a:solidFill>
              </a:rPr>
              <a:t>Keeping track of changes.</a:t>
            </a:r>
          </a:p>
          <a:p>
            <a:pPr marL="457200" indent="-457200">
              <a:buAutoNum type="arabicPeriod"/>
            </a:pPr>
            <a:r>
              <a:rPr lang="en-US" dirty="0">
                <a:solidFill>
                  <a:schemeClr val="bg1">
                    <a:lumMod val="75000"/>
                  </a:schemeClr>
                </a:solidFill>
              </a:rPr>
              <a:t>Manuscripts.</a:t>
            </a:r>
          </a:p>
          <a:p>
            <a:pPr marL="514350" indent="-514350">
              <a:buFont typeface="+mj-lt"/>
              <a:buAutoNum type="arabicPeriod"/>
            </a:pPr>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Recommendations in six areas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3348470423"/>
      </p:ext>
    </p:extLst>
  </p:cSld>
  <p:clrMapOvr>
    <a:masterClrMapping/>
  </p:clrMapOvr>
  <mc:AlternateContent xmlns:mc="http://schemas.openxmlformats.org/markup-compatibility/2006">
    <mc:Choice xmlns:p14="http://schemas.microsoft.com/office/powerpoint/2010/main" Requires="p14">
      <p:transition spd="slow" p14:dur="2000" advTm="3708"/>
    </mc:Choice>
    <mc:Fallback>
      <p:transition spd="slow" advTm="3708"/>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Put each project in its own directory, which is named for the project.</a:t>
            </a:r>
          </a:p>
          <a:p>
            <a:pPr marL="742950" lvl="1" indent="-285750">
              <a:buFont typeface="Arial" panose="020B0604020202020204" pitchFamily="34" charset="0"/>
              <a:buChar char="•"/>
            </a:pPr>
            <a:r>
              <a:rPr lang="en-US" dirty="0"/>
              <a:t>If two projects share more than 50% of the code or data, then they can be safely combined into one project.</a:t>
            </a:r>
          </a:p>
          <a:p>
            <a:pPr marL="742950" lvl="1" indent="-285750">
              <a:buFont typeface="Arial" panose="020B0604020202020204" pitchFamily="34" charset="0"/>
              <a:buChar char="•"/>
            </a:pPr>
            <a:r>
              <a:rPr lang="en-US" dirty="0"/>
              <a:t>Two projects that share no code or data belong in separate directories.</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4. Project organization</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44</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9.</a:t>
            </a:r>
          </a:p>
        </p:txBody>
      </p:sp>
    </p:spTree>
    <p:extLst>
      <p:ext uri="{BB962C8B-B14F-4D97-AF65-F5344CB8AC3E}">
        <p14:creationId xmlns:p14="http://schemas.microsoft.com/office/powerpoint/2010/main" val="1953175273"/>
      </p:ext>
    </p:extLst>
  </p:cSld>
  <p:clrMapOvr>
    <a:masterClrMapping/>
  </p:clrMapOvr>
  <mc:AlternateContent xmlns:mc="http://schemas.openxmlformats.org/markup-compatibility/2006">
    <mc:Choice xmlns:p14="http://schemas.microsoft.com/office/powerpoint/2010/main" Requires="p14">
      <p:transition spd="slow" p14:dur="2000" advTm="76585"/>
    </mc:Choice>
    <mc:Fallback>
      <p:transition spd="slow" advTm="76585"/>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Use standard names for subdirectories.</a:t>
            </a:r>
          </a:p>
          <a:p>
            <a:pPr lvl="1"/>
            <a:r>
              <a:rPr lang="en-US" dirty="0"/>
              <a:t>b. DOC for most other documentation.</a:t>
            </a:r>
          </a:p>
          <a:p>
            <a:pPr lvl="1"/>
            <a:r>
              <a:rPr lang="en-US" dirty="0"/>
              <a:t>c. DATA for raw data, RESULTS for intermediate data sets and program output.</a:t>
            </a:r>
          </a:p>
          <a:p>
            <a:pPr lvl="1"/>
            <a:r>
              <a:rPr lang="en-US" dirty="0"/>
              <a:t>d. SRC for source code.</a:t>
            </a:r>
          </a:p>
          <a:p>
            <a:pPr lvl="1"/>
            <a:r>
              <a:rPr lang="en-US" dirty="0"/>
              <a:t>e. BIN for compiled programs.</a:t>
            </a:r>
          </a:p>
          <a:p>
            <a:r>
              <a:rPr lang="en-US" dirty="0"/>
              <a:t>README, LICENSE, CITATION, REQUIREMENTS go in root directory.</a:t>
            </a:r>
          </a:p>
          <a:p>
            <a:pPr lvl="1"/>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4. Project organization</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45</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10.</a:t>
            </a:r>
          </a:p>
        </p:txBody>
      </p:sp>
    </p:spTree>
    <p:extLst>
      <p:ext uri="{BB962C8B-B14F-4D97-AF65-F5344CB8AC3E}">
        <p14:creationId xmlns:p14="http://schemas.microsoft.com/office/powerpoint/2010/main" val="3308434311"/>
      </p:ext>
    </p:extLst>
  </p:cSld>
  <p:clrMapOvr>
    <a:masterClrMapping/>
  </p:clrMapOvr>
  <mc:AlternateContent xmlns:mc="http://schemas.openxmlformats.org/markup-compatibility/2006">
    <mc:Choice xmlns:p14="http://schemas.microsoft.com/office/powerpoint/2010/main" Requires="p14">
      <p:transition spd="slow" p14:dur="2000" advTm="49053"/>
    </mc:Choice>
    <mc:Fallback>
      <p:transition spd="slow" advTm="49053"/>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46</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11.</a:t>
            </a:r>
          </a:p>
        </p:txBody>
      </p:sp>
      <p:pic>
        <p:nvPicPr>
          <p:cNvPr id="8" name="Content Placeholder 3">
            <a:extLst>
              <a:ext uri="{FF2B5EF4-FFF2-40B4-BE49-F238E27FC236}">
                <a16:creationId xmlns:a16="http://schemas.microsoft.com/office/drawing/2014/main" id="{252E1946-4212-4A5B-A81E-EA34D9B9A4D5}"/>
              </a:ext>
            </a:extLst>
          </p:cNvPr>
          <p:cNvPicPr>
            <a:picLocks noGrp="1" noChangeAspect="1"/>
          </p:cNvPicPr>
          <p:nvPr>
            <p:ph idx="4294967295"/>
          </p:nvPr>
        </p:nvPicPr>
        <p:blipFill>
          <a:blip r:embed="rId3"/>
          <a:stretch>
            <a:fillRect/>
          </a:stretch>
        </p:blipFill>
        <p:spPr>
          <a:xfrm>
            <a:off x="457200" y="1333098"/>
            <a:ext cx="3017512" cy="3543702"/>
          </a:xfrm>
          <a:prstGeom prst="rect">
            <a:avLst/>
          </a:prstGeom>
        </p:spPr>
      </p:pic>
    </p:spTree>
    <p:extLst>
      <p:ext uri="{BB962C8B-B14F-4D97-AF65-F5344CB8AC3E}">
        <p14:creationId xmlns:p14="http://schemas.microsoft.com/office/powerpoint/2010/main" val="29770561"/>
      </p:ext>
    </p:extLst>
  </p:cSld>
  <p:clrMapOvr>
    <a:masterClrMapping/>
  </p:clrMapOvr>
  <mc:AlternateContent xmlns:mc="http://schemas.openxmlformats.org/markup-compatibility/2006">
    <mc:Choice xmlns:p14="http://schemas.microsoft.com/office/powerpoint/2010/main" Requires="p14">
      <p:transition spd="slow" p14:dur="2000" advTm="67406"/>
    </mc:Choice>
    <mc:Fallback>
      <p:transition spd="slow" advTm="67406"/>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f. Name all files to reflect their content or function.</a:t>
            </a:r>
          </a:p>
          <a:p>
            <a:pPr marL="742950" lvl="1" indent="-285750">
              <a:buFont typeface="Arial" panose="020B0604020202020204" pitchFamily="34" charset="0"/>
              <a:buChar char="•"/>
            </a:pPr>
            <a:r>
              <a:rPr lang="en-US" dirty="0"/>
              <a:t>Avoid sequence names like logistic_model1, logistic_model2, … as these are not descriptive and subject to frequent renumbering. Better would be </a:t>
            </a:r>
            <a:r>
              <a:rPr lang="en-US" dirty="0" err="1"/>
              <a:t>simple_logistic_model</a:t>
            </a:r>
            <a:r>
              <a:rPr lang="en-US" dirty="0"/>
              <a:t>, </a:t>
            </a:r>
            <a:r>
              <a:rPr lang="en-US" dirty="0" err="1"/>
              <a:t>cubic_spline_logistic_model</a:t>
            </a:r>
            <a:r>
              <a:rPr lang="en-US" dirty="0"/>
              <a:t>, …</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4. Project organization</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47</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11.</a:t>
            </a:r>
          </a:p>
        </p:txBody>
      </p:sp>
    </p:spTree>
    <p:extLst>
      <p:ext uri="{BB962C8B-B14F-4D97-AF65-F5344CB8AC3E}">
        <p14:creationId xmlns:p14="http://schemas.microsoft.com/office/powerpoint/2010/main" val="122493934"/>
      </p:ext>
    </p:extLst>
  </p:cSld>
  <p:clrMapOvr>
    <a:masterClrMapping/>
  </p:clrMapOvr>
  <mc:AlternateContent xmlns:mc="http://schemas.openxmlformats.org/markup-compatibility/2006">
    <mc:Choice xmlns:p14="http://schemas.microsoft.com/office/powerpoint/2010/main" Requires="p14">
      <p:transition spd="slow" p14:dur="2000" advTm="52054"/>
    </mc:Choice>
    <mc:Fallback>
      <p:transition spd="slow" advTm="52054"/>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Put each project in its own directory, which is named for the project (4a, page 9).</a:t>
            </a:r>
          </a:p>
          <a:p>
            <a:r>
              <a:rPr lang="en-US" dirty="0"/>
              <a:t>b-e. Use standard names for subdirectories.</a:t>
            </a:r>
          </a:p>
          <a:p>
            <a:r>
              <a:rPr lang="en-US" dirty="0"/>
              <a:t>f. Name all files to reflect their content or function.</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4. Project organization </a:t>
            </a:r>
            <a:r>
              <a:rPr lang="en-US" dirty="0">
                <a:solidFill>
                  <a:srgbClr val="FF0000"/>
                </a:solidFill>
              </a:rPr>
              <a:t>(What do you think?)</a:t>
            </a:r>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48</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844261228"/>
      </p:ext>
    </p:extLst>
  </p:cSld>
  <p:clrMapOvr>
    <a:masterClrMapping/>
  </p:clrMapOvr>
  <mc:AlternateContent xmlns:mc="http://schemas.openxmlformats.org/markup-compatibility/2006">
    <mc:Choice xmlns:p14="http://schemas.microsoft.com/office/powerpoint/2010/main" Requires="p14">
      <p:transition spd="slow" p14:dur="2000" advTm="8049"/>
    </mc:Choice>
    <mc:Fallback>
      <p:transition spd="slow" advTm="8049"/>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457200" indent="-457200">
              <a:buAutoNum type="arabicPeriod"/>
            </a:pPr>
            <a:r>
              <a:rPr lang="en-US" dirty="0">
                <a:solidFill>
                  <a:schemeClr val="bg1">
                    <a:lumMod val="75000"/>
                  </a:schemeClr>
                </a:solidFill>
              </a:rPr>
              <a:t>Data management. </a:t>
            </a:r>
          </a:p>
          <a:p>
            <a:pPr marL="457200" indent="-457200">
              <a:buAutoNum type="arabicPeriod"/>
            </a:pPr>
            <a:r>
              <a:rPr lang="en-US" dirty="0">
                <a:solidFill>
                  <a:schemeClr val="bg1">
                    <a:lumMod val="75000"/>
                  </a:schemeClr>
                </a:solidFill>
              </a:rPr>
              <a:t>Software. </a:t>
            </a:r>
          </a:p>
          <a:p>
            <a:pPr marL="457200" indent="-457200">
              <a:buAutoNum type="arabicPeriod"/>
            </a:pPr>
            <a:r>
              <a:rPr lang="en-US" dirty="0">
                <a:solidFill>
                  <a:schemeClr val="bg1">
                    <a:lumMod val="75000"/>
                  </a:schemeClr>
                </a:solidFill>
              </a:rPr>
              <a:t>Collaboration.</a:t>
            </a:r>
          </a:p>
          <a:p>
            <a:pPr marL="457200" indent="-457200">
              <a:buAutoNum type="arabicPeriod"/>
            </a:pPr>
            <a:r>
              <a:rPr lang="en-US" dirty="0">
                <a:solidFill>
                  <a:schemeClr val="bg1">
                    <a:lumMod val="75000"/>
                  </a:schemeClr>
                </a:solidFill>
              </a:rPr>
              <a:t>Project organization.</a:t>
            </a:r>
          </a:p>
          <a:p>
            <a:pPr marL="457200" indent="-457200">
              <a:buAutoNum type="arabicPeriod"/>
            </a:pPr>
            <a:r>
              <a:rPr lang="en-US" dirty="0"/>
              <a:t>Keeping track of changes.</a:t>
            </a:r>
          </a:p>
          <a:p>
            <a:pPr marL="457200" indent="-457200">
              <a:buAutoNum type="arabicPeriod"/>
            </a:pPr>
            <a:r>
              <a:rPr lang="en-US" dirty="0">
                <a:solidFill>
                  <a:schemeClr val="bg1">
                    <a:lumMod val="75000"/>
                  </a:schemeClr>
                </a:solidFill>
              </a:rPr>
              <a:t>Manuscripts.</a:t>
            </a:r>
          </a:p>
          <a:p>
            <a:pPr marL="514350" indent="-514350">
              <a:buFont typeface="+mj-lt"/>
              <a:buAutoNum type="arabicPeriod"/>
            </a:pPr>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Recommendations in six areas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49</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1903388676"/>
      </p:ext>
    </p:extLst>
  </p:cSld>
  <p:clrMapOvr>
    <a:masterClrMapping/>
  </p:clrMapOvr>
  <mc:AlternateContent xmlns:mc="http://schemas.openxmlformats.org/markup-compatibility/2006">
    <mc:Choice xmlns:p14="http://schemas.microsoft.com/office/powerpoint/2010/main" Requires="p14">
      <p:transition spd="slow" p14:dur="2000" advTm="6869"/>
    </mc:Choice>
    <mc:Fallback>
      <p:transition spd="slow" advTm="68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http://journals.plos.org/ploscompbiol/article?id=10.1371/journal.pcbi.1005510</a:t>
            </a:r>
          </a:p>
        </p:txBody>
      </p:sp>
      <p:pic>
        <p:nvPicPr>
          <p:cNvPr id="12" name="Picture 11">
            <a:extLst>
              <a:ext uri="{FF2B5EF4-FFF2-40B4-BE49-F238E27FC236}">
                <a16:creationId xmlns:a16="http://schemas.microsoft.com/office/drawing/2014/main" id="{F5EE6338-926A-4936-A3E6-925918C65290}"/>
              </a:ext>
            </a:extLst>
          </p:cNvPr>
          <p:cNvPicPr>
            <a:picLocks noChangeAspect="1"/>
          </p:cNvPicPr>
          <p:nvPr/>
        </p:nvPicPr>
        <p:blipFill>
          <a:blip r:embed="rId3"/>
          <a:stretch>
            <a:fillRect/>
          </a:stretch>
        </p:blipFill>
        <p:spPr>
          <a:xfrm>
            <a:off x="420278" y="1295400"/>
            <a:ext cx="7580722" cy="3638565"/>
          </a:xfrm>
          <a:prstGeom prst="rect">
            <a:avLst/>
          </a:prstGeom>
        </p:spPr>
      </p:pic>
    </p:spTree>
    <p:extLst>
      <p:ext uri="{BB962C8B-B14F-4D97-AF65-F5344CB8AC3E}">
        <p14:creationId xmlns:p14="http://schemas.microsoft.com/office/powerpoint/2010/main" val="3758279229"/>
      </p:ext>
    </p:extLst>
  </p:cSld>
  <p:clrMapOvr>
    <a:masterClrMapping/>
  </p:clrMapOvr>
  <mc:AlternateContent xmlns:mc="http://schemas.openxmlformats.org/markup-compatibility/2006">
    <mc:Choice xmlns:p14="http://schemas.microsoft.com/office/powerpoint/2010/main" Requires="p14">
      <p:transition spd="slow" p14:dur="2000" advTm="70967"/>
    </mc:Choice>
    <mc:Fallback>
      <p:transition spd="slow" advTm="70967"/>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Back up (almost) everything created by a human being as soon as it is created.</a:t>
            </a:r>
          </a:p>
          <a:p>
            <a:pPr marL="742950" lvl="1" indent="-285750">
              <a:buFont typeface="Arial" panose="020B0604020202020204" pitchFamily="34" charset="0"/>
              <a:buChar char="•"/>
            </a:pPr>
            <a:r>
              <a:rPr lang="en-US" dirty="0"/>
              <a:t>This is easily automated.</a:t>
            </a:r>
          </a:p>
          <a:p>
            <a:pPr marL="742950" lvl="1" indent="-285750">
              <a:buFont typeface="Arial" panose="020B0604020202020204" pitchFamily="34" charset="0"/>
              <a:buChar char="•"/>
            </a:pPr>
            <a:r>
              <a:rPr lang="en-US" dirty="0"/>
              <a:t>If your team is all within the same organization, a shared network folder works well.</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50</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12.</a:t>
            </a:r>
          </a:p>
        </p:txBody>
      </p:sp>
    </p:spTree>
    <p:extLst>
      <p:ext uri="{BB962C8B-B14F-4D97-AF65-F5344CB8AC3E}">
        <p14:creationId xmlns:p14="http://schemas.microsoft.com/office/powerpoint/2010/main" val="2386671136"/>
      </p:ext>
    </p:extLst>
  </p:cSld>
  <p:clrMapOvr>
    <a:masterClrMapping/>
  </p:clrMapOvr>
  <mc:AlternateContent xmlns:mc="http://schemas.openxmlformats.org/markup-compatibility/2006">
    <mc:Choice xmlns:p14="http://schemas.microsoft.com/office/powerpoint/2010/main" Requires="p14">
      <p:transition spd="slow" p14:dur="2000" advTm="70224"/>
    </mc:Choice>
    <mc:Fallback>
      <p:transition spd="slow" advTm="70224"/>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b. Keep changes small.</a:t>
            </a:r>
          </a:p>
          <a:p>
            <a:pPr marL="742950" lvl="1" indent="-285750">
              <a:buFont typeface="Arial" panose="020B0604020202020204" pitchFamily="34" charset="0"/>
              <a:buChar char="•"/>
            </a:pPr>
            <a:r>
              <a:rPr lang="en-US" dirty="0"/>
              <a:t>Any group of edits that you might think about undoing as a batch should be considered a single change.</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51</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12.</a:t>
            </a:r>
          </a:p>
        </p:txBody>
      </p:sp>
    </p:spTree>
    <p:extLst>
      <p:ext uri="{BB962C8B-B14F-4D97-AF65-F5344CB8AC3E}">
        <p14:creationId xmlns:p14="http://schemas.microsoft.com/office/powerpoint/2010/main" val="401731593"/>
      </p:ext>
    </p:extLst>
  </p:cSld>
  <p:clrMapOvr>
    <a:masterClrMapping/>
  </p:clrMapOvr>
  <mc:AlternateContent xmlns:mc="http://schemas.openxmlformats.org/markup-compatibility/2006">
    <mc:Choice xmlns:p14="http://schemas.microsoft.com/office/powerpoint/2010/main" Requires="p14">
      <p:transition spd="slow" p14:dur="2000" advTm="59952"/>
    </mc:Choice>
    <mc:Fallback>
      <p:transition spd="slow" advTm="5995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c. Share changes frequently.</a:t>
            </a:r>
          </a:p>
          <a:p>
            <a:pPr marL="742950" lvl="1" indent="-285750">
              <a:buFont typeface="Arial" panose="020B0604020202020204" pitchFamily="34" charset="0"/>
              <a:buChar char="•"/>
            </a:pPr>
            <a:r>
              <a:rPr lang="en-US" dirty="0"/>
              <a:t>Do not allow different investigator versions to drift apart.</a:t>
            </a:r>
          </a:p>
          <a:p>
            <a:pPr marL="742950" lvl="1" indent="-285750">
              <a:buFont typeface="Arial" panose="020B0604020202020204" pitchFamily="34" charset="0"/>
              <a:buChar char="•"/>
            </a:pPr>
            <a:r>
              <a:rPr lang="en-US" dirty="0"/>
              <a:t>This is even a problem if you run analyses on both a work and home computer.</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52</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12.</a:t>
            </a:r>
          </a:p>
        </p:txBody>
      </p:sp>
    </p:spTree>
    <p:extLst>
      <p:ext uri="{BB962C8B-B14F-4D97-AF65-F5344CB8AC3E}">
        <p14:creationId xmlns:p14="http://schemas.microsoft.com/office/powerpoint/2010/main" val="1053921830"/>
      </p:ext>
    </p:extLst>
  </p:cSld>
  <p:clrMapOvr>
    <a:masterClrMapping/>
  </p:clrMapOvr>
  <mc:AlternateContent xmlns:mc="http://schemas.openxmlformats.org/markup-compatibility/2006">
    <mc:Choice xmlns:p14="http://schemas.microsoft.com/office/powerpoint/2010/main" Requires="p14">
      <p:transition spd="slow" p14:dur="2000" advTm="9106"/>
    </mc:Choice>
    <mc:Fallback>
      <p:transition spd="slow" advTm="9106"/>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a. Back up (almost) everything created by a human being as soon as it is created.</a:t>
            </a:r>
          </a:p>
          <a:p>
            <a:r>
              <a:rPr lang="en-US" dirty="0"/>
              <a:t>b. Keep changes small.</a:t>
            </a:r>
          </a:p>
          <a:p>
            <a:r>
              <a:rPr lang="en-US" dirty="0"/>
              <a:t>c. Share changes frequently.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 </a:t>
            </a:r>
            <a:r>
              <a:rPr lang="en-US" dirty="0">
                <a:solidFill>
                  <a:srgbClr val="FF0000"/>
                </a:solidFill>
              </a:rPr>
              <a:t>(What do you think?)</a:t>
            </a:r>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53</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3775564874"/>
      </p:ext>
    </p:extLst>
  </p:cSld>
  <p:clrMapOvr>
    <a:masterClrMapping/>
  </p:clrMapOvr>
  <mc:AlternateContent xmlns:mc="http://schemas.openxmlformats.org/markup-compatibility/2006">
    <mc:Choice xmlns:p14="http://schemas.microsoft.com/office/powerpoint/2010/main" Requires="p14">
      <p:transition spd="slow" p14:dur="2000" advTm="12772"/>
    </mc:Choice>
    <mc:Fallback>
      <p:transition spd="slow" advTm="12772"/>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d. Create, maintain, and use a checklist for saving and sharing changes to the project.</a:t>
            </a:r>
          </a:p>
          <a:p>
            <a:pPr marL="742950" lvl="1" indent="-285750">
              <a:buFont typeface="Arial" panose="020B0604020202020204" pitchFamily="34" charset="0"/>
              <a:buChar char="•"/>
            </a:pPr>
            <a:r>
              <a:rPr lang="en-US" dirty="0"/>
              <a:t>This is stored as TODO.txt.</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54</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12.</a:t>
            </a:r>
          </a:p>
        </p:txBody>
      </p:sp>
    </p:spTree>
    <p:extLst>
      <p:ext uri="{BB962C8B-B14F-4D97-AF65-F5344CB8AC3E}">
        <p14:creationId xmlns:p14="http://schemas.microsoft.com/office/powerpoint/2010/main" val="340857170"/>
      </p:ext>
    </p:extLst>
  </p:cSld>
  <p:clrMapOvr>
    <a:masterClrMapping/>
  </p:clrMapOvr>
  <mc:AlternateContent xmlns:mc="http://schemas.openxmlformats.org/markup-compatibility/2006">
    <mc:Choice xmlns:p14="http://schemas.microsoft.com/office/powerpoint/2010/main" Requires="p14">
      <p:transition spd="slow" p14:dur="2000" advTm="69917"/>
    </mc:Choice>
    <mc:Fallback>
      <p:transition spd="slow" advTm="69917"/>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e. Store each project in a folder that is mirrored off the researcher’s working machine.</a:t>
            </a:r>
          </a:p>
          <a:p>
            <a:pPr marL="742950" lvl="1" indent="-285750">
              <a:buFont typeface="Arial" panose="020B0604020202020204" pitchFamily="34" charset="0"/>
              <a:buChar char="•"/>
            </a:pPr>
            <a:r>
              <a:rPr lang="en-US" dirty="0"/>
              <a:t>Several products can automate this process. I use Dropbox, but there are a lot of excellent alternatives out there.</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55</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12.</a:t>
            </a:r>
          </a:p>
        </p:txBody>
      </p:sp>
    </p:spTree>
    <p:extLst>
      <p:ext uri="{BB962C8B-B14F-4D97-AF65-F5344CB8AC3E}">
        <p14:creationId xmlns:p14="http://schemas.microsoft.com/office/powerpoint/2010/main" val="1502051272"/>
      </p:ext>
    </p:extLst>
  </p:cSld>
  <p:clrMapOvr>
    <a:masterClrMapping/>
  </p:clrMapOvr>
  <mc:AlternateContent xmlns:mc="http://schemas.openxmlformats.org/markup-compatibility/2006">
    <mc:Choice xmlns:p14="http://schemas.microsoft.com/office/powerpoint/2010/main" Requires="p14">
      <p:transition spd="slow" p14:dur="2000" advTm="20348"/>
    </mc:Choice>
    <mc:Fallback>
      <p:transition spd="slow" advTm="20348"/>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f. Add a file called CHANGELOG.txt to the project’s DOC subfolder (5f, page 13).</a:t>
            </a:r>
          </a:p>
          <a:p>
            <a:pPr marL="742950" lvl="1" indent="-285750">
              <a:buFont typeface="Arial" panose="020B0604020202020204" pitchFamily="34" charset="0"/>
              <a:buChar char="•"/>
            </a:pPr>
            <a:r>
              <a:rPr lang="en-US" dirty="0"/>
              <a:t>Date entries and put most recent changes as the top.</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56</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13.</a:t>
            </a:r>
          </a:p>
        </p:txBody>
      </p:sp>
    </p:spTree>
    <p:extLst>
      <p:ext uri="{BB962C8B-B14F-4D97-AF65-F5344CB8AC3E}">
        <p14:creationId xmlns:p14="http://schemas.microsoft.com/office/powerpoint/2010/main" val="2136947312"/>
      </p:ext>
    </p:extLst>
  </p:cSld>
  <p:clrMapOvr>
    <a:masterClrMapping/>
  </p:clrMapOvr>
  <mc:AlternateContent xmlns:mc="http://schemas.openxmlformats.org/markup-compatibility/2006">
    <mc:Choice xmlns:p14="http://schemas.microsoft.com/office/powerpoint/2010/main" Requires="p14">
      <p:transition spd="slow" p14:dur="2000" advTm="13602"/>
    </mc:Choice>
    <mc:Fallback>
      <p:transition spd="slow" advTm="13602"/>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57</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13.</a:t>
            </a:r>
          </a:p>
        </p:txBody>
      </p:sp>
      <p:pic>
        <p:nvPicPr>
          <p:cNvPr id="8" name="Picture 7">
            <a:extLst>
              <a:ext uri="{FF2B5EF4-FFF2-40B4-BE49-F238E27FC236}">
                <a16:creationId xmlns:a16="http://schemas.microsoft.com/office/drawing/2014/main" id="{EFEDDC30-190B-4B51-BF87-402F8F3D37E3}"/>
              </a:ext>
            </a:extLst>
          </p:cNvPr>
          <p:cNvPicPr>
            <a:picLocks noChangeAspect="1"/>
          </p:cNvPicPr>
          <p:nvPr/>
        </p:nvPicPr>
        <p:blipFill>
          <a:blip r:embed="rId3"/>
          <a:stretch>
            <a:fillRect/>
          </a:stretch>
        </p:blipFill>
        <p:spPr>
          <a:xfrm>
            <a:off x="457200" y="1326036"/>
            <a:ext cx="8229599" cy="2108879"/>
          </a:xfrm>
          <a:prstGeom prst="rect">
            <a:avLst/>
          </a:prstGeom>
        </p:spPr>
      </p:pic>
    </p:spTree>
    <p:extLst>
      <p:ext uri="{BB962C8B-B14F-4D97-AF65-F5344CB8AC3E}">
        <p14:creationId xmlns:p14="http://schemas.microsoft.com/office/powerpoint/2010/main" val="2207625032"/>
      </p:ext>
    </p:extLst>
  </p:cSld>
  <p:clrMapOvr>
    <a:masterClrMapping/>
  </p:clrMapOvr>
  <mc:AlternateContent xmlns:mc="http://schemas.openxmlformats.org/markup-compatibility/2006">
    <mc:Choice xmlns:p14="http://schemas.microsoft.com/office/powerpoint/2010/main" Requires="p14">
      <p:transition spd="slow" p14:dur="2000" advTm="57293"/>
    </mc:Choice>
    <mc:Fallback>
      <p:transition spd="slow" advTm="57293"/>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g. Copy the entire project whenever a significant change has been made.</a:t>
            </a:r>
          </a:p>
          <a:p>
            <a:pPr marL="742950" lvl="1" indent="-285750">
              <a:buFont typeface="Arial" panose="020B0604020202020204" pitchFamily="34" charset="0"/>
              <a:buChar char="•"/>
            </a:pPr>
            <a:r>
              <a:rPr lang="en-US" dirty="0"/>
              <a:t>It is better to waste hardware resources than to waste your time.</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58</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13.</a:t>
            </a:r>
          </a:p>
        </p:txBody>
      </p:sp>
    </p:spTree>
    <p:extLst>
      <p:ext uri="{BB962C8B-B14F-4D97-AF65-F5344CB8AC3E}">
        <p14:creationId xmlns:p14="http://schemas.microsoft.com/office/powerpoint/2010/main" val="2836389076"/>
      </p:ext>
    </p:extLst>
  </p:cSld>
  <p:clrMapOvr>
    <a:masterClrMapping/>
  </p:clrMapOvr>
  <mc:AlternateContent xmlns:mc="http://schemas.openxmlformats.org/markup-compatibility/2006">
    <mc:Choice xmlns:p14="http://schemas.microsoft.com/office/powerpoint/2010/main" Requires="p14">
      <p:transition spd="slow" p14:dur="2000" advTm="27712"/>
    </mc:Choice>
    <mc:Fallback>
      <p:transition spd="slow" advTm="27712"/>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59</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https://en.wikipedia.org/wiki/History_of_IBM_magnetic_disk_drives#IBM_350</a:t>
            </a:r>
          </a:p>
        </p:txBody>
      </p:sp>
      <p:pic>
        <p:nvPicPr>
          <p:cNvPr id="4" name="Picture 3">
            <a:extLst>
              <a:ext uri="{FF2B5EF4-FFF2-40B4-BE49-F238E27FC236}">
                <a16:creationId xmlns:a16="http://schemas.microsoft.com/office/drawing/2014/main" id="{89D48125-4390-493A-85D4-1A86B792E28A}"/>
              </a:ext>
            </a:extLst>
          </p:cNvPr>
          <p:cNvPicPr>
            <a:picLocks noChangeAspect="1"/>
          </p:cNvPicPr>
          <p:nvPr/>
        </p:nvPicPr>
        <p:blipFill>
          <a:blip r:embed="rId3"/>
          <a:stretch>
            <a:fillRect/>
          </a:stretch>
        </p:blipFill>
        <p:spPr>
          <a:xfrm>
            <a:off x="457200" y="1295400"/>
            <a:ext cx="4343400" cy="3653508"/>
          </a:xfrm>
          <a:prstGeom prst="rect">
            <a:avLst/>
          </a:prstGeom>
        </p:spPr>
      </p:pic>
    </p:spTree>
    <p:extLst>
      <p:ext uri="{BB962C8B-B14F-4D97-AF65-F5344CB8AC3E}">
        <p14:creationId xmlns:p14="http://schemas.microsoft.com/office/powerpoint/2010/main" val="3057365592"/>
      </p:ext>
    </p:extLst>
  </p:cSld>
  <p:clrMapOvr>
    <a:masterClrMapping/>
  </p:clrMapOvr>
  <mc:AlternateContent xmlns:mc="http://schemas.openxmlformats.org/markup-compatibility/2006">
    <mc:Choice xmlns:p14="http://schemas.microsoft.com/office/powerpoint/2010/main" Requires="p14">
      <p:transition spd="slow" p14:dur="2000" advTm="72054"/>
    </mc:Choice>
    <mc:Fallback>
      <p:transition spd="slow" advTm="7205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http://journals.plos.org/ploscompbiol/article?id=10.1371/journal.pcbi.1005510</a:t>
            </a:r>
          </a:p>
        </p:txBody>
      </p:sp>
      <p:pic>
        <p:nvPicPr>
          <p:cNvPr id="13" name="Picture 12">
            <a:extLst>
              <a:ext uri="{FF2B5EF4-FFF2-40B4-BE49-F238E27FC236}">
                <a16:creationId xmlns:a16="http://schemas.microsoft.com/office/drawing/2014/main" id="{DEE2B36C-60C7-482F-B006-24234FBA29EC}"/>
              </a:ext>
            </a:extLst>
          </p:cNvPr>
          <p:cNvPicPr>
            <a:picLocks noChangeAspect="1"/>
          </p:cNvPicPr>
          <p:nvPr/>
        </p:nvPicPr>
        <p:blipFill>
          <a:blip r:embed="rId3"/>
          <a:stretch>
            <a:fillRect/>
          </a:stretch>
        </p:blipFill>
        <p:spPr>
          <a:xfrm>
            <a:off x="381000" y="1295400"/>
            <a:ext cx="7315200" cy="3695503"/>
          </a:xfrm>
          <a:prstGeom prst="rect">
            <a:avLst/>
          </a:prstGeom>
        </p:spPr>
      </p:pic>
    </p:spTree>
    <p:extLst>
      <p:ext uri="{BB962C8B-B14F-4D97-AF65-F5344CB8AC3E}">
        <p14:creationId xmlns:p14="http://schemas.microsoft.com/office/powerpoint/2010/main" val="3817201829"/>
      </p:ext>
    </p:extLst>
  </p:cSld>
  <p:clrMapOvr>
    <a:masterClrMapping/>
  </p:clrMapOvr>
  <mc:AlternateContent xmlns:mc="http://schemas.openxmlformats.org/markup-compatibility/2006">
    <mc:Choice xmlns:p14="http://schemas.microsoft.com/office/powerpoint/2010/main" Requires="p14">
      <p:transition spd="slow" p14:dur="2000" advTm="23741"/>
    </mc:Choice>
    <mc:Fallback>
      <p:transition spd="slow" advTm="23741"/>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60</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13.</a:t>
            </a:r>
          </a:p>
        </p:txBody>
      </p:sp>
      <p:pic>
        <p:nvPicPr>
          <p:cNvPr id="8" name="Picture 7">
            <a:extLst>
              <a:ext uri="{FF2B5EF4-FFF2-40B4-BE49-F238E27FC236}">
                <a16:creationId xmlns:a16="http://schemas.microsoft.com/office/drawing/2014/main" id="{1CE3A716-C48D-4C32-A5C7-8EAF7398FEDD}"/>
              </a:ext>
            </a:extLst>
          </p:cNvPr>
          <p:cNvPicPr>
            <a:picLocks noChangeAspect="1"/>
          </p:cNvPicPr>
          <p:nvPr/>
        </p:nvPicPr>
        <p:blipFill>
          <a:blip r:embed="rId3"/>
          <a:stretch>
            <a:fillRect/>
          </a:stretch>
        </p:blipFill>
        <p:spPr>
          <a:xfrm>
            <a:off x="381000" y="1295400"/>
            <a:ext cx="8305800" cy="2768600"/>
          </a:xfrm>
          <a:prstGeom prst="rect">
            <a:avLst/>
          </a:prstGeom>
        </p:spPr>
      </p:pic>
    </p:spTree>
    <p:extLst>
      <p:ext uri="{BB962C8B-B14F-4D97-AF65-F5344CB8AC3E}">
        <p14:creationId xmlns:p14="http://schemas.microsoft.com/office/powerpoint/2010/main" val="2684607472"/>
      </p:ext>
    </p:extLst>
  </p:cSld>
  <p:clrMapOvr>
    <a:masterClrMapping/>
  </p:clrMapOvr>
  <mc:AlternateContent xmlns:mc="http://schemas.openxmlformats.org/markup-compatibility/2006">
    <mc:Choice xmlns:p14="http://schemas.microsoft.com/office/powerpoint/2010/main" Requires="p14">
      <p:transition spd="slow" p14:dur="2000" advTm="40792"/>
    </mc:Choice>
    <mc:Fallback>
      <p:transition spd="slow" advTm="40792"/>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d. Create, maintain, and use a checklist for saving and sharing changes to the project.</a:t>
            </a:r>
          </a:p>
          <a:p>
            <a:r>
              <a:rPr lang="en-US" dirty="0"/>
              <a:t>e. Store each project in a folder that is mirrored off the researcher’s working machine.</a:t>
            </a:r>
          </a:p>
          <a:p>
            <a:r>
              <a:rPr lang="en-US" dirty="0"/>
              <a:t>f. Add a file called CHANGELOG.txt to the project’s DOC subfolder.</a:t>
            </a:r>
          </a:p>
          <a:p>
            <a:r>
              <a:rPr lang="en-US" dirty="0"/>
              <a:t>g. Copy the entire project whenever a significant change has been made.</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 </a:t>
            </a:r>
            <a:r>
              <a:rPr lang="en-US" dirty="0">
                <a:solidFill>
                  <a:srgbClr val="FF0000"/>
                </a:solidFill>
              </a:rPr>
              <a:t>(What do you think?)</a:t>
            </a:r>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61</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884891075"/>
      </p:ext>
    </p:extLst>
  </p:cSld>
  <p:clrMapOvr>
    <a:masterClrMapping/>
  </p:clrMapOvr>
  <mc:AlternateContent xmlns:mc="http://schemas.openxmlformats.org/markup-compatibility/2006">
    <mc:Choice xmlns:p14="http://schemas.microsoft.com/office/powerpoint/2010/main" Requires="p14">
      <p:transition spd="slow" p14:dur="2000" advTm="19500"/>
    </mc:Choice>
    <mc:Fallback>
      <p:transition spd="slow" advTm="195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h. Use a version control system to manage changes to a project.</a:t>
            </a:r>
          </a:p>
          <a:p>
            <a:pPr marL="742950" lvl="1" indent="-285750">
              <a:buFont typeface="Arial" panose="020B0604020202020204" pitchFamily="34" charset="0"/>
              <a:buChar char="•"/>
            </a:pPr>
            <a:r>
              <a:rPr lang="en-US" dirty="0"/>
              <a:t>Version control tracks the actual changes rather than what you think the changes were.</a:t>
            </a:r>
          </a:p>
          <a:p>
            <a:pPr marL="742950" lvl="1" indent="-285750">
              <a:buFont typeface="Arial" panose="020B0604020202020204" pitchFamily="34" charset="0"/>
              <a:buChar char="•"/>
            </a:pPr>
            <a:r>
              <a:rPr lang="en-US" dirty="0"/>
              <a:t>Version control handles dating automatically.</a:t>
            </a:r>
          </a:p>
          <a:p>
            <a:pPr marL="742950" lvl="1" indent="-285750">
              <a:buFont typeface="Arial" panose="020B0604020202020204" pitchFamily="34" charset="0"/>
              <a:buChar char="•"/>
            </a:pPr>
            <a:r>
              <a:rPr lang="en-US" dirty="0"/>
              <a:t>Version control can rollback changes that you end up regretting. </a:t>
            </a:r>
          </a:p>
          <a:p>
            <a:r>
              <a:rPr lang="en-US" dirty="0"/>
              <a:t>But…</a:t>
            </a:r>
          </a:p>
          <a:p>
            <a:pPr marL="742950" lvl="1" indent="-285750">
              <a:buFont typeface="Arial" panose="020B0604020202020204" pitchFamily="34" charset="0"/>
              <a:buChar char="•"/>
            </a:pPr>
            <a:r>
              <a:rPr lang="en-US" dirty="0"/>
              <a:t>Do not put large binary files in your version control system.</a:t>
            </a:r>
          </a:p>
          <a:p>
            <a:pPr marL="742950" lvl="1" indent="-285750">
              <a:buFont typeface="Arial" panose="020B0604020202020204" pitchFamily="34" charset="0"/>
              <a:buChar char="•"/>
            </a:pPr>
            <a:r>
              <a:rPr lang="en-US" dirty="0"/>
              <a:t>Avoid putting confidential or proprietary information on a public version control system.</a:t>
            </a:r>
          </a:p>
          <a:p>
            <a:pPr marL="742950" lvl="1" indent="-285750">
              <a:buFont typeface="Arial" panose="020B0604020202020204" pitchFamily="34" charset="0"/>
              <a:buChar char="•"/>
            </a:pPr>
            <a:r>
              <a:rPr lang="en-US" dirty="0"/>
              <a:t>Don’t store passwords for database access on a public version control system.</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62</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13.</a:t>
            </a:r>
          </a:p>
        </p:txBody>
      </p:sp>
    </p:spTree>
    <p:extLst>
      <p:ext uri="{BB962C8B-B14F-4D97-AF65-F5344CB8AC3E}">
        <p14:creationId xmlns:p14="http://schemas.microsoft.com/office/powerpoint/2010/main" val="1151995153"/>
      </p:ext>
    </p:extLst>
  </p:cSld>
  <p:clrMapOvr>
    <a:masterClrMapping/>
  </p:clrMapOvr>
  <mc:AlternateContent xmlns:mc="http://schemas.openxmlformats.org/markup-compatibility/2006">
    <mc:Choice xmlns:p14="http://schemas.microsoft.com/office/powerpoint/2010/main" Requires="p14">
      <p:transition spd="slow" p14:dur="2000" advTm="94766"/>
    </mc:Choice>
    <mc:Fallback>
      <p:transition spd="slow" advTm="94766"/>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63</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https://github.com/pmean</a:t>
            </a:r>
          </a:p>
        </p:txBody>
      </p:sp>
      <p:pic>
        <p:nvPicPr>
          <p:cNvPr id="8" name="Picture 7">
            <a:extLst>
              <a:ext uri="{FF2B5EF4-FFF2-40B4-BE49-F238E27FC236}">
                <a16:creationId xmlns:a16="http://schemas.microsoft.com/office/drawing/2014/main" id="{6C534C6A-820D-4162-932E-82BB069098D5}"/>
              </a:ext>
            </a:extLst>
          </p:cNvPr>
          <p:cNvPicPr>
            <a:picLocks noChangeAspect="1"/>
          </p:cNvPicPr>
          <p:nvPr/>
        </p:nvPicPr>
        <p:blipFill>
          <a:blip r:embed="rId3"/>
          <a:stretch>
            <a:fillRect/>
          </a:stretch>
        </p:blipFill>
        <p:spPr>
          <a:xfrm>
            <a:off x="457200" y="1295400"/>
            <a:ext cx="5865570" cy="3581400"/>
          </a:xfrm>
          <a:prstGeom prst="rect">
            <a:avLst/>
          </a:prstGeom>
        </p:spPr>
      </p:pic>
    </p:spTree>
    <p:extLst>
      <p:ext uri="{BB962C8B-B14F-4D97-AF65-F5344CB8AC3E}">
        <p14:creationId xmlns:p14="http://schemas.microsoft.com/office/powerpoint/2010/main" val="420359532"/>
      </p:ext>
    </p:extLst>
  </p:cSld>
  <p:clrMapOvr>
    <a:masterClrMapping/>
  </p:clrMapOvr>
  <mc:AlternateContent xmlns:mc="http://schemas.openxmlformats.org/markup-compatibility/2006">
    <mc:Choice xmlns:p14="http://schemas.microsoft.com/office/powerpoint/2010/main" Requires="p14">
      <p:transition spd="slow" p14:dur="2000" advTm="113043"/>
    </mc:Choice>
    <mc:Fallback>
      <p:transition spd="slow" advTm="113043"/>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64</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Private </a:t>
            </a:r>
            <a:r>
              <a:rPr lang="en-US" sz="1600" dirty="0" err="1"/>
              <a:t>coorespondance</a:t>
            </a:r>
            <a:endParaRPr lang="en-US" sz="1600" dirty="0"/>
          </a:p>
        </p:txBody>
      </p:sp>
      <p:pic>
        <p:nvPicPr>
          <p:cNvPr id="12" name="Picture 11">
            <a:extLst>
              <a:ext uri="{FF2B5EF4-FFF2-40B4-BE49-F238E27FC236}">
                <a16:creationId xmlns:a16="http://schemas.microsoft.com/office/drawing/2014/main" id="{B902A198-BF3E-4F69-A776-4DA6FAE90D8E}"/>
              </a:ext>
            </a:extLst>
          </p:cNvPr>
          <p:cNvPicPr>
            <a:picLocks noChangeAspect="1"/>
          </p:cNvPicPr>
          <p:nvPr/>
        </p:nvPicPr>
        <p:blipFill>
          <a:blip r:embed="rId3"/>
          <a:stretch>
            <a:fillRect/>
          </a:stretch>
        </p:blipFill>
        <p:spPr>
          <a:xfrm>
            <a:off x="457199" y="1295399"/>
            <a:ext cx="8318567" cy="2362201"/>
          </a:xfrm>
          <a:prstGeom prst="rect">
            <a:avLst/>
          </a:prstGeom>
        </p:spPr>
      </p:pic>
    </p:spTree>
    <p:extLst>
      <p:ext uri="{BB962C8B-B14F-4D97-AF65-F5344CB8AC3E}">
        <p14:creationId xmlns:p14="http://schemas.microsoft.com/office/powerpoint/2010/main" val="319228401"/>
      </p:ext>
    </p:extLst>
  </p:cSld>
  <p:clrMapOvr>
    <a:masterClrMapping/>
  </p:clrMapOvr>
  <mc:AlternateContent xmlns:mc="http://schemas.openxmlformats.org/markup-compatibility/2006">
    <mc:Choice xmlns:p14="http://schemas.microsoft.com/office/powerpoint/2010/main" Requires="p14">
      <p:transition spd="slow" p14:dur="2000" advTm="56308"/>
    </mc:Choice>
    <mc:Fallback>
      <p:transition spd="slow" advTm="56308"/>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65</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Private </a:t>
            </a:r>
            <a:r>
              <a:rPr lang="en-US" sz="1600" dirty="0" err="1"/>
              <a:t>correspondance</a:t>
            </a:r>
            <a:endParaRPr lang="en-US" sz="1600" dirty="0"/>
          </a:p>
        </p:txBody>
      </p:sp>
      <p:pic>
        <p:nvPicPr>
          <p:cNvPr id="13" name="Picture 12">
            <a:extLst>
              <a:ext uri="{FF2B5EF4-FFF2-40B4-BE49-F238E27FC236}">
                <a16:creationId xmlns:a16="http://schemas.microsoft.com/office/drawing/2014/main" id="{96F0015E-2652-448E-8267-B4CB864B84FA}"/>
              </a:ext>
            </a:extLst>
          </p:cNvPr>
          <p:cNvPicPr>
            <a:picLocks noChangeAspect="1"/>
          </p:cNvPicPr>
          <p:nvPr/>
        </p:nvPicPr>
        <p:blipFill>
          <a:blip r:embed="rId3"/>
          <a:stretch>
            <a:fillRect/>
          </a:stretch>
        </p:blipFill>
        <p:spPr>
          <a:xfrm>
            <a:off x="457200" y="1295400"/>
            <a:ext cx="3886200" cy="3537997"/>
          </a:xfrm>
          <a:prstGeom prst="rect">
            <a:avLst/>
          </a:prstGeom>
        </p:spPr>
      </p:pic>
    </p:spTree>
    <p:extLst>
      <p:ext uri="{BB962C8B-B14F-4D97-AF65-F5344CB8AC3E}">
        <p14:creationId xmlns:p14="http://schemas.microsoft.com/office/powerpoint/2010/main" val="1307188050"/>
      </p:ext>
    </p:extLst>
  </p:cSld>
  <p:clrMapOvr>
    <a:masterClrMapping/>
  </p:clrMapOvr>
  <mc:AlternateContent xmlns:mc="http://schemas.openxmlformats.org/markup-compatibility/2006">
    <mc:Choice xmlns:p14="http://schemas.microsoft.com/office/powerpoint/2010/main" Requires="p14">
      <p:transition spd="slow" p14:dur="2000" advTm="73662"/>
    </mc:Choice>
    <mc:Fallback>
      <p:transition spd="slow" advTm="73662"/>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r>
              <a:rPr lang="en-US" dirty="0"/>
              <a:t>h. Use a version control system to manage changes to a project.</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5. Keeping track of changes </a:t>
            </a:r>
            <a:r>
              <a:rPr lang="en-US" dirty="0">
                <a:solidFill>
                  <a:srgbClr val="FF0000"/>
                </a:solidFill>
              </a:rPr>
              <a:t>(What do you think?)</a:t>
            </a:r>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66</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467034551"/>
      </p:ext>
    </p:extLst>
  </p:cSld>
  <p:clrMapOvr>
    <a:masterClrMapping/>
  </p:clrMapOvr>
  <mc:AlternateContent xmlns:mc="http://schemas.openxmlformats.org/markup-compatibility/2006">
    <mc:Choice xmlns:p14="http://schemas.microsoft.com/office/powerpoint/2010/main" Requires="p14">
      <p:transition spd="slow" p14:dur="2000" advTm="9179"/>
    </mc:Choice>
    <mc:Fallback>
      <p:transition spd="slow" advTm="9179"/>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457200" indent="-457200">
              <a:buAutoNum type="arabicPeriod"/>
            </a:pPr>
            <a:r>
              <a:rPr lang="en-US" dirty="0">
                <a:solidFill>
                  <a:schemeClr val="bg1">
                    <a:lumMod val="75000"/>
                  </a:schemeClr>
                </a:solidFill>
              </a:rPr>
              <a:t>Data management. </a:t>
            </a:r>
          </a:p>
          <a:p>
            <a:pPr marL="457200" indent="-457200">
              <a:buAutoNum type="arabicPeriod"/>
            </a:pPr>
            <a:r>
              <a:rPr lang="en-US" dirty="0">
                <a:solidFill>
                  <a:schemeClr val="bg1">
                    <a:lumMod val="75000"/>
                  </a:schemeClr>
                </a:solidFill>
              </a:rPr>
              <a:t>Software. </a:t>
            </a:r>
          </a:p>
          <a:p>
            <a:pPr marL="457200" indent="-457200">
              <a:buAutoNum type="arabicPeriod"/>
            </a:pPr>
            <a:r>
              <a:rPr lang="en-US" dirty="0">
                <a:solidFill>
                  <a:schemeClr val="bg1">
                    <a:lumMod val="75000"/>
                  </a:schemeClr>
                </a:solidFill>
              </a:rPr>
              <a:t>Collaboration.</a:t>
            </a:r>
          </a:p>
          <a:p>
            <a:pPr marL="457200" indent="-457200">
              <a:buAutoNum type="arabicPeriod"/>
            </a:pPr>
            <a:r>
              <a:rPr lang="en-US" dirty="0">
                <a:solidFill>
                  <a:schemeClr val="bg1">
                    <a:lumMod val="75000"/>
                  </a:schemeClr>
                </a:solidFill>
              </a:rPr>
              <a:t>Project organization.</a:t>
            </a:r>
          </a:p>
          <a:p>
            <a:pPr marL="457200" indent="-457200">
              <a:buAutoNum type="arabicPeriod"/>
            </a:pPr>
            <a:r>
              <a:rPr lang="en-US" dirty="0">
                <a:solidFill>
                  <a:schemeClr val="bg1">
                    <a:lumMod val="75000"/>
                  </a:schemeClr>
                </a:solidFill>
              </a:rPr>
              <a:t>Keeping track of changes.</a:t>
            </a:r>
          </a:p>
          <a:p>
            <a:pPr marL="457200" indent="-457200">
              <a:buAutoNum type="arabicPeriod"/>
            </a:pPr>
            <a:r>
              <a:rPr lang="en-US" dirty="0"/>
              <a:t>Manuscripts.</a:t>
            </a:r>
          </a:p>
          <a:p>
            <a:pPr marL="514350" indent="-514350">
              <a:buFont typeface="+mj-lt"/>
              <a:buAutoNum type="arabicPeriod"/>
            </a:pPr>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Recommendations in six areas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67</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397302958"/>
      </p:ext>
    </p:extLst>
  </p:cSld>
  <p:clrMapOvr>
    <a:masterClrMapping/>
  </p:clrMapOvr>
  <mc:AlternateContent xmlns:mc="http://schemas.openxmlformats.org/markup-compatibility/2006">
    <mc:Choice xmlns:p14="http://schemas.microsoft.com/office/powerpoint/2010/main" Requires="p14">
      <p:transition spd="slow" p14:dur="2000" advTm="9001"/>
    </mc:Choice>
    <mc:Fallback>
      <p:transition spd="slow" advTm="9001"/>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Either</a:t>
            </a:r>
          </a:p>
          <a:p>
            <a:pPr marL="742950" lvl="1" indent="-285750">
              <a:buFont typeface="Arial" panose="020B0604020202020204" pitchFamily="34" charset="0"/>
              <a:buChar char="•"/>
            </a:pPr>
            <a:r>
              <a:rPr lang="en-US" dirty="0"/>
              <a:t>Write manuscripts using online tools with rich text formatting, change tracking, and reference management. </a:t>
            </a:r>
          </a:p>
          <a:p>
            <a:pPr marL="1200150" lvl="2" indent="-285750">
              <a:buFont typeface="Arial" panose="020B0604020202020204" pitchFamily="34" charset="0"/>
              <a:buChar char="•"/>
            </a:pPr>
            <a:r>
              <a:rPr lang="en-US" dirty="0"/>
              <a:t> Google Docs</a:t>
            </a:r>
          </a:p>
          <a:p>
            <a:pPr marL="1200150" lvl="2" indent="-285750">
              <a:buFont typeface="Arial" panose="020B0604020202020204" pitchFamily="34" charset="0"/>
              <a:buChar char="•"/>
            </a:pPr>
            <a:r>
              <a:rPr lang="en-US" dirty="0"/>
              <a:t> </a:t>
            </a:r>
            <a:r>
              <a:rPr lang="en-US" strike="sngStrike" dirty="0"/>
              <a:t>Microsoft Word</a:t>
            </a:r>
          </a:p>
          <a:p>
            <a:r>
              <a:rPr lang="en-US" dirty="0"/>
              <a:t>Or</a:t>
            </a:r>
          </a:p>
          <a:p>
            <a:pPr marL="742950" lvl="1" indent="-285750">
              <a:buFont typeface="Arial" panose="020B0604020202020204" pitchFamily="34" charset="0"/>
              <a:buChar char="•"/>
            </a:pPr>
            <a:r>
              <a:rPr lang="en-US" dirty="0"/>
              <a:t>Write the manuscript in a plain text format that allows version control.</a:t>
            </a:r>
          </a:p>
          <a:p>
            <a:pPr marL="1200150" lvl="2" indent="-285750">
              <a:buFont typeface="Arial" panose="020B0604020202020204" pitchFamily="34" charset="0"/>
              <a:buChar char="•"/>
            </a:pPr>
            <a:r>
              <a:rPr lang="en-US" dirty="0" err="1"/>
              <a:t>LaTeX</a:t>
            </a:r>
            <a:r>
              <a:rPr lang="en-US" dirty="0"/>
              <a:t>.</a:t>
            </a:r>
          </a:p>
          <a:p>
            <a:pPr marL="1200150" lvl="2" indent="-285750">
              <a:buFont typeface="Arial" panose="020B0604020202020204" pitchFamily="34" charset="0"/>
              <a:buChar char="•"/>
            </a:pPr>
            <a:r>
              <a:rPr lang="en-US" dirty="0"/>
              <a:t>Markdown.</a:t>
            </a:r>
          </a:p>
          <a:p>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6. Manuscripts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68</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16.</a:t>
            </a:r>
          </a:p>
        </p:txBody>
      </p:sp>
    </p:spTree>
    <p:extLst>
      <p:ext uri="{BB962C8B-B14F-4D97-AF65-F5344CB8AC3E}">
        <p14:creationId xmlns:p14="http://schemas.microsoft.com/office/powerpoint/2010/main" val="3340187970"/>
      </p:ext>
    </p:extLst>
  </p:cSld>
  <p:clrMapOvr>
    <a:masterClrMapping/>
  </p:clrMapOvr>
  <mc:AlternateContent xmlns:mc="http://schemas.openxmlformats.org/markup-compatibility/2006">
    <mc:Choice xmlns:p14="http://schemas.microsoft.com/office/powerpoint/2010/main" Requires="p14">
      <p:transition spd="slow" p14:dur="2000" advTm="81161"/>
    </mc:Choice>
    <mc:Fallback>
      <p:transition spd="slow" advTm="81161"/>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69</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16.</a:t>
            </a:r>
          </a:p>
        </p:txBody>
      </p:sp>
      <p:pic>
        <p:nvPicPr>
          <p:cNvPr id="8" name="Picture 7">
            <a:extLst>
              <a:ext uri="{FF2B5EF4-FFF2-40B4-BE49-F238E27FC236}">
                <a16:creationId xmlns:a16="http://schemas.microsoft.com/office/drawing/2014/main" id="{CD0319F4-9D66-4D63-93FE-16062A21C468}"/>
              </a:ext>
            </a:extLst>
          </p:cNvPr>
          <p:cNvPicPr>
            <a:picLocks noChangeAspect="1"/>
          </p:cNvPicPr>
          <p:nvPr/>
        </p:nvPicPr>
        <p:blipFill>
          <a:blip r:embed="rId3"/>
          <a:stretch>
            <a:fillRect/>
          </a:stretch>
        </p:blipFill>
        <p:spPr>
          <a:xfrm>
            <a:off x="461127" y="1313468"/>
            <a:ext cx="3957355" cy="3563332"/>
          </a:xfrm>
          <a:prstGeom prst="rect">
            <a:avLst/>
          </a:prstGeom>
        </p:spPr>
      </p:pic>
    </p:spTree>
    <p:extLst>
      <p:ext uri="{BB962C8B-B14F-4D97-AF65-F5344CB8AC3E}">
        <p14:creationId xmlns:p14="http://schemas.microsoft.com/office/powerpoint/2010/main" val="178660152"/>
      </p:ext>
    </p:extLst>
  </p:cSld>
  <p:clrMapOvr>
    <a:masterClrMapping/>
  </p:clrMapOvr>
  <mc:AlternateContent xmlns:mc="http://schemas.openxmlformats.org/markup-compatibility/2006">
    <mc:Choice xmlns:p14="http://schemas.microsoft.com/office/powerpoint/2010/main" Requires="p14">
      <p:transition spd="slow" p14:dur="2000" advTm="21909"/>
    </mc:Choice>
    <mc:Fallback>
      <p:transition spd="slow" advTm="2190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r>
              <a:rPr lang="en-US" dirty="0"/>
              <a:t>If you adopt good programming practices, you will…</a:t>
            </a:r>
          </a:p>
          <a:p>
            <a:pPr marL="800100" lvl="1" indent="-342900">
              <a:buFont typeface="Arial" panose="020B0604020202020204" pitchFamily="34" charset="0"/>
              <a:buChar char="•"/>
            </a:pPr>
            <a:r>
              <a:rPr lang="en-US" dirty="0"/>
              <a:t>make your job easier today.</a:t>
            </a:r>
            <a:r>
              <a:rPr lang="en-US" b="1" dirty="0">
                <a:solidFill>
                  <a:srgbClr val="FF0000"/>
                </a:solidFill>
              </a:rPr>
              <a:t> (only partially true!)</a:t>
            </a:r>
          </a:p>
          <a:p>
            <a:pPr marL="800100" lvl="1" indent="-342900">
              <a:buFont typeface="Arial" panose="020B0604020202020204" pitchFamily="34" charset="0"/>
              <a:buChar char="•"/>
            </a:pPr>
            <a:r>
              <a:rPr lang="en-US" dirty="0"/>
              <a:t>make your job easier six months down the road when you have to dust off your work and dig in again.</a:t>
            </a:r>
          </a:p>
          <a:p>
            <a:pPr marL="800100" lvl="1" indent="-342900">
              <a:buFont typeface="Arial" panose="020B0604020202020204" pitchFamily="34" charset="0"/>
              <a:buChar char="•"/>
            </a:pPr>
            <a:r>
              <a:rPr lang="en-US" dirty="0"/>
              <a:t>help everyone who is currently working with you.</a:t>
            </a:r>
          </a:p>
          <a:p>
            <a:pPr marL="800100" lvl="1" indent="-342900">
              <a:buFont typeface="Arial" panose="020B0604020202020204" pitchFamily="34" charset="0"/>
              <a:buChar char="•"/>
            </a:pPr>
            <a:r>
              <a:rPr lang="en-US" dirty="0"/>
              <a:t>encourage future collaborators to work with you.</a:t>
            </a:r>
          </a:p>
          <a:p>
            <a:pPr marL="800100" lvl="1" indent="-342900">
              <a:buFont typeface="Arial" panose="020B0604020202020204" pitchFamily="34" charset="0"/>
              <a:buChar char="•"/>
            </a:pPr>
            <a:r>
              <a:rPr lang="en-US" dirty="0"/>
              <a:t>make your research more reproducible.</a:t>
            </a:r>
          </a:p>
          <a:p>
            <a:pPr marL="800100" lvl="1" indent="-342900">
              <a:buFont typeface="Arial" panose="020B0604020202020204" pitchFamily="34" charset="0"/>
              <a:buChar char="•"/>
            </a:pPr>
            <a:r>
              <a:rPr lang="en-US" dirty="0"/>
              <a:t>enhance the quality of your publications.</a:t>
            </a:r>
          </a:p>
          <a:p>
            <a:pPr marL="342900" indent="-342900">
              <a:buFont typeface="Arial" panose="020B0604020202020204" pitchFamily="34" charset="0"/>
              <a:buChar char="•"/>
            </a:pPr>
            <a:r>
              <a:rPr lang="en-US" dirty="0"/>
              <a:t>But, it requires time and energy and the breaking of many old habits.</a:t>
            </a:r>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Why should you adopt these recommendations?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1958318390"/>
      </p:ext>
    </p:extLst>
  </p:cSld>
  <p:clrMapOvr>
    <a:masterClrMapping/>
  </p:clrMapOvr>
  <mc:AlternateContent xmlns:mc="http://schemas.openxmlformats.org/markup-compatibility/2006">
    <mc:Choice xmlns:p14="http://schemas.microsoft.com/office/powerpoint/2010/main" Requires="p14">
      <p:transition spd="slow" p14:dur="2000" advTm="100255"/>
    </mc:Choice>
    <mc:Fallback>
      <p:transition spd="slow" advTm="100255"/>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70</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16.</a:t>
            </a:r>
          </a:p>
        </p:txBody>
      </p:sp>
      <p:pic>
        <p:nvPicPr>
          <p:cNvPr id="8" name="Picture 7">
            <a:extLst>
              <a:ext uri="{FF2B5EF4-FFF2-40B4-BE49-F238E27FC236}">
                <a16:creationId xmlns:a16="http://schemas.microsoft.com/office/drawing/2014/main" id="{ED9F8B6E-9E2B-461A-8DF7-7D89367552A6}"/>
              </a:ext>
            </a:extLst>
          </p:cNvPr>
          <p:cNvPicPr>
            <a:picLocks noChangeAspect="1"/>
          </p:cNvPicPr>
          <p:nvPr/>
        </p:nvPicPr>
        <p:blipFill>
          <a:blip r:embed="rId3"/>
          <a:stretch>
            <a:fillRect/>
          </a:stretch>
        </p:blipFill>
        <p:spPr>
          <a:xfrm>
            <a:off x="457200" y="1295400"/>
            <a:ext cx="5489428" cy="3578001"/>
          </a:xfrm>
          <a:prstGeom prst="rect">
            <a:avLst/>
          </a:prstGeom>
        </p:spPr>
      </p:pic>
    </p:spTree>
    <p:extLst>
      <p:ext uri="{BB962C8B-B14F-4D97-AF65-F5344CB8AC3E}">
        <p14:creationId xmlns:p14="http://schemas.microsoft.com/office/powerpoint/2010/main" val="1771488121"/>
      </p:ext>
    </p:extLst>
  </p:cSld>
  <p:clrMapOvr>
    <a:masterClrMapping/>
  </p:clrMapOvr>
  <mc:AlternateContent xmlns:mc="http://schemas.openxmlformats.org/markup-compatibility/2006">
    <mc:Choice xmlns:p14="http://schemas.microsoft.com/office/powerpoint/2010/main" Requires="p14">
      <p:transition spd="slow" p14:dur="2000" advTm="59444"/>
    </mc:Choice>
    <mc:Fallback>
      <p:transition spd="slow" advTm="59444"/>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71</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16.</a:t>
            </a:r>
          </a:p>
        </p:txBody>
      </p:sp>
      <p:pic>
        <p:nvPicPr>
          <p:cNvPr id="8" name="Picture 7">
            <a:extLst>
              <a:ext uri="{FF2B5EF4-FFF2-40B4-BE49-F238E27FC236}">
                <a16:creationId xmlns:a16="http://schemas.microsoft.com/office/drawing/2014/main" id="{524BA2E1-0088-4138-980E-F32B33B448BD}"/>
              </a:ext>
            </a:extLst>
          </p:cNvPr>
          <p:cNvPicPr>
            <a:picLocks noChangeAspect="1"/>
          </p:cNvPicPr>
          <p:nvPr/>
        </p:nvPicPr>
        <p:blipFill>
          <a:blip r:embed="rId3"/>
          <a:stretch>
            <a:fillRect/>
          </a:stretch>
        </p:blipFill>
        <p:spPr>
          <a:xfrm>
            <a:off x="457200" y="1295400"/>
            <a:ext cx="4343400" cy="3602577"/>
          </a:xfrm>
          <a:prstGeom prst="rect">
            <a:avLst/>
          </a:prstGeom>
        </p:spPr>
      </p:pic>
    </p:spTree>
    <p:extLst>
      <p:ext uri="{BB962C8B-B14F-4D97-AF65-F5344CB8AC3E}">
        <p14:creationId xmlns:p14="http://schemas.microsoft.com/office/powerpoint/2010/main" val="416965693"/>
      </p:ext>
    </p:extLst>
  </p:cSld>
  <p:clrMapOvr>
    <a:masterClrMapping/>
  </p:clrMapOvr>
  <mc:AlternateContent xmlns:mc="http://schemas.openxmlformats.org/markup-compatibility/2006">
    <mc:Choice xmlns:p14="http://schemas.microsoft.com/office/powerpoint/2010/main" Requires="p14">
      <p:transition spd="slow" p14:dur="2000" advTm="17319"/>
    </mc:Choice>
    <mc:Fallback>
      <p:transition spd="slow" advTm="17319"/>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72</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r>
              <a:rPr lang="en-US" sz="1600" dirty="0"/>
              <a:t>Wilson et al (2017) page 16.</a:t>
            </a:r>
          </a:p>
        </p:txBody>
      </p:sp>
      <p:pic>
        <p:nvPicPr>
          <p:cNvPr id="8" name="Picture 7">
            <a:extLst>
              <a:ext uri="{FF2B5EF4-FFF2-40B4-BE49-F238E27FC236}">
                <a16:creationId xmlns:a16="http://schemas.microsoft.com/office/drawing/2014/main" id="{0EBD1C88-74C2-4533-B12F-740B7D065987}"/>
              </a:ext>
            </a:extLst>
          </p:cNvPr>
          <p:cNvPicPr>
            <a:picLocks noChangeAspect="1"/>
          </p:cNvPicPr>
          <p:nvPr/>
        </p:nvPicPr>
        <p:blipFill>
          <a:blip r:embed="rId3"/>
          <a:stretch>
            <a:fillRect/>
          </a:stretch>
        </p:blipFill>
        <p:spPr>
          <a:xfrm>
            <a:off x="457200" y="1295400"/>
            <a:ext cx="7086600" cy="3548573"/>
          </a:xfrm>
          <a:prstGeom prst="rect">
            <a:avLst/>
          </a:prstGeom>
        </p:spPr>
      </p:pic>
    </p:spTree>
    <p:extLst>
      <p:ext uri="{BB962C8B-B14F-4D97-AF65-F5344CB8AC3E}">
        <p14:creationId xmlns:p14="http://schemas.microsoft.com/office/powerpoint/2010/main" val="454174664"/>
      </p:ext>
    </p:extLst>
  </p:cSld>
  <p:clrMapOvr>
    <a:masterClrMapping/>
  </p:clrMapOvr>
  <mc:AlternateContent xmlns:mc="http://schemas.openxmlformats.org/markup-compatibility/2006">
    <mc:Choice xmlns:p14="http://schemas.microsoft.com/office/powerpoint/2010/main" Requires="p14">
      <p:transition spd="slow" p14:dur="2000" advTm="54276"/>
    </mc:Choice>
    <mc:Fallback>
      <p:transition spd="slow" advTm="54276"/>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Either</a:t>
            </a:r>
          </a:p>
          <a:p>
            <a:pPr marL="742950" lvl="1" indent="-285750">
              <a:buFont typeface="Arial" panose="020B0604020202020204" pitchFamily="34" charset="0"/>
              <a:buChar char="•"/>
            </a:pPr>
            <a:r>
              <a:rPr lang="en-US" dirty="0"/>
              <a:t>Write manuscripts using online tools with rich text formatting, change tracking, and reference management. </a:t>
            </a:r>
          </a:p>
          <a:p>
            <a:pPr marL="1200150" lvl="2" indent="-285750">
              <a:buFont typeface="Arial" panose="020B0604020202020204" pitchFamily="34" charset="0"/>
              <a:buChar char="•"/>
            </a:pPr>
            <a:r>
              <a:rPr lang="en-US" dirty="0"/>
              <a:t> Google Docs</a:t>
            </a:r>
          </a:p>
          <a:p>
            <a:pPr marL="1200150" lvl="2" indent="-285750">
              <a:buFont typeface="Arial" panose="020B0604020202020204" pitchFamily="34" charset="0"/>
              <a:buChar char="•"/>
            </a:pPr>
            <a:r>
              <a:rPr lang="en-US" dirty="0"/>
              <a:t> </a:t>
            </a:r>
            <a:r>
              <a:rPr lang="en-US" strike="sngStrike" dirty="0"/>
              <a:t>Microsoft Word</a:t>
            </a:r>
          </a:p>
          <a:p>
            <a:r>
              <a:rPr lang="en-US" dirty="0"/>
              <a:t>Or</a:t>
            </a:r>
          </a:p>
          <a:p>
            <a:pPr marL="742950" lvl="1" indent="-285750">
              <a:buFont typeface="Arial" panose="020B0604020202020204" pitchFamily="34" charset="0"/>
              <a:buChar char="•"/>
            </a:pPr>
            <a:r>
              <a:rPr lang="en-US" dirty="0"/>
              <a:t>Write the manuscript in a plain text format that allows version control.</a:t>
            </a:r>
          </a:p>
          <a:p>
            <a:pPr marL="1200150" lvl="2" indent="-285750">
              <a:buFont typeface="Arial" panose="020B0604020202020204" pitchFamily="34" charset="0"/>
              <a:buChar char="•"/>
            </a:pPr>
            <a:r>
              <a:rPr lang="en-US" dirty="0" err="1"/>
              <a:t>LaTeX</a:t>
            </a:r>
            <a:r>
              <a:rPr lang="en-US" dirty="0"/>
              <a:t>.</a:t>
            </a:r>
          </a:p>
          <a:p>
            <a:pPr marL="1200150" lvl="2" indent="-285750">
              <a:buFont typeface="Arial" panose="020B0604020202020204" pitchFamily="34" charset="0"/>
              <a:buChar char="•"/>
            </a:pPr>
            <a:r>
              <a:rPr lang="en-US" dirty="0"/>
              <a:t>Markdown.</a:t>
            </a:r>
          </a:p>
          <a:p>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6. Manuscripts </a:t>
            </a:r>
            <a:r>
              <a:rPr lang="en-US" dirty="0">
                <a:solidFill>
                  <a:srgbClr val="FF0000"/>
                </a:solidFill>
              </a:rPr>
              <a:t>(What do you think?)</a:t>
            </a:r>
            <a:endParaRPr lang="en-US" dirty="0"/>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73</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68293439"/>
      </p:ext>
    </p:extLst>
  </p:cSld>
  <p:clrMapOvr>
    <a:masterClrMapping/>
  </p:clrMapOvr>
  <mc:AlternateContent xmlns:mc="http://schemas.openxmlformats.org/markup-compatibility/2006">
    <mc:Choice xmlns:p14="http://schemas.microsoft.com/office/powerpoint/2010/main" Requires="p14">
      <p:transition spd="slow" p14:dur="2000" advTm="5310"/>
    </mc:Choice>
    <mc:Fallback>
      <p:transition spd="slow" advTm="531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r>
              <a:rPr lang="en-US" dirty="0"/>
              <a:t>Branches: allows better control over changes in version control.</a:t>
            </a:r>
          </a:p>
          <a:p>
            <a:pPr marL="342900" indent="-342900">
              <a:buFont typeface="Arial" panose="020B0604020202020204" pitchFamily="34" charset="0"/>
              <a:buChar char="•"/>
            </a:pPr>
            <a:r>
              <a:rPr lang="en-US" dirty="0"/>
              <a:t>Build tools: “re-compile” everything down to the final paper if your data changes.</a:t>
            </a:r>
          </a:p>
          <a:p>
            <a:pPr marL="342900" indent="-342900">
              <a:buFont typeface="Arial" panose="020B0604020202020204" pitchFamily="34" charset="0"/>
              <a:buChar char="•"/>
            </a:pPr>
            <a:r>
              <a:rPr lang="en-US" dirty="0"/>
              <a:t>Unit tests: rigorous approach to insure quality of your functions.</a:t>
            </a:r>
          </a:p>
          <a:p>
            <a:pPr marL="342900" indent="-342900">
              <a:buFont typeface="Arial" panose="020B0604020202020204" pitchFamily="34" charset="0"/>
              <a:buChar char="•"/>
            </a:pPr>
            <a:r>
              <a:rPr lang="en-US" dirty="0"/>
              <a:t>Coverage: measures what lines are used/ignored to winnow out unused code.</a:t>
            </a:r>
          </a:p>
          <a:p>
            <a:pPr marL="342900" indent="-342900">
              <a:buFont typeface="Arial" panose="020B0604020202020204" pitchFamily="34" charset="0"/>
              <a:buChar char="•"/>
            </a:pPr>
            <a:r>
              <a:rPr lang="en-US" dirty="0"/>
              <a:t>Continuous integration: automate your testing process whenever you make changes.</a:t>
            </a:r>
          </a:p>
          <a:p>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But wait, there’s more! </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74</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1792871997"/>
      </p:ext>
    </p:extLst>
  </p:cSld>
  <p:clrMapOvr>
    <a:masterClrMapping/>
  </p:clrMapOvr>
  <mc:AlternateContent xmlns:mc="http://schemas.openxmlformats.org/markup-compatibility/2006">
    <mc:Choice xmlns:p14="http://schemas.microsoft.com/office/powerpoint/2010/main" Requires="p14">
      <p:transition spd="slow" p14:dur="2000" advTm="92889"/>
    </mc:Choice>
    <mc:Fallback>
      <p:transition spd="slow" advTm="92889"/>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342900" indent="-342900">
              <a:buFont typeface="Arial" panose="020B0604020202020204" pitchFamily="34" charset="0"/>
              <a:buChar char="•"/>
            </a:pPr>
            <a:r>
              <a:rPr lang="en-US" dirty="0"/>
              <a:t>Profiling: identify parts of your code that are bottlenecks.</a:t>
            </a:r>
          </a:p>
          <a:p>
            <a:pPr marL="342900" indent="-342900">
              <a:buFont typeface="Arial" panose="020B0604020202020204" pitchFamily="34" charset="0"/>
              <a:buChar char="•"/>
            </a:pPr>
            <a:r>
              <a:rPr lang="en-US" dirty="0"/>
              <a:t>The semantic web: using consensus standards for naming things.</a:t>
            </a:r>
          </a:p>
          <a:p>
            <a:pPr marL="342900" indent="-342900">
              <a:buFont typeface="Arial" panose="020B0604020202020204" pitchFamily="34" charset="0"/>
              <a:buChar char="•"/>
            </a:pPr>
            <a:r>
              <a:rPr lang="en-US" dirty="0"/>
              <a:t>Documentation: meaning more than just a few comments here and there.</a:t>
            </a:r>
          </a:p>
          <a:p>
            <a:pPr marL="342900" indent="-342900">
              <a:buFont typeface="Arial" panose="020B0604020202020204" pitchFamily="34" charset="0"/>
              <a:buChar char="•"/>
            </a:pPr>
            <a:r>
              <a:rPr lang="en-US" dirty="0"/>
              <a:t>Bibliography manager: </a:t>
            </a:r>
            <a:r>
              <a:rPr lang="en-US" dirty="0" err="1"/>
              <a:t>EndNotes</a:t>
            </a:r>
            <a:r>
              <a:rPr lang="en-US" dirty="0"/>
              <a:t> / Zotero / Mendeley and get an ORCID number.</a:t>
            </a:r>
          </a:p>
          <a:p>
            <a:pPr marL="342900" indent="-342900">
              <a:buFont typeface="Arial" panose="020B0604020202020204" pitchFamily="34" charset="0"/>
              <a:buChar char="•"/>
            </a:pPr>
            <a:r>
              <a:rPr lang="en-US" dirty="0"/>
              <a:t>Code reviews and pair programming: have a partner to check your work.</a:t>
            </a:r>
          </a:p>
          <a:p>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But wait, there’s more!</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75</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4280267849"/>
      </p:ext>
    </p:extLst>
  </p:cSld>
  <p:clrMapOvr>
    <a:masterClrMapping/>
  </p:clrMapOvr>
  <mc:AlternateContent xmlns:mc="http://schemas.openxmlformats.org/markup-compatibility/2006">
    <mc:Choice xmlns:p14="http://schemas.microsoft.com/office/powerpoint/2010/main" Requires="p14">
      <p:transition spd="slow" p14:dur="2000" advTm="35264"/>
    </mc:Choice>
    <mc:Fallback>
      <p:transition spd="slow" advTm="35264"/>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r>
              <a:rPr lang="en-US" dirty="0"/>
              <a:t>Here are the recommendations I see as most important:</a:t>
            </a:r>
          </a:p>
          <a:p>
            <a:pPr marL="342900" indent="-342900">
              <a:buFont typeface="Arial" panose="020B0604020202020204" pitchFamily="34" charset="0"/>
              <a:buChar char="•"/>
            </a:pPr>
            <a:r>
              <a:rPr lang="en-US" dirty="0"/>
              <a:t>Document and save all your data preparation work.</a:t>
            </a:r>
          </a:p>
          <a:p>
            <a:pPr marL="342900" indent="-342900">
              <a:buFont typeface="Arial" panose="020B0604020202020204" pitchFamily="34" charset="0"/>
              <a:buChar char="•"/>
            </a:pPr>
            <a:r>
              <a:rPr lang="en-US" dirty="0"/>
              <a:t>Take the time to write decent code.</a:t>
            </a:r>
          </a:p>
          <a:p>
            <a:pPr marL="342900" indent="-342900">
              <a:buFont typeface="Arial" panose="020B0604020202020204" pitchFamily="34" charset="0"/>
              <a:buChar char="•"/>
            </a:pPr>
            <a:r>
              <a:rPr lang="en-US" dirty="0"/>
              <a:t>Standardize how you archive information from your work.</a:t>
            </a:r>
          </a:p>
          <a:p>
            <a:pPr marL="342900" indent="-342900">
              <a:buFont typeface="Arial" panose="020B0604020202020204" pitchFamily="34" charset="0"/>
              <a:buChar char="•"/>
            </a:pPr>
            <a:r>
              <a:rPr lang="en-US" dirty="0"/>
              <a:t>Share liberally, if you can.</a:t>
            </a:r>
          </a:p>
          <a:p>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Conclusion</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76</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2739049657"/>
      </p:ext>
    </p:extLst>
  </p:cSld>
  <p:clrMapOvr>
    <a:masterClrMapping/>
  </p:clrMapOvr>
  <mc:AlternateContent xmlns:mc="http://schemas.openxmlformats.org/markup-compatibility/2006">
    <mc:Choice xmlns:p14="http://schemas.microsoft.com/office/powerpoint/2010/main" Requires="p14">
      <p:transition spd="slow" p14:dur="2000" advTm="23992"/>
    </mc:Choice>
    <mc:Fallback>
      <p:transition spd="slow" advTm="2399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457200" indent="-457200">
              <a:buAutoNum type="arabicPeriod"/>
            </a:pPr>
            <a:r>
              <a:rPr lang="en-US" dirty="0"/>
              <a:t>Data management. </a:t>
            </a:r>
          </a:p>
          <a:p>
            <a:pPr marL="457200" indent="-457200">
              <a:buAutoNum type="arabicPeriod"/>
            </a:pPr>
            <a:r>
              <a:rPr lang="en-US" dirty="0"/>
              <a:t>Software. </a:t>
            </a:r>
          </a:p>
          <a:p>
            <a:pPr marL="457200" indent="-457200">
              <a:buAutoNum type="arabicPeriod"/>
            </a:pPr>
            <a:r>
              <a:rPr lang="en-US" dirty="0"/>
              <a:t>Collaboration.</a:t>
            </a:r>
          </a:p>
          <a:p>
            <a:pPr marL="457200" indent="-457200">
              <a:buAutoNum type="arabicPeriod"/>
            </a:pPr>
            <a:r>
              <a:rPr lang="en-US" dirty="0"/>
              <a:t>Project organization.</a:t>
            </a:r>
          </a:p>
          <a:p>
            <a:pPr marL="457200" indent="-457200">
              <a:buAutoNum type="arabicPeriod"/>
            </a:pPr>
            <a:r>
              <a:rPr lang="en-US" dirty="0"/>
              <a:t>Keeping track of changes.</a:t>
            </a:r>
          </a:p>
          <a:p>
            <a:pPr marL="457200" indent="-457200">
              <a:buAutoNum type="arabicPeriod"/>
            </a:pPr>
            <a:r>
              <a:rPr lang="en-US" dirty="0"/>
              <a:t>Manuscripts.</a:t>
            </a:r>
          </a:p>
          <a:p>
            <a:pPr marL="514350" indent="-514350">
              <a:buFont typeface="+mj-lt"/>
              <a:buAutoNum type="arabicPeriod"/>
            </a:pPr>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Recommendations in six areas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3383184400"/>
      </p:ext>
    </p:extLst>
  </p:cSld>
  <p:clrMapOvr>
    <a:masterClrMapping/>
  </p:clrMapOvr>
  <mc:AlternateContent xmlns:mc="http://schemas.openxmlformats.org/markup-compatibility/2006">
    <mc:Choice xmlns:p14="http://schemas.microsoft.com/office/powerpoint/2010/main" Requires="p14">
      <p:transition spd="slow" p14:dur="2000" advTm="25823"/>
    </mc:Choice>
    <mc:Fallback>
      <p:transition spd="slow" advTm="2582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for Reproducible Research</a:t>
            </a:r>
          </a:p>
        </p:txBody>
      </p:sp>
      <p:sp>
        <p:nvSpPr>
          <p:cNvPr id="3" name="Text Placeholder 2"/>
          <p:cNvSpPr>
            <a:spLocks noGrp="1"/>
          </p:cNvSpPr>
          <p:nvPr>
            <p:ph type="body" idx="1"/>
          </p:nvPr>
        </p:nvSpPr>
        <p:spPr>
          <a:xfrm>
            <a:off x="457200" y="2133600"/>
            <a:ext cx="8229600" cy="2743200"/>
          </a:xfrm>
        </p:spPr>
        <p:txBody>
          <a:bodyPr/>
          <a:lstStyle/>
          <a:p>
            <a:pPr marL="457200" indent="-457200">
              <a:buAutoNum type="arabicPeriod"/>
            </a:pPr>
            <a:r>
              <a:rPr lang="en-US" dirty="0"/>
              <a:t>Data management. </a:t>
            </a:r>
          </a:p>
          <a:p>
            <a:pPr marL="457200" indent="-457200">
              <a:buAutoNum type="arabicPeriod"/>
            </a:pPr>
            <a:r>
              <a:rPr lang="en-US" dirty="0">
                <a:solidFill>
                  <a:schemeClr val="bg1">
                    <a:lumMod val="75000"/>
                  </a:schemeClr>
                </a:solidFill>
              </a:rPr>
              <a:t>Software. </a:t>
            </a:r>
          </a:p>
          <a:p>
            <a:pPr marL="457200" indent="-457200">
              <a:buAutoNum type="arabicPeriod"/>
            </a:pPr>
            <a:r>
              <a:rPr lang="en-US" dirty="0">
                <a:solidFill>
                  <a:schemeClr val="bg1">
                    <a:lumMod val="75000"/>
                  </a:schemeClr>
                </a:solidFill>
              </a:rPr>
              <a:t>Collaboration.</a:t>
            </a:r>
          </a:p>
          <a:p>
            <a:pPr marL="457200" indent="-457200">
              <a:buAutoNum type="arabicPeriod"/>
            </a:pPr>
            <a:r>
              <a:rPr lang="en-US" dirty="0">
                <a:solidFill>
                  <a:schemeClr val="bg1">
                    <a:lumMod val="75000"/>
                  </a:schemeClr>
                </a:solidFill>
              </a:rPr>
              <a:t>Project organization.</a:t>
            </a:r>
          </a:p>
          <a:p>
            <a:pPr marL="457200" indent="-457200">
              <a:buAutoNum type="arabicPeriod"/>
            </a:pPr>
            <a:r>
              <a:rPr lang="en-US" dirty="0">
                <a:solidFill>
                  <a:schemeClr val="bg1">
                    <a:lumMod val="75000"/>
                  </a:schemeClr>
                </a:solidFill>
              </a:rPr>
              <a:t>Keeping track of changes.</a:t>
            </a:r>
          </a:p>
          <a:p>
            <a:pPr marL="457200" indent="-457200">
              <a:buAutoNum type="arabicPeriod"/>
            </a:pPr>
            <a:r>
              <a:rPr lang="en-US" dirty="0">
                <a:solidFill>
                  <a:schemeClr val="bg1">
                    <a:lumMod val="75000"/>
                  </a:schemeClr>
                </a:solidFill>
              </a:rPr>
              <a:t>Manuscripts.</a:t>
            </a:r>
          </a:p>
          <a:p>
            <a:pPr marL="514350" indent="-514350">
              <a:buFont typeface="+mj-lt"/>
              <a:buAutoNum type="arabicPeriod"/>
            </a:pPr>
            <a:endParaRPr lang="en-US" dirty="0"/>
          </a:p>
          <a:p>
            <a:pPr marL="342900" indent="-342900">
              <a:buFont typeface="Arial" panose="020B0604020202020204" pitchFamily="34" charset="0"/>
              <a:buChar char="•"/>
            </a:pPr>
            <a:endParaRPr lang="en-US" dirty="0"/>
          </a:p>
        </p:txBody>
      </p:sp>
      <p:sp>
        <p:nvSpPr>
          <p:cNvPr id="6" name="Text Placeholder 5"/>
          <p:cNvSpPr>
            <a:spLocks noGrp="1"/>
          </p:cNvSpPr>
          <p:nvPr>
            <p:ph type="body" sz="quarter" idx="12"/>
          </p:nvPr>
        </p:nvSpPr>
        <p:spPr>
          <a:xfrm>
            <a:off x="457200" y="1295400"/>
            <a:ext cx="8229600" cy="533400"/>
          </a:xfrm>
        </p:spPr>
        <p:txBody>
          <a:bodyPr/>
          <a:lstStyle/>
          <a:p>
            <a:r>
              <a:rPr lang="en-US" dirty="0"/>
              <a:t>Recommendations in six areas</a:t>
            </a:r>
          </a:p>
        </p:txBody>
      </p:sp>
      <p:sp>
        <p:nvSpPr>
          <p:cNvPr id="9" name="Footer Placeholder 1"/>
          <p:cNvSpPr>
            <a:spLocks noGrp="1"/>
          </p:cNvSpPr>
          <p:nvPr>
            <p:ph type="ftr" sz="quarter" idx="10"/>
          </p:nvPr>
        </p:nvSpPr>
        <p:spPr>
          <a:xfrm>
            <a:off x="381000" y="6172200"/>
            <a:ext cx="2362200" cy="476250"/>
          </a:xfrm>
        </p:spPr>
        <p:txBody>
          <a:bodyPr/>
          <a:lstStyle/>
          <a:p>
            <a:pPr>
              <a:defRPr/>
            </a:pPr>
            <a:r>
              <a:rPr lang="en-US" altLang="en-US" sz="1000" dirty="0"/>
              <a:t>©2017 Steve Simon  http://TheAnalysisFactor.com</a:t>
            </a:r>
          </a:p>
        </p:txBody>
      </p:sp>
      <p:sp>
        <p:nvSpPr>
          <p:cNvPr id="10" name="Slide Number Placeholder 9"/>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11" name="Text Placeholder 7"/>
          <p:cNvSpPr>
            <a:spLocks noGrp="1"/>
          </p:cNvSpPr>
          <p:nvPr>
            <p:ph type="body" sz="quarter" idx="13"/>
          </p:nvPr>
        </p:nvSpPr>
        <p:spPr>
          <a:xfrm>
            <a:off x="457200" y="5334000"/>
            <a:ext cx="8229600" cy="609600"/>
          </a:xfrm>
        </p:spPr>
        <p:txBody>
          <a:bodyPr/>
          <a:lstStyle>
            <a:lvl1pPr>
              <a:defRPr sz="1800">
                <a:solidFill>
                  <a:srgbClr val="FF9933"/>
                </a:solidFill>
              </a:defRPr>
            </a:lvl1pPr>
          </a:lstStyle>
          <a:p>
            <a:pPr lvl="0"/>
            <a:endParaRPr lang="en-US" sz="1600" dirty="0"/>
          </a:p>
        </p:txBody>
      </p:sp>
    </p:spTree>
    <p:extLst>
      <p:ext uri="{BB962C8B-B14F-4D97-AF65-F5344CB8AC3E}">
        <p14:creationId xmlns:p14="http://schemas.microsoft.com/office/powerpoint/2010/main" val="1181690444"/>
      </p:ext>
    </p:extLst>
  </p:cSld>
  <p:clrMapOvr>
    <a:masterClrMapping/>
  </p:clrMapOvr>
  <mc:AlternateContent xmlns:mc="http://schemas.openxmlformats.org/markup-compatibility/2006">
    <mc:Choice xmlns:p14="http://schemas.microsoft.com/office/powerpoint/2010/main" Requires="p14">
      <p:transition spd="slow" p14:dur="2000" advTm="14221"/>
    </mc:Choice>
    <mc:Fallback>
      <p:transition spd="slow" advTm="14221"/>
    </mc:Fallback>
  </mc:AlternateContent>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29901</TotalTime>
  <Words>7177</Words>
  <Application>Microsoft Office PowerPoint</Application>
  <PresentationFormat>On-screen Show (4:3)</PresentationFormat>
  <Paragraphs>862</Paragraphs>
  <Slides>76</Slides>
  <Notes>73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76</vt:i4>
      </vt:variant>
    </vt:vector>
  </HeadingPairs>
  <TitlesOfParts>
    <vt:vector size="79" baseType="lpstr">
      <vt:lpstr>Arial</vt:lpstr>
      <vt:lpstr>Calibri</vt:lpstr>
      <vt:lpstr>4_Default Design</vt:lpstr>
      <vt:lpstr>Methods and Tools for Reproducible Research A Data Analyst’s Guide</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lpstr>Methods and Tools for Reproducible Research</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315</cp:revision>
  <dcterms:created xsi:type="dcterms:W3CDTF">2011-03-02T17:54:20Z</dcterms:created>
  <dcterms:modified xsi:type="dcterms:W3CDTF">2017-11-16T19:40:09Z</dcterms:modified>
</cp:coreProperties>
</file>