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notesMaster" Target="notesMasters/notesMaster1.xml" /><Relationship Id="rId42" Type="http://schemas.openxmlformats.org/officeDocument/2006/relationships/viewProps" Target="viewProps.xml" /><Relationship Id="rId4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4" Type="http://schemas.openxmlformats.org/officeDocument/2006/relationships/tableStyles" Target="tableStyles.xml" /><Relationship Id="rId4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(QI)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Althought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features,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appreciate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(also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Ishikawa</a:t>
            </a:r>
            <a:r>
              <a:rPr/>
              <a:t> </a:t>
            </a:r>
            <a:r>
              <a:rPr/>
              <a:t>diagram,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diagram)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identifying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Kaoru</a:t>
            </a:r>
            <a:r>
              <a:rPr/>
              <a:t> </a:t>
            </a:r>
            <a:r>
              <a:rPr/>
              <a:t>Ishikawa,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pioneered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1960’s.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problem.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paper.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backbone</a:t>
            </a:r>
            <a:r>
              <a:rPr/>
              <a:t>”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labeled.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Off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backbone,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bones: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causes.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Management,</a:t>
            </a:r>
            <a:r>
              <a:rPr/>
              <a:t> </a:t>
            </a:r>
            <a:r>
              <a:rPr/>
              <a:t>Manpower,</a:t>
            </a:r>
            <a:r>
              <a:rPr/>
              <a:t> </a:t>
            </a:r>
            <a:r>
              <a:rPr/>
              <a:t>Machines,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Materials.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Policies,</a:t>
            </a:r>
            <a:r>
              <a:rPr/>
              <a:t> </a:t>
            </a:r>
            <a:r>
              <a:rPr/>
              <a:t>Procedures,</a:t>
            </a:r>
            <a:r>
              <a:rPr/>
              <a:t> </a:t>
            </a:r>
            <a:r>
              <a:rPr/>
              <a:t>Plant,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People.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attach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subcauses,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attached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bones.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team.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brainstorming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repeatedly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cause.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winnow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arrange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fishbone.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parties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included.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doctors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ignoring</a:t>
            </a:r>
            <a:r>
              <a:rPr/>
              <a:t> </a:t>
            </a:r>
            <a:r>
              <a:rPr/>
              <a:t>nurses,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included.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diagram.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bones?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emerging?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fixable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situations,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informative.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discrepancies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radiologic</a:t>
            </a:r>
            <a:r>
              <a:rPr/>
              <a:t> </a:t>
            </a:r>
            <a:r>
              <a:rPr/>
              <a:t>reports.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Environment,</a:t>
            </a:r>
            <a:r>
              <a:rPr/>
              <a:t> </a:t>
            </a:r>
            <a:r>
              <a:rPr/>
              <a:t>Radiologist,</a:t>
            </a:r>
            <a:r>
              <a:rPr/>
              <a:t> </a:t>
            </a:r>
            <a:r>
              <a:rPr/>
              <a:t>Imaging</a:t>
            </a:r>
            <a:r>
              <a:rPr/>
              <a:t> </a:t>
            </a:r>
            <a:r>
              <a:rPr/>
              <a:t>Exams,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Voice</a:t>
            </a:r>
            <a:r>
              <a:rPr/>
              <a:t> </a:t>
            </a:r>
            <a:r>
              <a:rPr/>
              <a:t>Recognition.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bone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noise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crowd.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non-retention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HIV-positive</a:t>
            </a:r>
            <a:r>
              <a:rPr/>
              <a:t> </a:t>
            </a:r>
            <a:r>
              <a:rPr/>
              <a:t>adolescents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Services</a:t>
            </a:r>
            <a:r>
              <a:rPr/>
              <a:t> </a:t>
            </a:r>
            <a:r>
              <a:rPr/>
              <a:t>factors,</a:t>
            </a:r>
            <a:r>
              <a:rPr/>
              <a:t> </a:t>
            </a:r>
            <a:r>
              <a:rPr/>
              <a:t>Adolescent</a:t>
            </a:r>
            <a:r>
              <a:rPr/>
              <a:t> </a:t>
            </a:r>
            <a:r>
              <a:rPr/>
              <a:t>factors,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Accessibility</a:t>
            </a:r>
            <a:r>
              <a:rPr/>
              <a:t> </a:t>
            </a:r>
            <a:r>
              <a:rPr/>
              <a:t>factors.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adolescent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bone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stigma,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empowerment.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referred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PSU.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equipment,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procedures,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environments.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bone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awareness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stigma.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non-adherence.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factors,</a:t>
            </a:r>
            <a:r>
              <a:rPr/>
              <a:t> </a:t>
            </a:r>
            <a:r>
              <a:rPr/>
              <a:t>tech</a:t>
            </a:r>
            <a:r>
              <a:rPr/>
              <a:t> </a:t>
            </a:r>
            <a:r>
              <a:rPr/>
              <a:t>factors,</a:t>
            </a:r>
            <a:r>
              <a:rPr/>
              <a:t> </a:t>
            </a:r>
            <a:r>
              <a:rPr/>
              <a:t>physician</a:t>
            </a:r>
            <a:r>
              <a:rPr/>
              <a:t> </a:t>
            </a:r>
            <a:r>
              <a:rPr/>
              <a:t>factors,</a:t>
            </a:r>
            <a:r>
              <a:rPr/>
              <a:t> </a:t>
            </a:r>
            <a:r>
              <a:rPr/>
              <a:t>communication,</a:t>
            </a:r>
            <a:r>
              <a:rPr/>
              <a:t> </a:t>
            </a:r>
            <a:r>
              <a:rPr/>
              <a:t>environment/organization,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materials/resources.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physician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litigation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guidelines</a:t>
            </a:r>
            <a:r>
              <a:rPr/>
              <a:t> </a:t>
            </a:r>
            <a:r>
              <a:rPr/>
              <a:t>(I</a:t>
            </a:r>
            <a:r>
              <a:rPr/>
              <a:t> </a:t>
            </a:r>
            <a:r>
              <a:rPr/>
              <a:t>presume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guidelines).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attempt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frequent</a:t>
            </a:r>
            <a:r>
              <a:rPr/>
              <a:t> </a:t>
            </a:r>
            <a:r>
              <a:rPr/>
              <a:t>few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states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troubles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(around</a:t>
            </a:r>
            <a:r>
              <a:rPr/>
              <a:t> </a:t>
            </a:r>
            <a:r>
              <a:rPr/>
              <a:t>80%,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ballpark</a:t>
            </a:r>
            <a:r>
              <a:rPr/>
              <a:t> </a:t>
            </a:r>
            <a:r>
              <a:rPr/>
              <a:t>estimate)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(20%,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ballpark).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displayed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displayed.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cumulative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causes.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efforts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peer-reviewed</a:t>
            </a:r>
            <a:r>
              <a:rPr/>
              <a:t> </a:t>
            </a:r>
            <a:r>
              <a:rPr/>
              <a:t>literature.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radiology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(radiologist,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complex,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disease)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93%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unplanned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(cast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symptoms)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80%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re-read</a:t>
            </a:r>
            <a:r>
              <a:rPr/>
              <a:t> </a:t>
            </a:r>
            <a:r>
              <a:rPr/>
              <a:t>Chapter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relates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week’s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week’s</a:t>
            </a:r>
            <a:r>
              <a:rPr/>
              <a:t> </a:t>
            </a:r>
            <a:r>
              <a:rPr/>
              <a:t>lecture.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topics.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surgical</a:t>
            </a:r>
            <a:r>
              <a:rPr/>
              <a:t> </a:t>
            </a:r>
            <a:r>
              <a:rPr/>
              <a:t>consents,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varied.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(No</a:t>
            </a:r>
            <a:r>
              <a:rPr/>
              <a:t> </a:t>
            </a:r>
            <a:r>
              <a:rPr/>
              <a:t>initials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amendments,</a:t>
            </a:r>
            <a:r>
              <a:rPr/>
              <a:t> </a:t>
            </a:r>
            <a:r>
              <a:rPr/>
              <a:t>Witness</a:t>
            </a:r>
            <a:r>
              <a:rPr/>
              <a:t> </a:t>
            </a:r>
            <a:r>
              <a:rPr/>
              <a:t>initials</a:t>
            </a:r>
            <a:r>
              <a:rPr/>
              <a:t> </a:t>
            </a:r>
            <a:r>
              <a:rPr/>
              <a:t>incomplete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absent,</a:t>
            </a:r>
            <a:r>
              <a:rPr/>
              <a:t> </a:t>
            </a:r>
            <a:r>
              <a:rPr/>
              <a:t>Consent</a:t>
            </a:r>
            <a:r>
              <a:rPr/>
              <a:t> </a:t>
            </a:r>
            <a:r>
              <a:rPr/>
              <a:t>forms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expired,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incomplete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absent,</a:t>
            </a:r>
            <a:r>
              <a:rPr/>
              <a:t> </a:t>
            </a:r>
            <a:r>
              <a:rPr/>
              <a:t>Illegible</a:t>
            </a:r>
            <a:r>
              <a:rPr/>
              <a:t> </a:t>
            </a:r>
            <a:r>
              <a:rPr/>
              <a:t>handwriting,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abbreviations)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80%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consents.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forgo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deliberate</a:t>
            </a:r>
            <a:r>
              <a:rPr/>
              <a:t> </a:t>
            </a:r>
            <a:r>
              <a:rPr/>
              <a:t>choice.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dismiss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inferior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puts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disadvantage.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superior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trial.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dated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piano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college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tried,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success,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piano</a:t>
            </a:r>
            <a:r>
              <a:rPr/>
              <a:t> </a:t>
            </a:r>
            <a:r>
              <a:rPr/>
              <a:t>myself.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“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mistake,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loud</a:t>
            </a:r>
            <a:r>
              <a:rPr/>
              <a:t> </a:t>
            </a:r>
            <a:r>
              <a:rPr/>
              <a:t>mistake.</a:t>
            </a:r>
            <a:r>
              <a:rPr/>
              <a:t>”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piano</a:t>
            </a:r>
            <a:r>
              <a:rPr/>
              <a:t> </a:t>
            </a:r>
            <a:r>
              <a:rPr/>
              <a:t>nervously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hesitantly.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deviate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well-established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norm,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boldly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explicitly.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Although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limitations,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well-documented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trial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elaborate.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apologize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Brag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trial.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randomization?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expensive.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time=remember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money).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machinery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cheap.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Contamination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tendency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“</a:t>
            </a:r>
            <a:r>
              <a:rPr/>
              <a:t>bleed</a:t>
            </a:r>
            <a:r>
              <a:rPr/>
              <a:t> </a:t>
            </a:r>
            <a:r>
              <a:rPr/>
              <a:t>over</a:t>
            </a:r>
            <a:r>
              <a:rPr/>
              <a:t>”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provider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soemtimes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slip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patient.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Certain</a:t>
            </a:r>
            <a:r>
              <a:rPr/>
              <a:t> </a:t>
            </a:r>
            <a:r>
              <a:rPr/>
              <a:t>interventions,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undone.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interventions</a:t>
            </a:r>
            <a:r>
              <a:rPr/>
              <a:t> </a:t>
            </a:r>
            <a:r>
              <a:rPr/>
              <a:t>(Uh-oh!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list.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learned.)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randomize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implemented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floor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hospital.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randomize,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implement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rebel.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hectic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room.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distraction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implement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randomization.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notation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made,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made.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waiting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baseline,</a:t>
            </a:r>
            <a:r>
              <a:rPr/>
              <a:t> </a:t>
            </a:r>
            <a:r>
              <a:rPr/>
              <a:t>O1.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yet.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O2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adjust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baselines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covariance.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comparisons.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O2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O3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persists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period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post-test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randomization.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reminds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verify.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philosopher</a:t>
            </a:r>
            <a:r>
              <a:rPr/>
              <a:t> </a:t>
            </a:r>
            <a:r>
              <a:rPr/>
              <a:t>Karl</a:t>
            </a:r>
            <a:r>
              <a:rPr/>
              <a:t> </a:t>
            </a:r>
            <a:r>
              <a:rPr/>
              <a:t>Popper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wife</a:t>
            </a:r>
            <a:r>
              <a:rPr/>
              <a:t> </a:t>
            </a:r>
            <a:r>
              <a:rPr/>
              <a:t>“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me?</a:t>
            </a:r>
            <a:r>
              <a:rPr/>
              <a:t>”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responded</a:t>
            </a:r>
            <a:r>
              <a:rPr/>
              <a:t> </a:t>
            </a:r>
            <a:r>
              <a:rPr/>
              <a:t>“</a:t>
            </a:r>
            <a:r>
              <a:rPr/>
              <a:t>I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eleven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Eleven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what?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loves</a:t>
            </a:r>
            <a:r>
              <a:rPr/>
              <a:t> </a:t>
            </a:r>
            <a:r>
              <a:rPr/>
              <a:t>bagels</a:t>
            </a:r>
            <a:r>
              <a:rPr/>
              <a:t> </a:t>
            </a:r>
            <a:r>
              <a:rPr/>
              <a:t>fifteen?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loves</a:t>
            </a:r>
            <a:r>
              <a:rPr/>
              <a:t> </a:t>
            </a:r>
            <a:r>
              <a:rPr/>
              <a:t>her</a:t>
            </a:r>
            <a:r>
              <a:rPr/>
              <a:t> </a:t>
            </a:r>
            <a:r>
              <a:rPr/>
              <a:t>eight?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Although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pilot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feasibility</a:t>
            </a:r>
            <a:r>
              <a:rPr/>
              <a:t> </a:t>
            </a:r>
            <a:r>
              <a:rPr/>
              <a:t>studies.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pre-test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post-test.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occured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intervention.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maturation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carry-over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design.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unchanged,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successful.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assurance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considering.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lessons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X1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X2,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X3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X4.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afterwards.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X1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X2</a:t>
            </a:r>
            <a:r>
              <a:rPr/>
              <a:t> </a:t>
            </a:r>
            <a:r>
              <a:rPr/>
              <a:t>great!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four,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trouble.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randomization,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existed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controls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unmeasured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unmeasured</a:t>
            </a:r>
            <a:r>
              <a:rPr/>
              <a:t> </a:t>
            </a:r>
            <a:r>
              <a:rPr/>
              <a:t>covariate.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pre-experimental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conclusions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untestable</a:t>
            </a:r>
            <a:r>
              <a:rPr/>
              <a:t> </a:t>
            </a:r>
            <a:r>
              <a:rPr/>
              <a:t>assumptions.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sounds</a:t>
            </a:r>
            <a:r>
              <a:rPr/>
              <a:t> </a:t>
            </a:r>
            <a:r>
              <a:rPr/>
              <a:t>terrible,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untestable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Carbon-14</a:t>
            </a:r>
            <a:r>
              <a:rPr/>
              <a:t> </a:t>
            </a:r>
            <a:r>
              <a:rPr/>
              <a:t>dating</a:t>
            </a:r>
            <a:r>
              <a:rPr/>
              <a:t> </a:t>
            </a:r>
            <a:r>
              <a:rPr/>
              <a:t>relies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decay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carbon-14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assumption,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reasonable.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untestable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testable</a:t>
            </a:r>
            <a:r>
              <a:rPr/>
              <a:t> </a:t>
            </a:r>
            <a:r>
              <a:rPr/>
              <a:t>assumption.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explicit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readers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reasonable.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indirectly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comparable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baseline.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comparable,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assurance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comparable,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flat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O3,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O4,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flat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O4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O6,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trends,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occuring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intervention.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O4,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jumps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news.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competing</a:t>
            </a:r>
            <a:r>
              <a:rPr/>
              <a:t> </a:t>
            </a:r>
            <a:r>
              <a:rPr/>
              <a:t>explanation.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sees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he/she</a:t>
            </a:r>
            <a:r>
              <a:rPr/>
              <a:t> </a:t>
            </a:r>
            <a:r>
              <a:rPr/>
              <a:t>experiences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flat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assurances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cause.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flatness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flatness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late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3.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implementing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floors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hospital,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stagger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interventions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withdrawal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undo.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baseline,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O2</a:t>
            </a:r>
            <a:r>
              <a:rPr/>
              <a:t> </a:t>
            </a:r>
            <a:r>
              <a:rPr/>
              <a:t>disappears.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withdrwal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pattern.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anonymity</a:t>
            </a:r>
            <a:r>
              <a:rPr/>
              <a:t> </a:t>
            </a:r>
            <a:r>
              <a:rPr/>
              <a:t>encourages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behavior.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adults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Halloween</a:t>
            </a:r>
            <a:r>
              <a:rPr/>
              <a:t> </a:t>
            </a:r>
            <a:r>
              <a:rPr/>
              <a:t>party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experiment.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consent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beneifts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bobbing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apples.</a:t>
            </a:r>
            <a:r>
              <a:rPr/>
              <a:t> </a:t>
            </a:r>
            <a:r>
              <a:rPr/>
              <a:t>Anyway,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adults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loud,</a:t>
            </a:r>
            <a:r>
              <a:rPr/>
              <a:t> </a:t>
            </a:r>
            <a:r>
              <a:rPr/>
              <a:t>rude,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disruptive</a:t>
            </a:r>
            <a:r>
              <a:rPr/>
              <a:t> </a:t>
            </a:r>
            <a:r>
              <a:rPr/>
              <a:t>behavior.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teenagers,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plently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observe.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party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masks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cloaked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identities.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behavior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anonymity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Halloween</a:t>
            </a:r>
            <a:r>
              <a:rPr/>
              <a:t> </a:t>
            </a:r>
            <a:r>
              <a:rPr/>
              <a:t>masks?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didn’t.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entered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masks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party</a:t>
            </a:r>
            <a:r>
              <a:rPr/>
              <a:t> </a:t>
            </a:r>
            <a:r>
              <a:rPr/>
              <a:t>continued.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behavior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down.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down,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withdrawal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phases.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masks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masks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seesaw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masks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masks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off,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ludicrous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https://www.hrsa.gov/sites/default/files/quality/toolbox/508pdfs/qualityimprovement.pdf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(QI)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appeared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management.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Lean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waste</a:t>
            </a:r>
            <a:r>
              <a:rPr/>
              <a:t> </a:t>
            </a:r>
            <a:r>
              <a:rPr/>
              <a:t>reduction,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TQM</a:t>
            </a:r>
            <a:r>
              <a:rPr/>
              <a:t> </a:t>
            </a:r>
            <a:r>
              <a:rPr/>
              <a:t>paces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management.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terminology,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strenuosly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superior</a:t>
            </a:r>
            <a:r>
              <a:rPr/>
              <a:t> </a:t>
            </a:r>
            <a:r>
              <a:rPr/>
              <a:t>acronym,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acronyms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inferior,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because,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perspective.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Assurance,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audit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QI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organization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delivery.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engineering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adopting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roots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statisticians,</a:t>
            </a:r>
            <a:r>
              <a:rPr/>
              <a:t> </a:t>
            </a:r>
            <a:r>
              <a:rPr/>
              <a:t>Walter</a:t>
            </a:r>
            <a:r>
              <a:rPr/>
              <a:t> </a:t>
            </a:r>
            <a:r>
              <a:rPr/>
              <a:t>Shewhart,</a:t>
            </a:r>
            <a:r>
              <a:rPr/>
              <a:t> </a:t>
            </a:r>
            <a:r>
              <a:rPr/>
              <a:t>W.</a:t>
            </a:r>
            <a:r>
              <a:rPr/>
              <a:t> </a:t>
            </a:r>
            <a:r>
              <a:rPr/>
              <a:t>Edwards</a:t>
            </a:r>
            <a:r>
              <a:rPr/>
              <a:t> </a:t>
            </a:r>
            <a:r>
              <a:rPr/>
              <a:t>Deming,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Brent</a:t>
            </a:r>
            <a:r>
              <a:rPr/>
              <a:t> </a:t>
            </a:r>
            <a:r>
              <a:rPr/>
              <a:t>James.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profession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largely</a:t>
            </a:r>
            <a:r>
              <a:rPr/>
              <a:t> </a:t>
            </a:r>
            <a:r>
              <a:rPr/>
              <a:t>anonymous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world,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Shewhart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Deming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exceptions.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Walter</a:t>
            </a:r>
            <a:r>
              <a:rPr/>
              <a:t> </a:t>
            </a:r>
            <a:r>
              <a:rPr/>
              <a:t>Shewhart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Electric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1920s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variation.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W.</a:t>
            </a:r>
            <a:r>
              <a:rPr/>
              <a:t> </a:t>
            </a:r>
            <a:r>
              <a:rPr/>
              <a:t>Edwards</a:t>
            </a:r>
            <a:r>
              <a:rPr/>
              <a:t> </a:t>
            </a:r>
            <a:r>
              <a:rPr/>
              <a:t>Deming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statistician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post-war</a:t>
            </a:r>
            <a:r>
              <a:rPr/>
              <a:t> </a:t>
            </a:r>
            <a:r>
              <a:rPr/>
              <a:t>Japan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1950s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census,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ended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helping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rebuilding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industries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country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philosophy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emphasized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involvement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organization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process.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Brent</a:t>
            </a:r>
            <a:r>
              <a:rPr/>
              <a:t> </a:t>
            </a:r>
            <a:r>
              <a:rPr/>
              <a:t>James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chief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officer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Intermountain</a:t>
            </a:r>
            <a:r>
              <a:rPr/>
              <a:t> </a:t>
            </a:r>
            <a:r>
              <a:rPr/>
              <a:t>Helathcare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spoken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culture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medicine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trained</a:t>
            </a:r>
            <a:r>
              <a:rPr/>
              <a:t> </a:t>
            </a:r>
            <a:r>
              <a:rPr/>
              <a:t>thousands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professionals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projects.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commitment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teams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elicitation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viewpoints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persepctive.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organization,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organization-wide</a:t>
            </a:r>
            <a:r>
              <a:rPr/>
              <a:t> </a:t>
            </a:r>
            <a:r>
              <a:rPr/>
              <a:t>support,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management.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commitment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success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substantial</a:t>
            </a:r>
            <a:r>
              <a:rPr/>
              <a:t> </a:t>
            </a:r>
            <a:r>
              <a:rPr/>
              <a:t>overlap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aware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differences.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solving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requirement.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pays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generalizability.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organization,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ateempts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generalize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organizations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priority.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effort.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PDCA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PDSA</a:t>
            </a:r>
            <a:r>
              <a:rPr/>
              <a:t> </a:t>
            </a:r>
            <a:r>
              <a:rPr/>
              <a:t>processs</a:t>
            </a:r>
            <a:r>
              <a:rPr/>
              <a:t> </a:t>
            </a:r>
            <a:r>
              <a:rPr/>
              <a:t>(Plan,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Check/Study,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Act)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PDCA</a:t>
            </a:r>
            <a:r>
              <a:rPr/>
              <a:t> </a:t>
            </a:r>
            <a:r>
              <a:rPr/>
              <a:t>cycle,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plan.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relies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exclusively)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recent</a:t>
            </a:r>
            <a:r>
              <a:rPr/>
              <a:t> </a:t>
            </a:r>
            <a:r>
              <a:rPr/>
              <a:t>graduate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seminar,</a:t>
            </a:r>
            <a:r>
              <a:rPr/>
              <a:t> </a:t>
            </a:r>
            <a:r>
              <a:rPr/>
              <a:t>Felicity</a:t>
            </a:r>
            <a:r>
              <a:rPr/>
              <a:t> </a:t>
            </a:r>
            <a:r>
              <a:rPr/>
              <a:t>Pino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introduced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SMART.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Any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identified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(Specific,</a:t>
            </a:r>
            <a:r>
              <a:rPr/>
              <a:t> </a:t>
            </a:r>
            <a:r>
              <a:rPr/>
              <a:t>Measurable,</a:t>
            </a:r>
            <a:r>
              <a:rPr/>
              <a:t> </a:t>
            </a:r>
            <a:r>
              <a:rPr/>
              <a:t>Actionable,</a:t>
            </a:r>
            <a:r>
              <a:rPr/>
              <a:t> </a:t>
            </a:r>
            <a:r>
              <a:rPr/>
              <a:t>Relevant,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Bounded).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Specific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(one</a:t>
            </a:r>
            <a:r>
              <a:rPr/>
              <a:t> </a:t>
            </a:r>
            <a:r>
              <a:rPr/>
              <a:t>verb,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two,</a:t>
            </a:r>
            <a:r>
              <a:rPr/>
              <a:t> </a:t>
            </a:r>
            <a:r>
              <a:rPr/>
              <a:t>according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CDC)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narrow.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Measurable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Achievable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barriers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objective.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Relevant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objective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directly.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calendar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achieve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objective.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Minnesota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puts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obective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“</a:t>
            </a:r>
            <a:r>
              <a:rPr/>
              <a:t>[Who]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[what]</a:t>
            </a:r>
            <a:r>
              <a:rPr/>
              <a:t> </a:t>
            </a:r>
            <a:r>
              <a:rPr/>
              <a:t>resulting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[measure]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[when]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PDSA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describing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teams.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PDCA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substituting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cycle,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soon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planning.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plan,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straightforward,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teams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parts.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trapped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Plan,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Plan,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implement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trapped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Plan,</a:t>
            </a:r>
            <a:r>
              <a:rPr/>
              <a:t> </a:t>
            </a:r>
            <a:r>
              <a:rPr/>
              <a:t>Act,</a:t>
            </a:r>
            <a:r>
              <a:rPr/>
              <a:t> </a:t>
            </a:r>
            <a:r>
              <a:rPr/>
              <a:t>Plan,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plans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measurable</a:t>
            </a:r>
            <a:r>
              <a:rPr/>
              <a:t> </a:t>
            </a:r>
            <a:r>
              <a:rPr/>
              <a:t>impact.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http://www.ihi.org/resources/Pages/HowtoImprove/ScienceofImprovementEstablishingMeasures.aspx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QI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broadly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areas: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measures,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measures,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balancing</a:t>
            </a:r>
            <a:r>
              <a:rPr/>
              <a:t> </a:t>
            </a:r>
            <a:r>
              <a:rPr/>
              <a:t>measures.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themselves.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downstream</a:t>
            </a:r>
            <a:r>
              <a:rPr/>
              <a:t> </a:t>
            </a:r>
            <a:r>
              <a:rPr/>
              <a:t>(near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chart).</a:t>
            </a:r>
            <a:r>
              <a:rPr/>
              <a:t> </a:t>
            </a:r>
            <a:r>
              <a:rPr/>
              <a:t>Oucome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teams</a:t>
            </a:r>
            <a:r>
              <a:rPr/>
              <a:t> </a:t>
            </a:r>
            <a:r>
              <a:rPr/>
              <a:t>exist.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bothering?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noisy.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influenced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control.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negative.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failed.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delivered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stages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spent.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correctly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available.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consistency,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Process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upstream).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failed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influece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outdome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why.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fail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delivered</a:t>
            </a:r>
            <a:r>
              <a:rPr/>
              <a:t> </a:t>
            </a:r>
            <a:r>
              <a:rPr/>
              <a:t>properly?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Balancing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unintended</a:t>
            </a:r>
            <a:r>
              <a:rPr/>
              <a:t> </a:t>
            </a:r>
            <a:r>
              <a:rPr/>
              <a:t>consequences.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offsetting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area?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saying,</a:t>
            </a:r>
            <a:r>
              <a:rPr/>
              <a:t> </a:t>
            </a:r>
            <a:r>
              <a:rPr/>
              <a:t>“</a:t>
            </a:r>
            <a:r>
              <a:rPr/>
              <a:t>jumping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frying</a:t>
            </a:r>
            <a:r>
              <a:rPr/>
              <a:t> </a:t>
            </a:r>
            <a:r>
              <a:rPr/>
              <a:t>pan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fire.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1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3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5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6.jp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7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8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9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0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www.youtube.com/watch?v=jq52ZjMzqyI" TargetMode="External" /><Relationship Id="rId4" Type="http://schemas.openxmlformats.org/officeDocument/2006/relationships/hyperlink" Target="https://www.hrsa.gov/sites/default/files/quality/toolbox/508pdfs/qualityimprovement.pdf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Process,</a:t>
            </a:r>
            <a:r>
              <a:rPr/>
              <a:t> </a:t>
            </a:r>
            <a:r>
              <a:rPr/>
              <a:t>outcome,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balancing</a:t>
            </a:r>
            <a:r>
              <a:rPr/>
              <a:t> </a:t>
            </a:r>
            <a:r>
              <a:rPr/>
              <a:t>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Outcome measures</a:t>
            </a:r>
          </a:p>
          <a:p>
            <a:pPr lvl="2"/>
            <a:r>
              <a:rPr/>
              <a:t>Direct measure</a:t>
            </a:r>
          </a:p>
          <a:p>
            <a:pPr lvl="2"/>
            <a:r>
              <a:rPr/>
              <a:t>Low signal to noise ratio</a:t>
            </a:r>
          </a:p>
          <a:p>
            <a:pPr lvl="1"/>
            <a:r>
              <a:rPr/>
              <a:t>Process measures</a:t>
            </a:r>
          </a:p>
          <a:p>
            <a:pPr lvl="2"/>
            <a:r>
              <a:rPr/>
              <a:t>Delivering what you promised</a:t>
            </a:r>
          </a:p>
          <a:p>
            <a:pPr lvl="2"/>
            <a:r>
              <a:rPr/>
              <a:t>Understanding the WHY</a:t>
            </a:r>
          </a:p>
          <a:p>
            <a:pPr lvl="1"/>
            <a:r>
              <a:rPr/>
              <a:t>Balancing measures</a:t>
            </a:r>
          </a:p>
          <a:p>
            <a:pPr lvl="2"/>
            <a:r>
              <a:rPr/>
              <a:t>Unintended consequences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draw-fishbone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97100" y="1600200"/>
            <a:ext cx="476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draw-fishbone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33600" y="1600200"/>
            <a:ext cx="4876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draw-fishbone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93900" y="1600200"/>
            <a:ext cx="515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fishbone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fishbone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68500" y="1600200"/>
            <a:ext cx="5207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fishbone03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fishbone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70100" y="1600200"/>
            <a:ext cx="5003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Based on the Pareto 80-20 principle.</a:t>
            </a:r>
          </a:p>
          <a:p>
            <a:pPr lvl="2"/>
            <a:r>
              <a:rPr/>
              <a:t>The “frequent few”</a:t>
            </a:r>
          </a:p>
          <a:p>
            <a:pPr lvl="1"/>
            <a:r>
              <a:rPr/>
              <a:t>Proportion of cases associated with a specific cause.</a:t>
            </a:r>
          </a:p>
          <a:p>
            <a:pPr lvl="2"/>
            <a:r>
              <a:rPr/>
              <a:t>Combined with cumulative frequency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pareto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95500" y="1600200"/>
            <a:ext cx="4953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contrast the features of a quality improvement study with a research study</a:t>
            </a:r>
          </a:p>
          <a:p>
            <a:pPr lvl="1">
              <a:buAutoNum type="arabicPeriod"/>
            </a:pPr>
            <a:r>
              <a:rPr/>
              <a:t>To describe the various quasi-experimental approaches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pareto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44700" y="1600200"/>
            <a:ext cx="5067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pareto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73200" y="1600200"/>
            <a:ext cx="6210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Could but does not use randomization</a:t>
            </a:r>
          </a:p>
          <a:p>
            <a:pPr lvl="1"/>
            <a:r>
              <a:rPr/>
              <a:t>Never sneer at quasi-experimental studies</a:t>
            </a:r>
          </a:p>
          <a:p>
            <a:pPr lvl="2"/>
            <a:r>
              <a:rPr/>
              <a:t>Make a loud mistake</a:t>
            </a:r>
          </a:p>
          <a:p>
            <a:pPr lvl="1"/>
            <a:r>
              <a:rPr/>
              <a:t>Problems with randomization</a:t>
            </a:r>
          </a:p>
          <a:p>
            <a:pPr lvl="2"/>
            <a:r>
              <a:rPr/>
              <a:t>Cost</a:t>
            </a:r>
          </a:p>
          <a:p>
            <a:pPr lvl="2"/>
            <a:r>
              <a:rPr/>
              <a:t>Logistical constraints</a:t>
            </a:r>
          </a:p>
          <a:p>
            <a:pPr lvl="2"/>
            <a:r>
              <a:rPr/>
              <a:t>Contamination</a:t>
            </a:r>
          </a:p>
          <a:p>
            <a:pPr lvl="2"/>
            <a:r>
              <a:rPr/>
              <a:t>Small n</a:t>
            </a:r>
          </a:p>
          <a:p>
            <a:pPr lvl="2"/>
            <a:r>
              <a:rPr/>
              <a:t>Difficult to get buy-in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 means a measurement is made</a:t>
            </a:r>
          </a:p>
          <a:p>
            <a:pPr lvl="1"/>
            <a:r>
              <a:rPr/>
              <a:t>X means an intervention is given.</a:t>
            </a:r>
          </a:p>
          <a:p>
            <a:pPr lvl="1"/>
            <a:r>
              <a:rPr/>
              <a:t>~X means no intervention or a control intervention</a:t>
            </a:r>
          </a:p>
          <a:p>
            <a:pPr lvl="1"/>
            <a:r>
              <a:rPr/>
              <a:t>R means randomized assignment</a:t>
            </a:r>
          </a:p>
          <a:p>
            <a:pPr lvl="1"/>
            <a:r>
              <a:rPr/>
              <a:t>NR means non-randomized assignment</a:t>
            </a:r>
          </a:p>
          <a:p>
            <a:pPr lvl="1"/>
            <a:r>
              <a:rPr/>
              <a:t>E means the experimental group</a:t>
            </a:r>
          </a:p>
          <a:p>
            <a:pPr lvl="1"/>
            <a:r>
              <a:rPr/>
              <a:t>C means the control group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 E: O1 X O2   O3
R C: O1   O2 X O3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Single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post-test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X O</a:t>
            </a:r>
          </a:p>
          <a:p>
            <a:pPr lvl="1"/>
            <a:r>
              <a:rPr/>
              <a:t>Simplest design</a:t>
            </a:r>
          </a:p>
          <a:p>
            <a:pPr lvl="1"/>
            <a:r>
              <a:rPr/>
              <a:t>Useful for pilot work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Single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post-treatment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O1 X O2</a:t>
            </a:r>
          </a:p>
          <a:p>
            <a:pPr lvl="1"/>
            <a:r>
              <a:rPr/>
              <a:t>Allows a comparison.</a:t>
            </a:r>
          </a:p>
          <a:p>
            <a:pPr lvl="1"/>
            <a:r>
              <a:rPr/>
              <a:t>Confounded with temporal trends.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comparison,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X O
NR C:   O</a:t>
            </a:r>
          </a:p>
          <a:p>
            <a:pPr lvl="1"/>
            <a:r>
              <a:rPr/>
              <a:t>Nonrandomized comparison</a:t>
            </a:r>
          </a:p>
          <a:p>
            <a:pPr lvl="1"/>
            <a:r>
              <a:rPr/>
              <a:t>Confounded with baseline imbalance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O1 X O2
NR C: O1   O2</a:t>
            </a:r>
          </a:p>
          <a:p>
            <a:pPr lvl="1"/>
            <a:r>
              <a:rPr/>
              <a:t>Best design so far.</a:t>
            </a:r>
          </a:p>
          <a:p>
            <a:pPr lvl="1"/>
            <a:r>
              <a:rPr/>
              <a:t>Can check for</a:t>
            </a:r>
          </a:p>
          <a:p>
            <a:pPr lvl="2"/>
            <a:r>
              <a:rPr/>
              <a:t>temporal trends in the control group.</a:t>
            </a:r>
          </a:p>
          <a:p>
            <a:pPr lvl="2"/>
            <a:r>
              <a:rPr/>
              <a:t>baseline imbalances</a:t>
            </a:r>
          </a:p>
          <a:p>
            <a:pPr lvl="1"/>
            <a:r>
              <a:rPr/>
              <a:t>Cannot check for unmeasured covariates</a:t>
            </a:r>
          </a:p>
          <a:p>
            <a:pPr lvl="1"/>
            <a:r>
              <a:rPr/>
              <a:t>Cannot check for treatment interaction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Interrupted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O1 O2 O3 X O4 O5 O6</a:t>
            </a:r>
          </a:p>
          <a:p>
            <a:pPr lvl="1"/>
            <a:r>
              <a:rPr/>
              <a:t>Best with three or more measures at baseline</a:t>
            </a:r>
          </a:p>
          <a:p>
            <a:pPr lvl="1"/>
            <a:r>
              <a:rPr/>
              <a:t>Check for most temporal trends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Required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Chapter 6 (also re-read Chapter 5)</a:t>
            </a:r>
          </a:p>
          <a:p>
            <a:pPr lvl="0" marL="0" indent="0">
              <a:buNone/>
            </a:pPr>
            <a:r>
              <a:rPr/>
              <a:t>Optional reading</a:t>
            </a:r>
          </a:p>
          <a:p>
            <a:pPr lvl="0" marL="0" indent="0">
              <a:buNone/>
            </a:pPr>
            <a:r>
              <a:rPr/>
              <a:t>Mike Evans. Quality Improvement in Healthcare. YouTube, November 26, 2014. Available as a </a:t>
            </a:r>
            <a:r>
              <a:rPr>
                <a:hlinkClick r:id="rId3"/>
              </a:rPr>
              <a:t>video (11 minutes)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Health Resources and Services Administration. Quality Improvement. Available in </a:t>
            </a:r>
            <a:r>
              <a:rPr>
                <a:hlinkClick r:id="rId4"/>
              </a:rPr>
              <a:t>PDF format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…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Hypothetical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interrupted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design</a:t>
            </a:r>
          </a:p>
        </p:txBody>
      </p:sp>
      <p:pic>
        <p:nvPicPr>
          <p:cNvPr descr="video-05-quasi-experiments_files/figure-pptx/time-series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Phased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O1 O2 X1 O3 O4 O5 X2 O6 O7 O8 X3 O9 O10</a:t>
            </a:r>
          </a:p>
          <a:p>
            <a:pPr lvl="1"/>
            <a:r>
              <a:rPr/>
              <a:t>Split intervention into three or more pieces</a:t>
            </a:r>
          </a:p>
          <a:p>
            <a:pPr lvl="1"/>
            <a:r>
              <a:rPr/>
              <a:t>Phase in the intervention piece by piece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Phased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video-05-quasi-experiments_files/figure-pptx/time-series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Phased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E1: O1 O2 X O3 O4 O5   O6 O7 O8   O9 O10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NR E2: O1 O2   O3 O4 O5 X O6 O7 O8   O9 O10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NR E3: O1 O2   O3 O4 O5   O6 O7 O8 X O9 O10</a:t>
            </a:r>
          </a:p>
          <a:p>
            <a:pPr lvl="1"/>
            <a:r>
              <a:rPr/>
              <a:t>Wait for your turn.</a:t>
            </a:r>
          </a:p>
          <a:p>
            <a:pPr lvl="1"/>
            <a:r>
              <a:rPr/>
              <a:t>Useful for very small sample sizes.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Phased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video-05-quasi-experiments_files/figure-pptx/time-series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Withdrawal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O1 X O2 -X O3</a:t>
            </a:r>
          </a:p>
          <a:p>
            <a:pPr lvl="1"/>
            <a:r>
              <a:rPr/>
              <a:t>Measure</a:t>
            </a:r>
          </a:p>
          <a:p>
            <a:pPr lvl="1"/>
            <a:r>
              <a:rPr/>
              <a:t>Add the intervention</a:t>
            </a:r>
          </a:p>
          <a:p>
            <a:pPr lvl="1"/>
            <a:r>
              <a:rPr/>
              <a:t>Measure again</a:t>
            </a:r>
          </a:p>
          <a:p>
            <a:pPr lvl="1"/>
            <a:r>
              <a:rPr/>
              <a:t>Withdraw the intervention</a:t>
            </a:r>
          </a:p>
          <a:p>
            <a:pPr lvl="1"/>
            <a:r>
              <a:rPr/>
              <a:t>Measure one more time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Phased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video-05-quasi-experiments_files/figure-pptx/time-series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Respond to the two discussion board questions. Due Monday, February 25 at midnight.</a:t>
            </a:r>
          </a:p>
          <a:p>
            <a:pPr lvl="1">
              <a:buAutoNum type="arabicPeriod"/>
            </a:pPr>
            <a:r>
              <a:rPr/>
              <a:t>continue work on your literature review, which is due on Friday, March 8 at midnight.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(Extra credit) Find a resource not listed in the optional readings that discussed quality improvement methodology or quasi-experimental designs. Include a link to the resource, if the full free text is available, or attach a PDF if the resource is behind a pay wall.</a:t>
            </a:r>
          </a:p>
          <a:p>
            <a:pPr lvl="1">
              <a:buAutoNum type="arabicPeriod"/>
            </a:pPr>
            <a:r>
              <a:rPr/>
              <a:t>Read one of the optional readings for week 5 and prepare a brief summary (3-4 sentences)</a:t>
            </a:r>
          </a:p>
          <a:p>
            <a:pPr lvl="0" marL="0" indent="0">
              <a:buNone/>
            </a:pPr>
            <a:r>
              <a:rPr/>
              <a:t>…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improvement?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Variety of names</a:t>
            </a:r>
          </a:p>
          <a:p>
            <a:pPr lvl="2"/>
            <a:r>
              <a:rPr/>
              <a:t>Agile</a:t>
            </a:r>
          </a:p>
          <a:p>
            <a:pPr lvl="2"/>
            <a:r>
              <a:rPr/>
              <a:t>Continuous Quality Improvement (CQI)</a:t>
            </a:r>
          </a:p>
          <a:p>
            <a:pPr lvl="2"/>
            <a:r>
              <a:rPr/>
              <a:t>Kaizen</a:t>
            </a:r>
          </a:p>
          <a:p>
            <a:pPr lvl="2"/>
            <a:r>
              <a:rPr/>
              <a:t>Lean</a:t>
            </a:r>
          </a:p>
          <a:p>
            <a:pPr lvl="2"/>
            <a:r>
              <a:rPr/>
              <a:t>Quality Control (QC)</a:t>
            </a:r>
          </a:p>
          <a:p>
            <a:pPr lvl="2"/>
            <a:r>
              <a:rPr/>
              <a:t>Six Sigma</a:t>
            </a:r>
          </a:p>
          <a:p>
            <a:pPr lvl="2"/>
            <a:r>
              <a:rPr/>
              <a:t>Statistical Process Control (SPC)</a:t>
            </a:r>
          </a:p>
          <a:p>
            <a:pPr lvl="2"/>
            <a:r>
              <a:rPr/>
              <a:t>Total Quality Management (TQM)</a:t>
            </a:r>
          </a:p>
          <a:p>
            <a:pPr lvl="1"/>
            <a:r>
              <a:rPr/>
              <a:t>Different from Quality Assurance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improvement?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Historical roots</a:t>
            </a:r>
          </a:p>
          <a:p>
            <a:pPr lvl="2"/>
            <a:r>
              <a:rPr/>
              <a:t>Walter Shewhart (1920s, General Electric)</a:t>
            </a:r>
          </a:p>
          <a:p>
            <a:pPr lvl="2"/>
            <a:r>
              <a:rPr/>
              <a:t>W. Edwards Deming (1950s, Japan)</a:t>
            </a:r>
          </a:p>
          <a:p>
            <a:pPr lvl="2"/>
            <a:r>
              <a:rPr/>
              <a:t>Brent James (1990s, Intermountain Health Care)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improvement?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Systematic approach</a:t>
            </a:r>
          </a:p>
          <a:p>
            <a:pPr lvl="2"/>
            <a:r>
              <a:rPr/>
              <a:t>Commitment to teams</a:t>
            </a:r>
          </a:p>
          <a:p>
            <a:pPr lvl="2"/>
            <a:r>
              <a:rPr/>
              <a:t>Organization-wide support</a:t>
            </a:r>
          </a:p>
          <a:p>
            <a:pPr lvl="2"/>
            <a:r>
              <a:rPr/>
              <a:t>Passion for measurement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improvement?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Differences from research</a:t>
            </a:r>
          </a:p>
          <a:p>
            <a:pPr lvl="2"/>
            <a:r>
              <a:rPr/>
              <a:t>Systems approach</a:t>
            </a:r>
          </a:p>
          <a:p>
            <a:pPr lvl="2"/>
            <a:r>
              <a:rPr/>
              <a:t>Little or no attention to generalizability</a:t>
            </a:r>
          </a:p>
          <a:p>
            <a:pPr lvl="2"/>
            <a:r>
              <a:rPr/>
              <a:t>Continuous and cyclical process</a:t>
            </a:r>
          </a:p>
          <a:p>
            <a:pPr lvl="2"/>
            <a:r>
              <a:rPr/>
              <a:t>Major reliance on quasi-experimental studies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SMART</a:t>
            </a:r>
          </a:p>
          <a:p>
            <a:pPr lvl="2"/>
            <a:r>
              <a:rPr/>
              <a:t>Specific</a:t>
            </a:r>
          </a:p>
          <a:p>
            <a:pPr lvl="2"/>
            <a:r>
              <a:rPr/>
              <a:t>Measurable</a:t>
            </a:r>
          </a:p>
          <a:p>
            <a:pPr lvl="2"/>
            <a:r>
              <a:rPr/>
              <a:t>Achievable</a:t>
            </a:r>
          </a:p>
          <a:p>
            <a:pPr lvl="2"/>
            <a:r>
              <a:rPr/>
              <a:t>Relevant</a:t>
            </a:r>
          </a:p>
          <a:p>
            <a:pPr lvl="2"/>
            <a:r>
              <a:rPr/>
              <a:t>Time Bounded</a:t>
            </a:r>
          </a:p>
          <a:p>
            <a:pPr lvl="1"/>
            <a:r>
              <a:rPr/>
              <a:t>[Who] will do [what] resulting in [measure] by [when]</a:t>
            </a:r>
          </a:p>
          <a:p>
            <a:pPr lvl="2"/>
            <a:r>
              <a:rPr/>
              <a:t>Minnesota Department of Health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PDSA</a:t>
            </a:r>
            <a:r>
              <a:rPr/>
              <a:t> </a:t>
            </a:r>
            <a:r>
              <a:rPr/>
              <a:t>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Plan</a:t>
            </a:r>
          </a:p>
          <a:p>
            <a:pPr lvl="1"/>
            <a:r>
              <a:rPr/>
              <a:t>Do</a:t>
            </a:r>
          </a:p>
          <a:p>
            <a:pPr lvl="1"/>
            <a:r>
              <a:rPr/>
              <a:t>Study</a:t>
            </a:r>
          </a:p>
          <a:p>
            <a:pPr lvl="1"/>
            <a:r>
              <a:rPr/>
              <a:t>Act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5 - Quasi-experimental studies</dc:title>
  <dc:creator>Steve Simon</dc:creator>
  <cp:keywords/>
  <dcterms:created xsi:type="dcterms:W3CDTF">2019-02-18T22:30:36Z</dcterms:created>
  <dcterms:modified xsi:type="dcterms:W3CDTF">2019-02-18T22:30:36Z</dcterms:modified>
</cp:coreProperties>
</file>