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notesMaster" Target="notesMasters/notesMaster1.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table</a:t>
            </a:r>
            <a:r>
              <a:rPr/>
              <a:t> </a:t>
            </a:r>
            <a:r>
              <a:rPr/>
              <a:t>of</a:t>
            </a:r>
            <a:r>
              <a:rPr/>
              <a:t> </a:t>
            </a:r>
            <a:r>
              <a:rPr/>
              <a:t>possible</a:t>
            </a:r>
            <a:r>
              <a:rPr/>
              <a:t> </a:t>
            </a:r>
            <a:r>
              <a:rPr/>
              <a:t>outcomes</a:t>
            </a:r>
            <a:r>
              <a:rPr/>
              <a:t> </a:t>
            </a:r>
            <a:r>
              <a:rPr/>
              <a:t>H0</a:t>
            </a:r>
            <a:r>
              <a:rPr/>
              <a:t> </a:t>
            </a:r>
            <a:r>
              <a:rPr/>
              <a:t>true,</a:t>
            </a:r>
            <a:r>
              <a:rPr/>
              <a:t> </a:t>
            </a:r>
            <a:r>
              <a:rPr/>
              <a:t>H0</a:t>
            </a:r>
            <a:r>
              <a:rPr/>
              <a:t> </a:t>
            </a:r>
            <a:r>
              <a:rPr/>
              <a:t>false</a:t>
            </a:r>
            <a:r>
              <a:rPr/>
              <a:t> </a:t>
            </a:r>
            <a:r>
              <a:rPr/>
              <a:t>versus</a:t>
            </a:r>
            <a:r>
              <a:rPr/>
              <a:t> </a:t>
            </a:r>
            <a:r>
              <a:rPr/>
              <a:t>reject</a:t>
            </a:r>
            <a:r>
              <a:rPr/>
              <a:t> </a:t>
            </a:r>
            <a:r>
              <a:rPr/>
              <a:t>H0,</a:t>
            </a:r>
            <a:r>
              <a:rPr/>
              <a:t> </a:t>
            </a:r>
            <a:r>
              <a:rPr/>
              <a:t>accept</a:t>
            </a:r>
            <a:r>
              <a:rPr/>
              <a:t> </a:t>
            </a:r>
            <a:r>
              <a:rPr/>
              <a:t>H0.</a:t>
            </a:r>
          </a:p>
          <a:p>
            <a:pPr lvl="0" marL="0" indent="0">
              <a:buNone/>
            </a:pPr>
          </a:p>
          <a:p>
            <a:pPr lvl="0" marL="0" indent="0">
              <a:buNone/>
            </a:pPr>
            <a:r>
              <a:rPr/>
              <a:t>Define</a:t>
            </a:r>
            <a:r>
              <a:rPr/>
              <a:t> </a:t>
            </a:r>
            <a:r>
              <a:rPr/>
              <a:t>power</a:t>
            </a:r>
            <a:r>
              <a:rPr/>
              <a:t> </a:t>
            </a:r>
            <a:r>
              <a:rPr/>
              <a:t>as</a:t>
            </a:r>
            <a:r>
              <a:rPr/>
              <a:t> </a:t>
            </a:r>
            <a:r>
              <a:rPr/>
              <a:t>the</a:t>
            </a:r>
            <a:r>
              <a:rPr/>
              <a:t> </a:t>
            </a:r>
            <a:r>
              <a:rPr/>
              <a:t>probability</a:t>
            </a:r>
            <a:r>
              <a:rPr/>
              <a:t> </a:t>
            </a:r>
            <a:r>
              <a:rPr/>
              <a:t>of</a:t>
            </a:r>
            <a:r>
              <a:rPr/>
              <a:t> </a:t>
            </a:r>
            <a:r>
              <a:rPr/>
              <a:t>rejecting</a:t>
            </a:r>
            <a:r>
              <a:rPr/>
              <a:t> </a:t>
            </a:r>
            <a:r>
              <a:rPr/>
              <a:t>the</a:t>
            </a:r>
            <a:r>
              <a:rPr/>
              <a:t> </a:t>
            </a:r>
            <a:r>
              <a:rPr/>
              <a:t>null</a:t>
            </a:r>
            <a:r>
              <a:rPr/>
              <a:t> </a:t>
            </a:r>
            <a:r>
              <a:rPr/>
              <a:t>hypotheis</a:t>
            </a:r>
            <a:r>
              <a:rPr/>
              <a:t> </a:t>
            </a:r>
            <a:r>
              <a:rPr/>
              <a:t>when</a:t>
            </a:r>
            <a:r>
              <a:rPr/>
              <a:t> </a:t>
            </a:r>
            <a:r>
              <a:rPr/>
              <a:t>the</a:t>
            </a:r>
            <a:r>
              <a:rPr/>
              <a:t> </a:t>
            </a:r>
            <a:r>
              <a:rPr/>
              <a:t>alternative</a:t>
            </a:r>
            <a:r>
              <a:rPr/>
              <a:t> </a:t>
            </a:r>
            <a:r>
              <a:rPr/>
              <a:t>hypothesis</a:t>
            </a:r>
            <a:r>
              <a:rPr/>
              <a:t> </a:t>
            </a:r>
            <a:r>
              <a:rPr/>
              <a:t>is</a:t>
            </a:r>
            <a:r>
              <a:rPr/>
              <a:t> </a:t>
            </a:r>
            <a:r>
              <a:rPr/>
              <a:t>true.</a:t>
            </a:r>
            <a:r>
              <a:rPr/>
              <a:t> </a:t>
            </a:r>
            <a:r>
              <a:rPr/>
              <a:t>[[Since</a:t>
            </a:r>
            <a:r>
              <a:rPr/>
              <a:t> </a:t>
            </a:r>
            <a:r>
              <a:rPr/>
              <a:t>the</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Statistical</a:t>
            </a:r>
            <a:r>
              <a:rPr/>
              <a:t> </a:t>
            </a:r>
            <a:r>
              <a:rPr/>
              <a:t>testing</a:t>
            </a:r>
            <a:r>
              <a:rPr/>
              <a:t> </a:t>
            </a:r>
            <a:r>
              <a:rPr/>
              <a:t>–</a:t>
            </a:r>
            <a:r>
              <a:rPr/>
              <a:t> </a:t>
            </a:r>
            <a:r>
              <a:rPr/>
              <a:t>possible</a:t>
            </a:r>
            <a:r>
              <a:rPr/>
              <a:t> </a:t>
            </a:r>
            <a:r>
              <a:rPr/>
              <a:t>outcomes</a:t>
            </a:r>
          </a:p>
          <a:p>
            <a:pPr lvl="0" marL="0" indent="0">
              <a:buNone/>
            </a:pPr>
          </a:p>
          <a:p>
            <a:pPr lvl="0" marL="0" indent="0">
              <a:buNone/>
            </a:pPr>
            <a:r>
              <a:rPr/>
              <a:t>Figure</a:t>
            </a:r>
            <a:r>
              <a:rPr/>
              <a:t> </a:t>
            </a:r>
            <a:r>
              <a:rPr/>
              <a:t>16.2</a:t>
            </a:r>
            <a:r>
              <a:rPr/>
              <a:t> </a:t>
            </a:r>
            <a:r>
              <a:rPr/>
              <a:t>provides</a:t>
            </a:r>
            <a:r>
              <a:rPr/>
              <a:t> </a:t>
            </a:r>
            <a:r>
              <a:rPr/>
              <a:t>a</a:t>
            </a:r>
            <a:r>
              <a:rPr/>
              <a:t> </a:t>
            </a:r>
            <a:r>
              <a:rPr/>
              <a:t>different</a:t>
            </a:r>
            <a:r>
              <a:rPr/>
              <a:t> </a:t>
            </a:r>
            <a:r>
              <a:rPr/>
              <a:t>way</a:t>
            </a:r>
            <a:r>
              <a:rPr/>
              <a:t> </a:t>
            </a:r>
            <a:r>
              <a:rPr/>
              <a:t>of</a:t>
            </a:r>
            <a:r>
              <a:rPr/>
              <a:t> </a:t>
            </a:r>
            <a:r>
              <a:rPr/>
              <a:t>displaying</a:t>
            </a:r>
            <a:r>
              <a:rPr/>
              <a:t> </a:t>
            </a:r>
            <a:r>
              <a:rPr/>
              <a:t>Type</a:t>
            </a:r>
            <a:r>
              <a:rPr/>
              <a:t> </a:t>
            </a:r>
            <a:r>
              <a:rPr/>
              <a:t>I</a:t>
            </a:r>
            <a:r>
              <a:rPr/>
              <a:t> </a:t>
            </a:r>
            <a:r>
              <a:rPr/>
              <a:t>and</a:t>
            </a:r>
            <a:r>
              <a:rPr/>
              <a:t> </a:t>
            </a:r>
            <a:r>
              <a:rPr/>
              <a:t>Type</a:t>
            </a:r>
            <a:r>
              <a:rPr/>
              <a:t> </a:t>
            </a:r>
            <a:r>
              <a:rPr/>
              <a:t>II</a:t>
            </a:r>
            <a:r>
              <a:rPr/>
              <a:t> </a:t>
            </a:r>
            <a:r>
              <a:rPr/>
              <a:t>errors</a:t>
            </a:r>
            <a:r>
              <a:rPr/>
              <a:t> </a:t>
            </a:r>
            <a:r>
              <a:rPr/>
              <a:t>in</a:t>
            </a:r>
            <a:r>
              <a:rPr/>
              <a:t> </a:t>
            </a:r>
            <a:r>
              <a:rPr/>
              <a:t>a</a:t>
            </a:r>
            <a:r>
              <a:rPr/>
              <a:t> </a:t>
            </a:r>
            <a:r>
              <a:rPr/>
              <a:t>two</a:t>
            </a:r>
            <a:r>
              <a:rPr/>
              <a:t> </a:t>
            </a:r>
            <a:r>
              <a:rPr/>
              <a:t>by</a:t>
            </a:r>
            <a:r>
              <a:rPr/>
              <a:t> </a:t>
            </a:r>
            <a:r>
              <a:rPr/>
              <a:t>two</a:t>
            </a:r>
            <a:r>
              <a:rPr/>
              <a:t> </a:t>
            </a:r>
            <a:r>
              <a:rPr/>
              <a:t>table.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Statistical</a:t>
            </a:r>
            <a:r>
              <a:rPr/>
              <a:t> </a:t>
            </a:r>
            <a:r>
              <a:rPr/>
              <a:t>testing</a:t>
            </a:r>
            <a:r>
              <a:rPr/>
              <a:t> </a:t>
            </a:r>
            <a:r>
              <a:rPr/>
              <a:t>–</a:t>
            </a:r>
            <a:r>
              <a:rPr/>
              <a:t> </a:t>
            </a:r>
            <a:r>
              <a:rPr/>
              <a:t>possible</a:t>
            </a:r>
            <a:r>
              <a:rPr/>
              <a:t> </a:t>
            </a:r>
            <a:r>
              <a:rPr/>
              <a:t>outcomes</a:t>
            </a:r>
          </a:p>
          <a:p>
            <a:pPr lvl="0" marL="0" indent="0">
              <a:buNone/>
            </a:pPr>
          </a:p>
          <a:p>
            <a:pPr lvl="0" marL="0" indent="0">
              <a:buNone/>
            </a:pPr>
            <a:r>
              <a:rPr/>
              <a:t>Two</a:t>
            </a:r>
            <a:r>
              <a:rPr/>
              <a:t> </a:t>
            </a:r>
            <a:r>
              <a:rPr/>
              <a:t>normal</a:t>
            </a:r>
            <a:r>
              <a:rPr/>
              <a:t> </a:t>
            </a:r>
            <a:r>
              <a:rPr/>
              <a:t>distributions</a:t>
            </a:r>
            <a:r>
              <a:rPr/>
              <a:t> </a:t>
            </a:r>
            <a:r>
              <a:rPr/>
              <a:t>and</a:t>
            </a:r>
            <a:r>
              <a:rPr/>
              <a:t> </a:t>
            </a:r>
            <a:r>
              <a:rPr/>
              <a:t>bell</a:t>
            </a:r>
            <a:r>
              <a:rPr/>
              <a:t> </a:t>
            </a:r>
            <a:r>
              <a:rPr/>
              <a:t>shaped</a:t>
            </a:r>
            <a:r>
              <a:rPr/>
              <a:t> </a:t>
            </a:r>
            <a:r>
              <a:rPr/>
              <a:t>curves.</a:t>
            </a:r>
          </a:p>
          <a:p>
            <a:pPr lvl="0" marL="0" indent="0">
              <a:buNone/>
            </a:pPr>
          </a:p>
          <a:p>
            <a:pPr lvl="0" marL="0" indent="0">
              <a:buNone/>
            </a:pPr>
            <a:r>
              <a:rPr/>
              <a:t>Figure</a:t>
            </a:r>
            <a:r>
              <a:rPr/>
              <a:t> </a:t>
            </a:r>
            <a:r>
              <a:rPr/>
              <a:t>16.3</a:t>
            </a:r>
            <a:r>
              <a:rPr/>
              <a:t> </a:t>
            </a:r>
            <a:r>
              <a:rPr/>
              <a:t>from</a:t>
            </a:r>
            <a:r>
              <a:rPr/>
              <a:t> </a:t>
            </a:r>
            <a:r>
              <a:rPr/>
              <a:t>your</a:t>
            </a:r>
            <a:r>
              <a:rPr/>
              <a:t> </a:t>
            </a:r>
            <a:r>
              <a:rPr/>
              <a:t>book.</a:t>
            </a:r>
            <a:r>
              <a:rPr/>
              <a:t> </a:t>
            </a:r>
            <a:r>
              <a:rPr/>
              <a:t>Directional</a:t>
            </a:r>
            <a:r>
              <a:rPr/>
              <a:t> </a:t>
            </a:r>
            <a:r>
              <a:rPr/>
              <a:t>negative</a:t>
            </a:r>
            <a:r>
              <a:rPr/>
              <a:t> </a:t>
            </a:r>
            <a:r>
              <a:rPr/>
              <a:t>hypothesis.</a:t>
            </a:r>
            <a:r>
              <a:rPr/>
              <a:t> </a:t>
            </a:r>
            <a:r>
              <a:rPr/>
              <a:t>Example</a:t>
            </a:r>
            <a:r>
              <a:rPr/>
              <a:t> </a:t>
            </a:r>
            <a:r>
              <a:rPr/>
              <a:t>an</a:t>
            </a:r>
            <a:r>
              <a:rPr/>
              <a:t> </a:t>
            </a:r>
            <a:r>
              <a:rPr/>
              <a:t>intervention</a:t>
            </a:r>
            <a:r>
              <a:rPr/>
              <a:t> </a:t>
            </a:r>
            <a:r>
              <a:rPr/>
              <a:t>that</a:t>
            </a:r>
            <a:r>
              <a:rPr/>
              <a:t> </a:t>
            </a:r>
            <a:r>
              <a:rPr/>
              <a:t>results</a:t>
            </a:r>
            <a:r>
              <a:rPr/>
              <a:t> </a:t>
            </a:r>
            <a:r>
              <a:rPr/>
              <a:t>in</a:t>
            </a:r>
            <a:r>
              <a:rPr/>
              <a:t> </a:t>
            </a:r>
            <a:r>
              <a:rPr/>
              <a:t>a</a:t>
            </a:r>
            <a:r>
              <a:rPr/>
              <a:t> </a:t>
            </a:r>
            <a:r>
              <a:rPr/>
              <a:t>reduction</a:t>
            </a:r>
            <a:r>
              <a:rPr/>
              <a:t> </a:t>
            </a:r>
            <a:r>
              <a:rPr/>
              <a:t>in</a:t>
            </a:r>
            <a:r>
              <a:rPr/>
              <a:t> </a:t>
            </a:r>
            <a:r>
              <a:rPr/>
              <a:t>symptoms/pain.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rehash</a:t>
            </a:r>
            <a:r>
              <a:rPr/>
              <a:t> </a:t>
            </a:r>
            <a:r>
              <a:rPr/>
              <a:t>of</a:t>
            </a:r>
            <a:r>
              <a:rPr/>
              <a:t> </a:t>
            </a:r>
            <a:r>
              <a:rPr/>
              <a:t>Figure</a:t>
            </a:r>
            <a:r>
              <a:rPr/>
              <a:t> </a:t>
            </a:r>
            <a:r>
              <a:rPr/>
              <a:t>16.3.]]</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Statistical</a:t>
            </a:r>
            <a:r>
              <a:rPr/>
              <a:t> </a:t>
            </a:r>
            <a:r>
              <a:rPr/>
              <a:t>testing</a:t>
            </a:r>
          </a:p>
          <a:p>
            <a:pPr lvl="0" marL="0" indent="0">
              <a:buNone/>
            </a:pPr>
          </a:p>
          <a:p>
            <a:pPr lvl="2"/>
            <a:r>
              <a:rPr/>
              <a:t>Fig</a:t>
            </a:r>
            <a:r>
              <a:rPr/>
              <a:t> </a:t>
            </a:r>
            <a:r>
              <a:rPr/>
              <a:t>16.4</a:t>
            </a:r>
            <a:r>
              <a:rPr/>
              <a:t> </a:t>
            </a:r>
            <a:r>
              <a:rPr/>
              <a:t>–</a:t>
            </a:r>
            <a:r>
              <a:rPr/>
              <a:t> </a:t>
            </a:r>
            <a:r>
              <a:rPr/>
              <a:t>Non-directional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Power</a:t>
            </a:r>
            <a:r>
              <a:rPr/>
              <a:t> </a:t>
            </a:r>
            <a:r>
              <a:rPr/>
              <a:t>of</a:t>
            </a:r>
            <a:r>
              <a:rPr/>
              <a:t> </a:t>
            </a:r>
            <a:r>
              <a:rPr/>
              <a:t>a</a:t>
            </a:r>
            <a:r>
              <a:rPr/>
              <a:t> </a:t>
            </a:r>
            <a:r>
              <a:rPr/>
              <a:t>study</a:t>
            </a:r>
            <a:r>
              <a:rPr/>
              <a:t> </a:t>
            </a:r>
            <a:r>
              <a:rPr/>
              <a:t>–</a:t>
            </a:r>
            <a:r>
              <a:rPr/>
              <a:t> </a:t>
            </a:r>
            <a:r>
              <a:rPr/>
              <a:t>probability</a:t>
            </a:r>
            <a:r>
              <a:rPr/>
              <a:t> </a:t>
            </a:r>
            <a:r>
              <a:rPr/>
              <a:t>of</a:t>
            </a:r>
            <a:r>
              <a:rPr/>
              <a:t> </a:t>
            </a:r>
            <a:r>
              <a:rPr/>
              <a:t>rejecting</a:t>
            </a:r>
            <a:r>
              <a:rPr/>
              <a:t> </a:t>
            </a:r>
            <a:r>
              <a:rPr/>
              <a:t>a</a:t>
            </a:r>
            <a:r>
              <a:rPr/>
              <a:t> </a:t>
            </a:r>
            <a:r>
              <a:rPr/>
              <a:t>false</a:t>
            </a:r>
            <a:r>
              <a:rPr/>
              <a:t> </a:t>
            </a:r>
            <a:r>
              <a:rPr/>
              <a:t>null</a:t>
            </a:r>
            <a:r>
              <a:rPr/>
              <a:t> </a:t>
            </a:r>
            <a:r>
              <a:rPr/>
              <a:t>hypothesis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Determining</a:t>
            </a:r>
            <a:r>
              <a:rPr/>
              <a:t> </a:t>
            </a:r>
            <a:r>
              <a:rPr/>
              <a:t>power</a:t>
            </a:r>
            <a:r>
              <a:rPr/>
              <a:t> </a:t>
            </a:r>
            <a:r>
              <a:rPr/>
              <a:t>(Fig</a:t>
            </a:r>
            <a:r>
              <a:rPr/>
              <a:t> </a:t>
            </a:r>
            <a:r>
              <a:rPr/>
              <a:t>16.1)</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Interpreting</a:t>
            </a:r>
            <a:r>
              <a:rPr/>
              <a:t> </a:t>
            </a:r>
            <a:r>
              <a:rPr/>
              <a:t>95%</a:t>
            </a:r>
            <a:r>
              <a:rPr/>
              <a:t> </a:t>
            </a:r>
            <a:r>
              <a:rPr/>
              <a:t>CI</a:t>
            </a:r>
            <a:r>
              <a:rPr/>
              <a:t> </a:t>
            </a:r>
            <a:r>
              <a:rPr/>
              <a:t>(Fig</a:t>
            </a:r>
            <a:r>
              <a:rPr/>
              <a:t> </a:t>
            </a:r>
            <a:r>
              <a:rPr/>
              <a:t>17.1)</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Why</a:t>
            </a:r>
            <a:r>
              <a:rPr/>
              <a:t> </a:t>
            </a:r>
            <a:r>
              <a:rPr/>
              <a:t>is</a:t>
            </a:r>
            <a:r>
              <a:rPr/>
              <a:t> </a:t>
            </a:r>
            <a:r>
              <a:rPr/>
              <a:t>effect</a:t>
            </a:r>
            <a:r>
              <a:rPr/>
              <a:t> </a:t>
            </a:r>
            <a:r>
              <a:rPr/>
              <a:t>size</a:t>
            </a:r>
            <a:r>
              <a:rPr/>
              <a:t> </a:t>
            </a:r>
            <a:r>
              <a:rPr/>
              <a:t>at</a:t>
            </a:r>
            <a:r>
              <a:rPr/>
              <a:t> </a:t>
            </a:r>
            <a:r>
              <a:rPr/>
              <a:t>least</a:t>
            </a:r>
            <a:r>
              <a:rPr/>
              <a:t> </a:t>
            </a:r>
            <a:r>
              <a:rPr/>
              <a:t>as</a:t>
            </a:r>
            <a:r>
              <a:rPr/>
              <a:t> </a:t>
            </a:r>
            <a:r>
              <a:rPr/>
              <a:t>important</a:t>
            </a:r>
            <a:r>
              <a:rPr/>
              <a:t> </a:t>
            </a:r>
            <a:r>
              <a:rPr/>
              <a:t>as</a:t>
            </a:r>
            <a:r>
              <a:rPr/>
              <a:t> </a:t>
            </a:r>
            <a:r>
              <a:rPr/>
              <a:t>significance</a:t>
            </a:r>
            <a:r>
              <a:rPr/>
              <a:t> </a:t>
            </a:r>
            <a:r>
              <a:rPr/>
              <a:t>level?</a:t>
            </a:r>
          </a:p>
          <a:p>
            <a:pPr lvl="0" marL="0" indent="0">
              <a:buNone/>
            </a:pPr>
          </a:p>
          <a:p>
            <a:pPr lvl="2"/>
            <a:r>
              <a:rPr/>
              <a:t>Influence</a:t>
            </a:r>
            <a:r>
              <a:rPr/>
              <a:t> </a:t>
            </a:r>
            <a:r>
              <a:rPr/>
              <a:t>of</a:t>
            </a:r>
            <a:r>
              <a:rPr/>
              <a:t> </a:t>
            </a:r>
            <a:r>
              <a:rPr/>
              <a:t>sample</a:t>
            </a:r>
            <a:r>
              <a:rPr/>
              <a:t> </a:t>
            </a:r>
            <a:r>
              <a:rPr/>
              <a:t>size</a:t>
            </a:r>
            <a:r>
              <a:rPr/>
              <a:t> </a:t>
            </a:r>
            <a:r>
              <a:rPr/>
              <a:t>on</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Interpretation</a:t>
            </a:r>
            <a:r>
              <a:rPr/>
              <a:t> </a:t>
            </a:r>
            <a:r>
              <a:rPr/>
              <a:t>of</a:t>
            </a:r>
            <a:r>
              <a:rPr/>
              <a:t> </a:t>
            </a:r>
            <a:r>
              <a:rPr/>
              <a:t>effect</a:t>
            </a:r>
            <a:r>
              <a:rPr/>
              <a:t> </a:t>
            </a:r>
            <a:r>
              <a:rPr/>
              <a:t>sizes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Simoni</a:t>
            </a:r>
            <a:r>
              <a:rPr/>
              <a:t> </a:t>
            </a:r>
            <a:r>
              <a:rPr/>
              <a:t>et</a:t>
            </a:r>
            <a:r>
              <a:rPr/>
              <a:t> </a:t>
            </a:r>
            <a:r>
              <a:rPr/>
              <a:t>al.,</a:t>
            </a:r>
            <a:r>
              <a:rPr/>
              <a:t> </a:t>
            </a:r>
            <a:r>
              <a:rPr/>
              <a:t>2006</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Simoni</a:t>
            </a:r>
            <a:r>
              <a:rPr/>
              <a:t> </a:t>
            </a:r>
            <a:r>
              <a:rPr/>
              <a:t>et</a:t>
            </a:r>
            <a:r>
              <a:rPr/>
              <a:t> </a:t>
            </a:r>
            <a:r>
              <a:rPr/>
              <a:t>al.,</a:t>
            </a:r>
            <a:r>
              <a:rPr/>
              <a:t> </a:t>
            </a:r>
            <a:r>
              <a:rPr/>
              <a:t>2006</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data</a:t>
            </a:r>
            <a:r>
              <a:rPr/>
              <a:t> </a:t>
            </a:r>
            <a:r>
              <a:rPr/>
              <a:t>analysis</a:t>
            </a:r>
            <a:r>
              <a:rPr/>
              <a:t> </a:t>
            </a:r>
            <a:r>
              <a:rPr/>
              <a:t>and</a:t>
            </a:r>
            <a:r>
              <a:rPr/>
              <a:t> </a:t>
            </a:r>
            <a:r>
              <a:rPr/>
              <a:t>interpretation.</a:t>
            </a:r>
            <a:r>
              <a:rPr/>
              <a:t> </a:t>
            </a:r>
            <a:r>
              <a:rPr/>
              <a:t>Planning.</a:t>
            </a:r>
            <a:r>
              <a:rPr/>
              <a:t> </a:t>
            </a:r>
            <a:r>
              <a:rPr/>
              <a:t>Some</a:t>
            </a:r>
            <a:r>
              <a:rPr/>
              <a:t> </a:t>
            </a:r>
            <a:r>
              <a:rPr/>
              <a:t>of</a:t>
            </a:r>
            <a:r>
              <a:rPr/>
              <a:t> </a:t>
            </a:r>
            <a:r>
              <a:rPr/>
              <a:t>this</a:t>
            </a:r>
            <a:r>
              <a:rPr/>
              <a:t> </a:t>
            </a:r>
            <a:r>
              <a:rPr/>
              <a:t>will</a:t>
            </a:r>
            <a:r>
              <a:rPr/>
              <a:t> </a:t>
            </a:r>
            <a:r>
              <a:rPr/>
              <a:t>be</a:t>
            </a:r>
            <a:r>
              <a:rPr/>
              <a:t> </a:t>
            </a:r>
            <a:r>
              <a:rPr/>
              <a:t>familiar</a:t>
            </a:r>
            <a:r>
              <a:rPr/>
              <a:t> </a:t>
            </a:r>
            <a:r>
              <a:rPr/>
              <a:t>to</a:t>
            </a:r>
            <a:r>
              <a:rPr/>
              <a:t> </a:t>
            </a:r>
            <a:r>
              <a:rPr/>
              <a:t>you.</a:t>
            </a:r>
            <a:r>
              <a:rPr/>
              <a:t> </a:t>
            </a:r>
            <a:r>
              <a:rPr/>
              <a:t>This</a:t>
            </a:r>
            <a:r>
              <a:rPr/>
              <a:t> </a:t>
            </a:r>
            <a:r>
              <a:rPr/>
              <a:t>is</a:t>
            </a:r>
            <a:r>
              <a:rPr/>
              <a:t> </a:t>
            </a:r>
            <a:r>
              <a:rPr/>
              <a:t>not</a:t>
            </a:r>
            <a:r>
              <a:rPr/>
              <a:t> </a:t>
            </a:r>
            <a:r>
              <a:rPr/>
              <a:t>a</a:t>
            </a:r>
            <a:r>
              <a:rPr/>
              <a:t> </a:t>
            </a:r>
            <a:r>
              <a:rPr/>
              <a:t>full</a:t>
            </a:r>
            <a:r>
              <a:rPr/>
              <a:t> </a:t>
            </a:r>
            <a:r>
              <a:rPr/>
              <a:t>statistical</a:t>
            </a:r>
            <a:r>
              <a:rPr/>
              <a:t> </a:t>
            </a:r>
            <a:r>
              <a:rPr/>
              <a:t>coverage</a:t>
            </a:r>
            <a:r>
              <a:rPr/>
              <a:t> </a:t>
            </a:r>
            <a:r>
              <a:rPr/>
              <a:t>of</a:t>
            </a:r>
            <a:r>
              <a:rPr/>
              <a:t> </a:t>
            </a:r>
            <a:r>
              <a:rPr/>
              <a:t>the</a:t>
            </a:r>
            <a:r>
              <a:rPr/>
              <a:t> </a:t>
            </a:r>
            <a:r>
              <a:rPr/>
              <a:t>topic.</a:t>
            </a:r>
          </a:p>
          <a:p>
            <a:pPr lvl="0" marL="0" indent="0">
              <a:buNone/>
            </a:pPr>
          </a:p>
          <a:p>
            <a:pPr lvl="0" marL="0" indent="0">
              <a:buNone/>
            </a:pPr>
            <a:r>
              <a:rPr/>
              <a:t>Take</a:t>
            </a:r>
            <a:r>
              <a:rPr/>
              <a:t> </a:t>
            </a:r>
            <a:r>
              <a:rPr/>
              <a:t>the</a:t>
            </a:r>
            <a:r>
              <a:rPr/>
              <a:t> </a:t>
            </a:r>
            <a:r>
              <a:rPr/>
              <a:t>data</a:t>
            </a:r>
            <a:r>
              <a:rPr/>
              <a:t> </a:t>
            </a:r>
            <a:r>
              <a:rPr/>
              <a:t>from</a:t>
            </a:r>
            <a:r>
              <a:rPr/>
              <a:t> </a:t>
            </a:r>
            <a:r>
              <a:rPr/>
              <a:t>the</a:t>
            </a:r>
            <a:r>
              <a:rPr/>
              <a:t> </a:t>
            </a:r>
            <a:r>
              <a:rPr/>
              <a:t>sample</a:t>
            </a:r>
            <a:r>
              <a:rPr/>
              <a:t> </a:t>
            </a:r>
            <a:r>
              <a:rPr/>
              <a:t>and</a:t>
            </a:r>
            <a:r>
              <a:rPr/>
              <a:t> </a:t>
            </a:r>
            <a:r>
              <a:rPr/>
              <a:t>make</a:t>
            </a:r>
            <a:r>
              <a:rPr/>
              <a:t> </a:t>
            </a:r>
            <a:r>
              <a:rPr/>
              <a:t>inferences</a:t>
            </a:r>
            <a:r>
              <a:rPr/>
              <a:t> </a:t>
            </a:r>
            <a:r>
              <a:rPr/>
              <a:t>about</a:t>
            </a:r>
            <a:r>
              <a:rPr/>
              <a:t> </a:t>
            </a:r>
            <a:r>
              <a:rPr/>
              <a:t>the</a:t>
            </a:r>
            <a:r>
              <a:rPr/>
              <a:t> </a:t>
            </a:r>
            <a:r>
              <a:rPr/>
              <a:t>population.</a:t>
            </a:r>
            <a:r>
              <a:rPr/>
              <a:t> </a:t>
            </a:r>
            <a:r>
              <a:rPr/>
              <a:t>The</a:t>
            </a:r>
            <a:r>
              <a:rPr/>
              <a:t> </a:t>
            </a:r>
            <a:r>
              <a:rPr/>
              <a:t>sample</a:t>
            </a:r>
            <a:r>
              <a:rPr/>
              <a:t> </a:t>
            </a:r>
            <a:r>
              <a:rPr/>
              <a:t>is</a:t>
            </a:r>
            <a:r>
              <a:rPr/>
              <a:t> </a:t>
            </a:r>
            <a:r>
              <a:rPr/>
              <a:t>a</a:t>
            </a:r>
            <a:r>
              <a:rPr/>
              <a:t> </a:t>
            </a:r>
            <a:r>
              <a:rPr/>
              <a:t>subset.</a:t>
            </a:r>
            <a:r>
              <a:rPr/>
              <a:t> </a:t>
            </a:r>
            <a:r>
              <a:rPr/>
              <a:t>Inferential</a:t>
            </a:r>
            <a:r>
              <a:rPr/>
              <a:t> </a:t>
            </a:r>
            <a:r>
              <a:rPr/>
              <a:t>statistics</a:t>
            </a:r>
            <a:r>
              <a:rPr/>
              <a:t> </a:t>
            </a:r>
            <a:r>
              <a:rPr/>
              <a:t>is</a:t>
            </a:r>
            <a:r>
              <a:rPr/>
              <a:t> </a:t>
            </a:r>
            <a:r>
              <a:rPr/>
              <a:t>the</a:t>
            </a:r>
            <a:r>
              <a:rPr/>
              <a:t> </a:t>
            </a:r>
            <a:r>
              <a:rPr/>
              <a:t>process</a:t>
            </a:r>
            <a:r>
              <a:rPr/>
              <a:t> </a:t>
            </a:r>
            <a:r>
              <a:rPr/>
              <a:t>by</a:t>
            </a:r>
            <a:r>
              <a:rPr/>
              <a:t> </a:t>
            </a:r>
            <a:r>
              <a:rPr/>
              <a:t>which</a:t>
            </a:r>
            <a:r>
              <a:rPr/>
              <a:t> </a:t>
            </a:r>
            <a:r>
              <a:rPr/>
              <a:t>you</a:t>
            </a:r>
            <a:r>
              <a:rPr/>
              <a:t> </a:t>
            </a:r>
            <a:r>
              <a:rPr/>
              <a:t>infer</a:t>
            </a:r>
            <a:r>
              <a:rPr/>
              <a:t> </a:t>
            </a:r>
            <a:r>
              <a:rPr/>
              <a:t>information</a:t>
            </a:r>
            <a:r>
              <a:rPr/>
              <a:t> </a:t>
            </a:r>
            <a:r>
              <a:rPr/>
              <a:t>about</a:t>
            </a:r>
            <a:r>
              <a:rPr/>
              <a:t> </a:t>
            </a:r>
            <a:r>
              <a:rPr/>
              <a:t>the</a:t>
            </a:r>
            <a:r>
              <a:rPr/>
              <a:t> </a:t>
            </a:r>
            <a:r>
              <a:rPr/>
              <a:t>population.</a:t>
            </a:r>
          </a:p>
          <a:p>
            <a:pPr lvl="0" marL="0" indent="0">
              <a:buNone/>
            </a:pPr>
          </a:p>
          <a:p>
            <a:pPr lvl="0" marL="0" indent="0">
              <a:buNone/>
            </a:pPr>
            <a:r>
              <a:rPr/>
              <a:t>NHST</a:t>
            </a:r>
            <a:r>
              <a:rPr/>
              <a:t> </a:t>
            </a:r>
            <a:r>
              <a:rPr/>
              <a:t>is</a:t>
            </a:r>
            <a:r>
              <a:rPr/>
              <a:t> </a:t>
            </a:r>
            <a:r>
              <a:rPr/>
              <a:t>the</a:t>
            </a:r>
            <a:r>
              <a:rPr/>
              <a:t> </a:t>
            </a:r>
            <a:r>
              <a:rPr/>
              <a:t>traditional</a:t>
            </a:r>
            <a:r>
              <a:rPr/>
              <a:t> </a:t>
            </a:r>
            <a:r>
              <a:rPr/>
              <a:t>way</a:t>
            </a:r>
            <a:r>
              <a:rPr/>
              <a:t> </a:t>
            </a:r>
            <a:r>
              <a:rPr/>
              <a:t>that</a:t>
            </a:r>
            <a:r>
              <a:rPr/>
              <a:t> </a:t>
            </a:r>
            <a:r>
              <a:rPr/>
              <a:t>a</a:t>
            </a:r>
            <a:r>
              <a:rPr/>
              <a:t> </a:t>
            </a:r>
            <a:r>
              <a:rPr/>
              <a:t>huge</a:t>
            </a:r>
            <a:r>
              <a:rPr/>
              <a:t> </a:t>
            </a:r>
            <a:r>
              <a:rPr/>
              <a:t>amount</a:t>
            </a:r>
            <a:r>
              <a:rPr/>
              <a:t> </a:t>
            </a:r>
            <a:r>
              <a:rPr/>
              <a:t>of</a:t>
            </a:r>
            <a:r>
              <a:rPr/>
              <a:t> </a:t>
            </a:r>
            <a:r>
              <a:rPr/>
              <a:t>research</a:t>
            </a:r>
            <a:r>
              <a:rPr/>
              <a:t> </a:t>
            </a:r>
            <a:r>
              <a:rPr/>
              <a:t>relies</a:t>
            </a:r>
            <a:r>
              <a:rPr/>
              <a:t> </a:t>
            </a:r>
            <a:r>
              <a:rPr/>
              <a:t>on.</a:t>
            </a:r>
          </a:p>
          <a:p>
            <a:pPr lvl="0" marL="0" indent="0">
              <a:buNone/>
            </a:pPr>
          </a:p>
          <a:p>
            <a:pPr lvl="0" marL="0" indent="0">
              <a:buNone/>
            </a:pPr>
            <a:r>
              <a:rPr/>
              <a:t>Null</a:t>
            </a:r>
            <a:r>
              <a:rPr/>
              <a:t> </a:t>
            </a:r>
            <a:r>
              <a:rPr/>
              <a:t>hypothesis</a:t>
            </a:r>
            <a:r>
              <a:rPr/>
              <a:t> </a:t>
            </a:r>
            <a:r>
              <a:rPr/>
              <a:t>is</a:t>
            </a:r>
            <a:r>
              <a:rPr/>
              <a:t> </a:t>
            </a:r>
            <a:r>
              <a:rPr/>
              <a:t>no</a:t>
            </a:r>
            <a:r>
              <a:rPr/>
              <a:t> </a:t>
            </a:r>
            <a:r>
              <a:rPr/>
              <a:t>difference</a:t>
            </a:r>
            <a:r>
              <a:rPr/>
              <a:t> </a:t>
            </a:r>
            <a:r>
              <a:rPr/>
              <a:t>or</a:t>
            </a:r>
            <a:r>
              <a:rPr/>
              <a:t> </a:t>
            </a:r>
            <a:r>
              <a:rPr/>
              <a:t>no</a:t>
            </a:r>
            <a:r>
              <a:rPr/>
              <a:t> </a:t>
            </a:r>
            <a:r>
              <a:rPr/>
              <a:t>relationship.</a:t>
            </a:r>
            <a:r>
              <a:rPr/>
              <a:t> </a:t>
            </a:r>
            <a:r>
              <a:rPr/>
              <a:t>The</a:t>
            </a:r>
            <a:r>
              <a:rPr/>
              <a:t> </a:t>
            </a:r>
            <a:r>
              <a:rPr/>
              <a:t>alternative</a:t>
            </a:r>
            <a:r>
              <a:rPr/>
              <a:t> </a:t>
            </a:r>
            <a:r>
              <a:rPr/>
              <a:t>is</a:t>
            </a:r>
            <a:r>
              <a:rPr/>
              <a:t> </a:t>
            </a:r>
            <a:r>
              <a:rPr/>
              <a:t>often</a:t>
            </a:r>
            <a:r>
              <a:rPr/>
              <a:t> </a:t>
            </a:r>
            <a:r>
              <a:rPr/>
              <a:t>called</a:t>
            </a:r>
            <a:r>
              <a:rPr/>
              <a:t> </a:t>
            </a:r>
            <a:r>
              <a:rPr/>
              <a:t>the</a:t>
            </a:r>
            <a:r>
              <a:rPr/>
              <a:t> </a:t>
            </a:r>
            <a:r>
              <a:rPr/>
              <a:t>research</a:t>
            </a:r>
            <a:r>
              <a:rPr/>
              <a:t> </a:t>
            </a:r>
            <a:r>
              <a:rPr/>
              <a:t>hypothesis.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Does</a:t>
            </a:r>
            <a:r>
              <a:rPr/>
              <a:t> </a:t>
            </a:r>
            <a:r>
              <a:rPr/>
              <a:t>the</a:t>
            </a:r>
            <a:r>
              <a:rPr/>
              <a:t> </a:t>
            </a:r>
            <a:r>
              <a:rPr/>
              <a:t>data</a:t>
            </a:r>
            <a:r>
              <a:rPr/>
              <a:t> </a:t>
            </a:r>
            <a:r>
              <a:rPr/>
              <a:t>allow</a:t>
            </a:r>
            <a:r>
              <a:rPr/>
              <a:t> </a:t>
            </a:r>
            <a:r>
              <a:rPr/>
              <a:t>us</a:t>
            </a:r>
            <a:r>
              <a:rPr/>
              <a:t> </a:t>
            </a:r>
            <a:r>
              <a:rPr/>
              <a:t>to</a:t>
            </a:r>
            <a:r>
              <a:rPr/>
              <a:t> </a:t>
            </a:r>
            <a:r>
              <a:rPr/>
              <a:t>reject</a:t>
            </a:r>
            <a:r>
              <a:rPr/>
              <a:t> </a:t>
            </a:r>
            <a:r>
              <a:rPr/>
              <a:t>the</a:t>
            </a:r>
            <a:r>
              <a:rPr/>
              <a:t> </a:t>
            </a:r>
            <a:r>
              <a:rPr/>
              <a:t>null</a:t>
            </a:r>
            <a:r>
              <a:rPr/>
              <a:t> </a:t>
            </a:r>
            <a:r>
              <a:rPr/>
              <a:t>hypothesis.</a:t>
            </a:r>
            <a:r>
              <a:rPr/>
              <a:t> </a:t>
            </a:r>
            <a:r>
              <a:rPr/>
              <a:t>Rejecting</a:t>
            </a:r>
            <a:r>
              <a:rPr/>
              <a:t> </a:t>
            </a:r>
            <a:r>
              <a:rPr/>
              <a:t>means</a:t>
            </a:r>
            <a:r>
              <a:rPr/>
              <a:t> </a:t>
            </a:r>
            <a:r>
              <a:rPr/>
              <a:t>the</a:t>
            </a:r>
            <a:r>
              <a:rPr/>
              <a:t> </a:t>
            </a:r>
            <a:r>
              <a:rPr/>
              <a:t>difference</a:t>
            </a:r>
            <a:r>
              <a:rPr/>
              <a:t> </a:t>
            </a:r>
            <a:r>
              <a:rPr/>
              <a:t>or</a:t>
            </a:r>
            <a:r>
              <a:rPr/>
              <a:t> </a:t>
            </a:r>
            <a:r>
              <a:rPr/>
              <a:t>relationship</a:t>
            </a:r>
            <a:r>
              <a:rPr/>
              <a:t> </a:t>
            </a:r>
            <a:r>
              <a:rPr/>
              <a:t>is</a:t>
            </a:r>
            <a:r>
              <a:rPr/>
              <a:t> </a:t>
            </a:r>
            <a:r>
              <a:rPr/>
              <a:t>greater</a:t>
            </a:r>
            <a:r>
              <a:rPr/>
              <a:t> </a:t>
            </a:r>
            <a:r>
              <a:rPr/>
              <a:t>than</a:t>
            </a:r>
            <a:r>
              <a:rPr/>
              <a:t> </a:t>
            </a:r>
            <a:r>
              <a:rPr/>
              <a:t>what</a:t>
            </a:r>
            <a:r>
              <a:rPr/>
              <a:t> </a:t>
            </a:r>
            <a:r>
              <a:rPr/>
              <a:t>you’d</a:t>
            </a:r>
            <a:r>
              <a:rPr/>
              <a:t> </a:t>
            </a:r>
            <a:r>
              <a:rPr/>
              <a:t>expect</a:t>
            </a:r>
            <a:r>
              <a:rPr/>
              <a:t> </a:t>
            </a:r>
            <a:r>
              <a:rPr/>
              <a:t>due</a:t>
            </a:r>
            <a:r>
              <a:rPr/>
              <a:t> </a:t>
            </a:r>
            <a:r>
              <a:rPr/>
              <a:t>to</a:t>
            </a:r>
            <a:r>
              <a:rPr/>
              <a:t> </a:t>
            </a:r>
            <a:r>
              <a:rPr/>
              <a:t>sampling</a:t>
            </a:r>
            <a:r>
              <a:rPr/>
              <a:t> </a:t>
            </a:r>
            <a:r>
              <a:rPr/>
              <a:t>error.</a:t>
            </a:r>
          </a:p>
          <a:p>
            <a:pPr lvl="0" marL="0" indent="0">
              <a:buNone/>
            </a:pPr>
          </a:p>
          <a:p>
            <a:pPr lvl="0" marL="0" indent="0">
              <a:buNone/>
            </a:pPr>
            <a:r>
              <a:rPr/>
              <a:t>[[Directional</a:t>
            </a:r>
            <a:r>
              <a:rPr/>
              <a:t> </a:t>
            </a:r>
            <a:r>
              <a:rPr/>
              <a:t>only</a:t>
            </a:r>
            <a:r>
              <a:rPr/>
              <a:t> </a:t>
            </a:r>
            <a:r>
              <a:rPr/>
              <a:t>for</a:t>
            </a:r>
            <a:r>
              <a:rPr/>
              <a:t> </a:t>
            </a:r>
            <a:r>
              <a:rPr/>
              <a:t>two</a:t>
            </a:r>
            <a:r>
              <a:rPr/>
              <a:t> </a:t>
            </a:r>
            <a:r>
              <a:rPr/>
              <a:t>group</a:t>
            </a:r>
            <a:r>
              <a:rPr/>
              <a:t> </a:t>
            </a:r>
            <a:r>
              <a:rPr/>
              <a:t>comparisons</a:t>
            </a:r>
            <a:r>
              <a:rPr/>
              <a:t> </a:t>
            </a:r>
            <a:r>
              <a:rPr/>
              <a:t>or</a:t>
            </a:r>
            <a:r>
              <a:rPr/>
              <a:t> </a:t>
            </a:r>
            <a:r>
              <a:rPr/>
              <a:t>bivariate</a:t>
            </a:r>
            <a:r>
              <a:rPr/>
              <a:t> </a:t>
            </a:r>
            <a:r>
              <a:rPr/>
              <a:t>relationships]]</a:t>
            </a:r>
          </a:p>
          <a:p>
            <a:pPr lvl="0" marL="0" indent="0">
              <a:buNone/>
            </a:pPr>
          </a:p>
          <a:p>
            <a:pPr lvl="0" marL="0" indent="0">
              <a:buNone/>
            </a:pPr>
            <a:r>
              <a:rPr/>
              <a:t>never</a:t>
            </a:r>
            <a:r>
              <a:rPr/>
              <a:t> </a:t>
            </a:r>
            <a:r>
              <a:rPr/>
              <a:t>talk</a:t>
            </a:r>
            <a:r>
              <a:rPr/>
              <a:t> </a:t>
            </a:r>
            <a:r>
              <a:rPr/>
              <a:t>about</a:t>
            </a:r>
            <a:r>
              <a:rPr/>
              <a:t> </a:t>
            </a:r>
            <a:r>
              <a:rPr/>
              <a:t>proving</a:t>
            </a:r>
            <a:r>
              <a:rPr/>
              <a:t> </a:t>
            </a:r>
            <a:r>
              <a:rPr/>
              <a:t>the</a:t>
            </a:r>
            <a:r>
              <a:rPr/>
              <a:t> </a:t>
            </a:r>
            <a:r>
              <a:rPr/>
              <a:t>null</a:t>
            </a:r>
            <a:r>
              <a:rPr/>
              <a:t> </a:t>
            </a:r>
            <a:r>
              <a:rPr/>
              <a:t>hypothesis.</a:t>
            </a:r>
            <a:r>
              <a:rPr/>
              <a:t> </a:t>
            </a:r>
            <a:r>
              <a:rPr/>
              <a:t>A</a:t>
            </a:r>
            <a:r>
              <a:rPr/>
              <a:t> </a:t>
            </a:r>
            <a:r>
              <a:rPr/>
              <a:t>large</a:t>
            </a:r>
            <a:r>
              <a:rPr/>
              <a:t> </a:t>
            </a:r>
            <a:r>
              <a:rPr/>
              <a:t>p-value</a:t>
            </a:r>
            <a:r>
              <a:rPr/>
              <a:t> </a:t>
            </a:r>
            <a:r>
              <a:rPr/>
              <a:t>does</a:t>
            </a:r>
            <a:r>
              <a:rPr/>
              <a:t> </a:t>
            </a:r>
            <a:r>
              <a:rPr/>
              <a:t>not</a:t>
            </a:r>
            <a:r>
              <a:rPr/>
              <a:t> </a:t>
            </a:r>
            <a:r>
              <a:rPr/>
              <a:t>mean</a:t>
            </a:r>
            <a:r>
              <a:rPr/>
              <a:t> </a:t>
            </a:r>
            <a:r>
              <a:rPr/>
              <a:t>that</a:t>
            </a:r>
            <a:r>
              <a:rPr/>
              <a:t> </a:t>
            </a:r>
            <a:r>
              <a:rPr/>
              <a:t>you</a:t>
            </a:r>
            <a:r>
              <a:rPr/>
              <a:t> </a:t>
            </a:r>
            <a:r>
              <a:rPr/>
              <a:t>proved</a:t>
            </a:r>
            <a:r>
              <a:rPr/>
              <a:t> </a:t>
            </a:r>
            <a:r>
              <a:rPr/>
              <a:t>the</a:t>
            </a:r>
            <a:r>
              <a:rPr/>
              <a:t> </a:t>
            </a:r>
            <a:r>
              <a:rPr/>
              <a:t>null</a:t>
            </a:r>
            <a:r>
              <a:rPr/>
              <a:t> </a:t>
            </a:r>
            <a:r>
              <a:rPr/>
              <a:t>hypothesis.</a:t>
            </a:r>
            <a:r>
              <a:rPr/>
              <a:t> </a:t>
            </a:r>
            <a:r>
              <a:rPr/>
              <a:t>There</a:t>
            </a:r>
            <a:r>
              <a:rPr/>
              <a:t> </a:t>
            </a:r>
            <a:r>
              <a:rPr/>
              <a:t>might</a:t>
            </a:r>
            <a:r>
              <a:rPr/>
              <a:t> </a:t>
            </a:r>
            <a:r>
              <a:rPr/>
              <a:t>be</a:t>
            </a:r>
            <a:r>
              <a:rPr/>
              <a:t> </a:t>
            </a:r>
            <a:r>
              <a:rPr/>
              <a:t>sources</a:t>
            </a:r>
            <a:r>
              <a:rPr/>
              <a:t> </a:t>
            </a:r>
            <a:r>
              <a:rPr/>
              <a:t>of</a:t>
            </a:r>
            <a:r>
              <a:rPr/>
              <a:t> </a:t>
            </a:r>
            <a:r>
              <a:rPr/>
              <a:t>error</a:t>
            </a:r>
            <a:r>
              <a:rPr/>
              <a:t> </a:t>
            </a:r>
            <a:r>
              <a:rPr/>
              <a:t>that</a:t>
            </a:r>
            <a:r>
              <a:rPr/>
              <a:t> </a:t>
            </a:r>
            <a:r>
              <a:rPr/>
              <a:t>lead</a:t>
            </a:r>
            <a:r>
              <a:rPr/>
              <a:t> </a:t>
            </a:r>
            <a:r>
              <a:rPr/>
              <a:t>to</a:t>
            </a:r>
            <a:r>
              <a:rPr/>
              <a:t> </a:t>
            </a:r>
            <a:r>
              <a:rPr/>
              <a:t>failure</a:t>
            </a:r>
            <a:r>
              <a:rPr/>
              <a:t> </a:t>
            </a:r>
            <a:r>
              <a:rPr/>
              <a:t>to</a:t>
            </a:r>
            <a:r>
              <a:rPr/>
              <a:t> </a:t>
            </a:r>
            <a:r>
              <a:rPr/>
              <a:t>reject</a:t>
            </a:r>
            <a:r>
              <a:rPr/>
              <a:t> </a:t>
            </a:r>
            <a:r>
              <a:rPr/>
              <a:t>the</a:t>
            </a:r>
            <a:r>
              <a:rPr/>
              <a:t> </a:t>
            </a:r>
            <a:r>
              <a:rPr/>
              <a:t>null</a:t>
            </a:r>
            <a:r>
              <a:rPr/>
              <a:t> </a:t>
            </a:r>
            <a:r>
              <a:rPr/>
              <a:t>hypothesis.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Directional</a:t>
            </a:r>
            <a:r>
              <a:rPr/>
              <a:t> </a:t>
            </a:r>
            <a:r>
              <a:rPr/>
              <a:t>is</a:t>
            </a:r>
            <a:r>
              <a:rPr/>
              <a:t> </a:t>
            </a:r>
            <a:r>
              <a:rPr/>
              <a:t>more</a:t>
            </a:r>
            <a:r>
              <a:rPr/>
              <a:t> </a:t>
            </a:r>
            <a:r>
              <a:rPr/>
              <a:t>likely</a:t>
            </a:r>
            <a:r>
              <a:rPr/>
              <a:t> </a:t>
            </a:r>
            <a:r>
              <a:rPr/>
              <a:t>when</a:t>
            </a:r>
            <a:r>
              <a:rPr/>
              <a:t> </a:t>
            </a:r>
            <a:r>
              <a:rPr/>
              <a:t>comparing</a:t>
            </a:r>
            <a:r>
              <a:rPr/>
              <a:t> </a:t>
            </a:r>
            <a:r>
              <a:rPr/>
              <a:t>a</a:t>
            </a:r>
            <a:r>
              <a:rPr/>
              <a:t> </a:t>
            </a:r>
            <a:r>
              <a:rPr/>
              <a:t>treatment</a:t>
            </a:r>
            <a:r>
              <a:rPr/>
              <a:t> </a:t>
            </a:r>
            <a:r>
              <a:rPr/>
              <a:t>to</a:t>
            </a:r>
            <a:r>
              <a:rPr/>
              <a:t> </a:t>
            </a:r>
            <a:r>
              <a:rPr/>
              <a:t>a</a:t>
            </a:r>
            <a:r>
              <a:rPr/>
              <a:t> </a:t>
            </a:r>
            <a:r>
              <a:rPr/>
              <a:t>control</a:t>
            </a:r>
            <a:r>
              <a:rPr/>
              <a:t> </a:t>
            </a:r>
            <a:r>
              <a:rPr/>
              <a:t>[[placebo]].</a:t>
            </a:r>
            <a:r>
              <a:rPr/>
              <a:t> </a:t>
            </a:r>
            <a:r>
              <a:rPr/>
              <a:t>When</a:t>
            </a:r>
            <a:r>
              <a:rPr/>
              <a:t> </a:t>
            </a:r>
            <a:r>
              <a:rPr/>
              <a:t>comparing</a:t>
            </a:r>
            <a:r>
              <a:rPr/>
              <a:t> </a:t>
            </a:r>
            <a:r>
              <a:rPr/>
              <a:t>two</a:t>
            </a:r>
            <a:r>
              <a:rPr/>
              <a:t> </a:t>
            </a:r>
            <a:r>
              <a:rPr/>
              <a:t>different</a:t>
            </a:r>
            <a:r>
              <a:rPr/>
              <a:t> </a:t>
            </a:r>
            <a:r>
              <a:rPr/>
              <a:t>treatments,</a:t>
            </a:r>
            <a:r>
              <a:rPr/>
              <a:t> </a:t>
            </a:r>
            <a:r>
              <a:rPr/>
              <a:t>you</a:t>
            </a:r>
            <a:r>
              <a:rPr/>
              <a:t> </a:t>
            </a:r>
            <a:r>
              <a:rPr/>
              <a:t>would</a:t>
            </a:r>
            <a:r>
              <a:rPr/>
              <a:t> </a:t>
            </a:r>
            <a:r>
              <a:rPr/>
              <a:t>have</a:t>
            </a:r>
            <a:r>
              <a:rPr/>
              <a:t> </a:t>
            </a:r>
            <a:r>
              <a:rPr/>
              <a:t>to</a:t>
            </a:r>
            <a:r>
              <a:rPr/>
              <a:t> </a:t>
            </a:r>
            <a:r>
              <a:rPr/>
              <a:t>use</a:t>
            </a:r>
            <a:r>
              <a:rPr/>
              <a:t> </a:t>
            </a:r>
            <a:r>
              <a:rPr/>
              <a:t>a</a:t>
            </a:r>
            <a:r>
              <a:rPr/>
              <a:t> </a:t>
            </a:r>
            <a:r>
              <a:rPr/>
              <a:t>non-directional</a:t>
            </a:r>
            <a:r>
              <a:rPr/>
              <a:t> </a:t>
            </a:r>
            <a:r>
              <a:rPr/>
              <a:t>hypothesis.</a:t>
            </a:r>
          </a:p>
          <a:p>
            <a:pPr lvl="0" marL="0" indent="0">
              <a:buNone/>
            </a:pPr>
          </a:p>
          <a:p>
            <a:pPr lvl="0" marL="0" indent="0">
              <a:buNone/>
            </a:pPr>
            <a:r>
              <a:rPr/>
              <a:t>Is</a:t>
            </a:r>
            <a:r>
              <a:rPr/>
              <a:t> </a:t>
            </a:r>
            <a:r>
              <a:rPr/>
              <a:t>there</a:t>
            </a:r>
            <a:r>
              <a:rPr/>
              <a:t> </a:t>
            </a:r>
            <a:r>
              <a:rPr/>
              <a:t>existing</a:t>
            </a:r>
            <a:r>
              <a:rPr/>
              <a:t> </a:t>
            </a:r>
            <a:r>
              <a:rPr/>
              <a:t>evidence</a:t>
            </a:r>
            <a:r>
              <a:rPr/>
              <a:t> </a:t>
            </a:r>
            <a:r>
              <a:rPr/>
              <a:t>to</a:t>
            </a:r>
            <a:r>
              <a:rPr/>
              <a:t> </a:t>
            </a:r>
            <a:r>
              <a:rPr/>
              <a:t>support</a:t>
            </a:r>
            <a:r>
              <a:rPr/>
              <a:t> </a:t>
            </a:r>
            <a:r>
              <a:rPr/>
              <a:t>a</a:t>
            </a:r>
            <a:r>
              <a:rPr/>
              <a:t> </a:t>
            </a:r>
            <a:r>
              <a:rPr/>
              <a:t>directional</a:t>
            </a:r>
            <a:r>
              <a:rPr/>
              <a:t> </a:t>
            </a:r>
            <a:r>
              <a:rPr/>
              <a:t>hypothesis.</a:t>
            </a:r>
          </a:p>
          <a:p>
            <a:pPr lvl="0" marL="0" indent="0">
              <a:buNone/>
            </a:pPr>
          </a:p>
          <a:p>
            <a:pPr lvl="0" marL="0" indent="0">
              <a:buNone/>
            </a:pPr>
            <a:r>
              <a:rPr/>
              <a:t>If</a:t>
            </a:r>
            <a:r>
              <a:rPr/>
              <a:t> </a:t>
            </a:r>
            <a:r>
              <a:rPr/>
              <a:t>you</a:t>
            </a:r>
            <a:r>
              <a:rPr/>
              <a:t> </a:t>
            </a:r>
            <a:r>
              <a:rPr/>
              <a:t>use</a:t>
            </a:r>
            <a:r>
              <a:rPr/>
              <a:t> </a:t>
            </a:r>
            <a:r>
              <a:rPr/>
              <a:t>a</a:t>
            </a:r>
            <a:r>
              <a:rPr/>
              <a:t> </a:t>
            </a:r>
            <a:r>
              <a:rPr/>
              <a:t>directional</a:t>
            </a:r>
            <a:r>
              <a:rPr/>
              <a:t> </a:t>
            </a:r>
            <a:r>
              <a:rPr/>
              <a:t>hypothesis,</a:t>
            </a:r>
            <a:r>
              <a:rPr/>
              <a:t> </a:t>
            </a:r>
            <a:r>
              <a:rPr/>
              <a:t>and</a:t>
            </a:r>
            <a:r>
              <a:rPr/>
              <a:t> </a:t>
            </a:r>
            <a:r>
              <a:rPr/>
              <a:t>you</a:t>
            </a:r>
            <a:r>
              <a:rPr/>
              <a:t> </a:t>
            </a:r>
            <a:r>
              <a:rPr/>
              <a:t>get</a:t>
            </a:r>
            <a:r>
              <a:rPr/>
              <a:t> </a:t>
            </a:r>
            <a:r>
              <a:rPr/>
              <a:t>an</a:t>
            </a:r>
            <a:r>
              <a:rPr/>
              <a:t> </a:t>
            </a:r>
            <a:r>
              <a:rPr/>
              <a:t>extreme</a:t>
            </a:r>
            <a:r>
              <a:rPr/>
              <a:t> </a:t>
            </a:r>
            <a:r>
              <a:rPr/>
              <a:t>result</a:t>
            </a:r>
            <a:r>
              <a:rPr/>
              <a:t> </a:t>
            </a:r>
            <a:r>
              <a:rPr/>
              <a:t>in</a:t>
            </a:r>
            <a:r>
              <a:rPr/>
              <a:t> </a:t>
            </a:r>
            <a:r>
              <a:rPr/>
              <a:t>the</a:t>
            </a:r>
            <a:r>
              <a:rPr/>
              <a:t> </a:t>
            </a:r>
            <a:r>
              <a:rPr/>
              <a:t>opposite</a:t>
            </a:r>
            <a:r>
              <a:rPr/>
              <a:t> </a:t>
            </a:r>
            <a:r>
              <a:rPr/>
              <a:t>direction,</a:t>
            </a:r>
            <a:r>
              <a:rPr/>
              <a:t> </a:t>
            </a:r>
            <a:r>
              <a:rPr/>
              <a:t>you</a:t>
            </a:r>
            <a:r>
              <a:rPr/>
              <a:t> </a:t>
            </a:r>
            <a:r>
              <a:rPr/>
              <a:t>can’t</a:t>
            </a:r>
            <a:r>
              <a:rPr/>
              <a:t> </a:t>
            </a:r>
            <a:r>
              <a:rPr/>
              <a:t>claim</a:t>
            </a:r>
            <a:r>
              <a:rPr/>
              <a:t> </a:t>
            </a:r>
            <a:r>
              <a:rPr/>
              <a:t>statistical</a:t>
            </a:r>
            <a:r>
              <a:rPr/>
              <a:t> </a:t>
            </a:r>
            <a:r>
              <a:rPr/>
              <a:t>significance.</a:t>
            </a:r>
          </a:p>
          <a:p>
            <a:pPr lvl="0" marL="0" indent="0">
              <a:buNone/>
            </a:pPr>
          </a:p>
          <a:p>
            <a:pPr lvl="0" marL="0" indent="0">
              <a:buNone/>
            </a:pPr>
            <a:r>
              <a:rPr/>
              <a:t>Some</a:t>
            </a:r>
            <a:r>
              <a:rPr/>
              <a:t> </a:t>
            </a:r>
            <a:r>
              <a:rPr/>
              <a:t>people</a:t>
            </a:r>
            <a:r>
              <a:rPr/>
              <a:t> </a:t>
            </a:r>
            <a:r>
              <a:rPr/>
              <a:t>think</a:t>
            </a:r>
            <a:r>
              <a:rPr/>
              <a:t> </a:t>
            </a:r>
            <a:r>
              <a:rPr/>
              <a:t>that</a:t>
            </a:r>
            <a:r>
              <a:rPr/>
              <a:t> </a:t>
            </a:r>
            <a:r>
              <a:rPr/>
              <a:t>directional</a:t>
            </a:r>
            <a:r>
              <a:rPr/>
              <a:t> </a:t>
            </a:r>
            <a:r>
              <a:rPr/>
              <a:t>hypotheses</a:t>
            </a:r>
            <a:r>
              <a:rPr/>
              <a:t> </a:t>
            </a:r>
            <a:r>
              <a:rPr/>
              <a:t>are</a:t>
            </a:r>
            <a:r>
              <a:rPr/>
              <a:t> </a:t>
            </a:r>
            <a:r>
              <a:rPr/>
              <a:t>“</a:t>
            </a:r>
            <a:r>
              <a:rPr/>
              <a:t>cheating</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how</a:t>
            </a:r>
            <a:r>
              <a:rPr/>
              <a:t> </a:t>
            </a:r>
            <a:r>
              <a:rPr/>
              <a:t>well</a:t>
            </a:r>
            <a:r>
              <a:rPr/>
              <a:t> </a:t>
            </a:r>
            <a:r>
              <a:rPr/>
              <a:t>does</a:t>
            </a:r>
            <a:r>
              <a:rPr/>
              <a:t> </a:t>
            </a:r>
            <a:r>
              <a:rPr/>
              <a:t>your</a:t>
            </a:r>
            <a:r>
              <a:rPr/>
              <a:t> </a:t>
            </a:r>
            <a:r>
              <a:rPr/>
              <a:t>sample</a:t>
            </a:r>
            <a:r>
              <a:rPr/>
              <a:t> </a:t>
            </a:r>
            <a:r>
              <a:rPr/>
              <a:t>reflect</a:t>
            </a:r>
            <a:r>
              <a:rPr/>
              <a:t> </a:t>
            </a:r>
            <a:r>
              <a:rPr/>
              <a:t>the</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Example</a:t>
            </a:r>
          </a:p>
          <a:p>
            <a:pPr lvl="0" marL="0" indent="0">
              <a:buNone/>
            </a:pPr>
          </a:p>
          <a:p>
            <a:pPr lvl="0" marL="0" indent="0">
              <a:buNone/>
            </a:pPr>
            <a:r>
              <a:rPr/>
              <a:t>Figure</a:t>
            </a:r>
            <a:r>
              <a:rPr/>
              <a:t> </a:t>
            </a:r>
            <a:r>
              <a:rPr/>
              <a:t>16.1</a:t>
            </a:r>
            <a:r>
              <a:rPr/>
              <a:t> </a:t>
            </a:r>
            <a:r>
              <a:rPr/>
              <a:t>from</a:t>
            </a:r>
            <a:r>
              <a:rPr/>
              <a:t> </a:t>
            </a:r>
            <a:r>
              <a:rPr/>
              <a:t>your</a:t>
            </a:r>
            <a:r>
              <a:rPr/>
              <a:t> </a:t>
            </a:r>
            <a:r>
              <a:rPr/>
              <a:t>book.</a:t>
            </a:r>
          </a:p>
          <a:p>
            <a:pPr lvl="0" marL="0" indent="0">
              <a:buNone/>
            </a:pPr>
          </a:p>
          <a:p>
            <a:pPr lvl="0" marL="0" indent="0">
              <a:buNone/>
            </a:pPr>
            <a:r>
              <a:rPr/>
              <a:t>Flow</a:t>
            </a:r>
            <a:r>
              <a:rPr/>
              <a:t> </a:t>
            </a:r>
            <a:r>
              <a:rPr/>
              <a:t>chart</a:t>
            </a:r>
            <a:r>
              <a:rPr/>
              <a:t> </a:t>
            </a:r>
            <a:r>
              <a:rPr/>
              <a:t>of</a:t>
            </a:r>
            <a:r>
              <a:rPr/>
              <a:t> </a:t>
            </a:r>
            <a:r>
              <a:rPr/>
              <a:t>selecting</a:t>
            </a:r>
            <a:r>
              <a:rPr/>
              <a:t> </a:t>
            </a:r>
            <a:r>
              <a:rPr/>
              <a:t>from</a:t>
            </a:r>
            <a:r>
              <a:rPr/>
              <a:t> </a:t>
            </a:r>
            <a:r>
              <a:rPr/>
              <a:t>a</a:t>
            </a:r>
            <a:r>
              <a:rPr/>
              <a:t> </a:t>
            </a:r>
            <a:r>
              <a:rPr/>
              <a:t>population,</a:t>
            </a:r>
            <a:r>
              <a:rPr/>
              <a:t> </a:t>
            </a:r>
            <a:r>
              <a:rPr/>
              <a:t>randomizing</a:t>
            </a:r>
            <a:r>
              <a:rPr/>
              <a:t> </a:t>
            </a:r>
            <a:r>
              <a:rPr/>
              <a:t>to</a:t>
            </a:r>
            <a:r>
              <a:rPr/>
              <a:t> </a:t>
            </a:r>
            <a:r>
              <a:rPr/>
              <a:t>two</a:t>
            </a:r>
            <a:r>
              <a:rPr/>
              <a:t> </a:t>
            </a:r>
            <a:r>
              <a:rPr/>
              <a:t>groups,</a:t>
            </a:r>
            <a:r>
              <a:rPr/>
              <a:t> </a:t>
            </a:r>
            <a:r>
              <a:rPr/>
              <a:t>and</a:t>
            </a:r>
            <a:r>
              <a:rPr/>
              <a:t> </a:t>
            </a:r>
            <a:r>
              <a:rPr/>
              <a:t>then</a:t>
            </a:r>
            <a:r>
              <a:rPr/>
              <a:t> </a:t>
            </a:r>
            <a:r>
              <a:rPr/>
              <a:t>comparing</a:t>
            </a:r>
            <a:r>
              <a:rPr/>
              <a:t> </a:t>
            </a:r>
            <a:r>
              <a:rPr/>
              <a:t>the</a:t>
            </a:r>
            <a:r>
              <a:rPr/>
              <a:t> </a:t>
            </a:r>
            <a:r>
              <a:rPr/>
              <a:t>results</a:t>
            </a:r>
            <a:r>
              <a:rPr/>
              <a:t> </a:t>
            </a:r>
            <a:r>
              <a:rPr/>
              <a:t>in</a:t>
            </a:r>
            <a:r>
              <a:rPr/>
              <a:t> </a:t>
            </a:r>
            <a:r>
              <a:rPr/>
              <a:t>each</a:t>
            </a:r>
            <a:r>
              <a:rPr/>
              <a:t> </a:t>
            </a:r>
            <a:r>
              <a:rPr/>
              <a:t>group,</a:t>
            </a:r>
            <a:r>
              <a:rPr/>
              <a:t> </a:t>
            </a:r>
            <a:r>
              <a:rPr/>
              <a:t>and</a:t>
            </a:r>
            <a:r>
              <a:rPr/>
              <a:t> </a:t>
            </a:r>
            <a:r>
              <a:rPr/>
              <a:t>choosing</a:t>
            </a:r>
            <a:r>
              <a:rPr/>
              <a:t> </a:t>
            </a:r>
            <a:r>
              <a:rPr/>
              <a:t>between</a:t>
            </a:r>
            <a:r>
              <a:rPr/>
              <a:t> </a:t>
            </a:r>
            <a:r>
              <a:rPr/>
              <a:t>two</a:t>
            </a:r>
            <a:r>
              <a:rPr/>
              <a:t> </a:t>
            </a:r>
            <a:r>
              <a:rPr/>
              <a:t>hypotheses.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re-iteration</a:t>
            </a:r>
            <a:r>
              <a:rPr/>
              <a:t> </a:t>
            </a:r>
            <a:r>
              <a:rPr/>
              <a:t>of</a:t>
            </a:r>
            <a:r>
              <a:rPr/>
              <a:t> </a:t>
            </a:r>
            <a:r>
              <a:rPr/>
              <a:t>Figure</a:t>
            </a:r>
            <a:r>
              <a:rPr/>
              <a:t> </a:t>
            </a:r>
            <a:r>
              <a:rPr/>
              <a:t>16.1]]</a:t>
            </a:r>
          </a:p>
          <a:p>
            <a:pPr lvl="0" marL="0" indent="0">
              <a:buNone/>
            </a:pPr>
          </a:p>
          <a:p>
            <a:pPr lvl="0" marL="0" indent="0">
              <a:buNone/>
            </a:pPr>
            <a:r>
              <a:rPr/>
              <a:t>From</a:t>
            </a:r>
            <a:r>
              <a:rPr/>
              <a:t> </a:t>
            </a:r>
            <a:r>
              <a:rPr/>
              <a:t>your</a:t>
            </a:r>
            <a:r>
              <a:rPr/>
              <a:t> </a:t>
            </a:r>
            <a:r>
              <a:rPr/>
              <a:t>basic</a:t>
            </a:r>
            <a:r>
              <a:rPr/>
              <a:t> </a:t>
            </a:r>
            <a:r>
              <a:rPr/>
              <a:t>Statistics</a:t>
            </a:r>
            <a:r>
              <a:rPr/>
              <a:t> </a:t>
            </a:r>
            <a:r>
              <a:rPr/>
              <a:t>class,</a:t>
            </a:r>
            <a:r>
              <a:rPr/>
              <a:t> </a:t>
            </a:r>
            <a:r>
              <a:rPr/>
              <a:t>you</a:t>
            </a:r>
            <a:r>
              <a:rPr/>
              <a:t> </a:t>
            </a:r>
            <a:r>
              <a:rPr/>
              <a:t>may</a:t>
            </a:r>
            <a:r>
              <a:rPr/>
              <a:t> </a:t>
            </a:r>
            <a:r>
              <a:rPr/>
              <a:t>recognize</a:t>
            </a:r>
            <a:r>
              <a:rPr/>
              <a:t> </a:t>
            </a:r>
            <a:r>
              <a:rPr/>
              <a:t>that</a:t>
            </a:r>
            <a:r>
              <a:rPr/>
              <a:t> </a:t>
            </a:r>
            <a:r>
              <a:rPr/>
              <a:t>this</a:t>
            </a:r>
            <a:r>
              <a:rPr/>
              <a:t> </a:t>
            </a:r>
            <a:r>
              <a:rPr/>
              <a:t>setting</a:t>
            </a:r>
            <a:r>
              <a:rPr/>
              <a:t> </a:t>
            </a:r>
            <a:r>
              <a:rPr/>
              <a:t>would</a:t>
            </a:r>
            <a:r>
              <a:rPr/>
              <a:t> </a:t>
            </a:r>
            <a:r>
              <a:rPr/>
              <a:t>require</a:t>
            </a:r>
            <a:r>
              <a:rPr/>
              <a:t> </a:t>
            </a:r>
            <a:r>
              <a:rPr/>
              <a:t>a</a:t>
            </a:r>
            <a:r>
              <a:rPr/>
              <a:t> </a:t>
            </a:r>
            <a:r>
              <a:rPr/>
              <a:t>two-sample</a:t>
            </a:r>
            <a:r>
              <a:rPr/>
              <a:t> </a:t>
            </a:r>
            <a:r>
              <a:rPr/>
              <a:t>t-test.</a:t>
            </a:r>
          </a:p>
          <a:p>
            <a:pPr lvl="0" marL="0" indent="0">
              <a:buNone/>
            </a:pPr>
          </a:p>
          <a:p>
            <a:pPr lvl="0" marL="0" indent="0">
              <a:buNone/>
            </a:pPr>
            <a:r>
              <a:rPr/>
              <a:t>[[Knowing</a:t>
            </a:r>
            <a:r>
              <a:rPr/>
              <a:t> </a:t>
            </a:r>
            <a:r>
              <a:rPr/>
              <a:t>which</a:t>
            </a:r>
            <a:r>
              <a:rPr/>
              <a:t> </a:t>
            </a:r>
            <a:r>
              <a:rPr/>
              <a:t>statistic</a:t>
            </a:r>
            <a:r>
              <a:rPr/>
              <a:t> </a:t>
            </a:r>
            <a:r>
              <a:rPr/>
              <a:t>to</a:t>
            </a:r>
            <a:r>
              <a:rPr/>
              <a:t> </a:t>
            </a:r>
            <a:r>
              <a:rPr/>
              <a:t>use</a:t>
            </a:r>
            <a:r>
              <a:rPr/>
              <a:t> </a:t>
            </a:r>
            <a:r>
              <a:rPr/>
              <a:t>in</a:t>
            </a:r>
            <a:r>
              <a:rPr/>
              <a:t> </a:t>
            </a:r>
            <a:r>
              <a:rPr/>
              <a:t>what</a:t>
            </a:r>
            <a:r>
              <a:rPr/>
              <a:t> </a:t>
            </a:r>
            <a:r>
              <a:rPr/>
              <a:t>setting</a:t>
            </a:r>
            <a:r>
              <a:rPr/>
              <a:t> </a:t>
            </a:r>
            <a:r>
              <a:rPr/>
              <a:t>is</a:t>
            </a:r>
            <a:r>
              <a:rPr/>
              <a:t> </a:t>
            </a:r>
            <a:r>
              <a:rPr/>
              <a:t>one</a:t>
            </a:r>
            <a:r>
              <a:rPr/>
              <a:t> </a:t>
            </a:r>
            <a:r>
              <a:rPr/>
              <a:t>of</a:t>
            </a:r>
            <a:r>
              <a:rPr/>
              <a:t> </a:t>
            </a:r>
            <a:r>
              <a:rPr/>
              <a:t>the</a:t>
            </a:r>
            <a:r>
              <a:rPr/>
              <a:t> </a:t>
            </a:r>
            <a:r>
              <a:rPr/>
              <a:t>most</a:t>
            </a:r>
            <a:r>
              <a:rPr/>
              <a:t> </a:t>
            </a:r>
            <a:r>
              <a:rPr/>
              <a:t>difficult</a:t>
            </a:r>
            <a:r>
              <a:rPr/>
              <a:t> </a:t>
            </a:r>
            <a:r>
              <a:rPr/>
              <a:t>tasks</a:t>
            </a:r>
            <a:r>
              <a:rPr/>
              <a:t> </a:t>
            </a:r>
            <a:r>
              <a:rPr/>
              <a:t>that</a:t>
            </a:r>
            <a:r>
              <a:rPr/>
              <a:t> </a:t>
            </a:r>
            <a:r>
              <a:rPr/>
              <a:t>you</a:t>
            </a:r>
            <a:r>
              <a:rPr/>
              <a:t> </a:t>
            </a:r>
            <a:r>
              <a:rPr/>
              <a:t>will</a:t>
            </a:r>
            <a:r>
              <a:rPr/>
              <a:t> </a:t>
            </a:r>
            <a:r>
              <a:rPr/>
              <a:t>encounter.]]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a</a:t>
            </a:r>
            <a:r>
              <a:rPr/>
              <a:t> </a:t>
            </a:r>
            <a:r>
              <a:rPr/>
              <a:t>particular</a:t>
            </a:r>
            <a:r>
              <a:rPr/>
              <a:t> </a:t>
            </a:r>
            <a:r>
              <a:rPr/>
              <a:t>sample</a:t>
            </a:r>
            <a:r>
              <a:rPr/>
              <a:t> </a:t>
            </a:r>
            <a:r>
              <a:rPr/>
              <a:t>result</a:t>
            </a:r>
            <a:r>
              <a:rPr/>
              <a:t> </a:t>
            </a:r>
            <a:r>
              <a:rPr/>
              <a:t>is</a:t>
            </a:r>
            <a:r>
              <a:rPr/>
              <a:t> </a:t>
            </a:r>
            <a:r>
              <a:rPr/>
              <a:t>unlikely</a:t>
            </a:r>
            <a:r>
              <a:rPr/>
              <a:t> </a:t>
            </a:r>
            <a:r>
              <a:rPr/>
              <a:t>under</a:t>
            </a:r>
            <a:r>
              <a:rPr/>
              <a:t> </a:t>
            </a:r>
            <a:r>
              <a:rPr/>
              <a:t>the</a:t>
            </a:r>
            <a:r>
              <a:rPr/>
              <a:t> </a:t>
            </a:r>
            <a:r>
              <a:rPr/>
              <a:t>null</a:t>
            </a:r>
            <a:r>
              <a:rPr/>
              <a:t> </a:t>
            </a:r>
            <a:r>
              <a:rPr/>
              <a:t>hypothesis,</a:t>
            </a:r>
            <a:r>
              <a:rPr/>
              <a:t> </a:t>
            </a:r>
            <a:r>
              <a:rPr/>
              <a:t>this</a:t>
            </a:r>
            <a:r>
              <a:rPr/>
              <a:t> </a:t>
            </a:r>
            <a:r>
              <a:rPr/>
              <a:t>causes</a:t>
            </a:r>
            <a:r>
              <a:rPr/>
              <a:t> </a:t>
            </a:r>
            <a:r>
              <a:rPr/>
              <a:t>you</a:t>
            </a:r>
            <a:r>
              <a:rPr/>
              <a:t> </a:t>
            </a:r>
            <a:r>
              <a:rPr/>
              <a:t>to</a:t>
            </a:r>
            <a:r>
              <a:rPr/>
              <a:t> </a:t>
            </a:r>
            <a:r>
              <a:rPr/>
              <a:t>question</a:t>
            </a:r>
            <a:r>
              <a:rPr/>
              <a:t> </a:t>
            </a:r>
            <a:r>
              <a:rPr/>
              <a:t>the</a:t>
            </a:r>
            <a:r>
              <a:rPr/>
              <a:t> </a:t>
            </a:r>
            <a:r>
              <a:rPr/>
              <a:t>null</a:t>
            </a:r>
            <a:r>
              <a:rPr/>
              <a:t> </a:t>
            </a:r>
            <a:r>
              <a:rPr/>
              <a:t>hypothesis.]]</a:t>
            </a:r>
          </a:p>
          <a:p>
            <a:pPr lvl="0" marL="0" indent="0">
              <a:buNone/>
            </a:pPr>
          </a:p>
          <a:p>
            <a:pPr lvl="0" marL="0" indent="0">
              <a:buNone/>
            </a:pPr>
            <a:r>
              <a:rPr/>
              <a:t>Reasons</a:t>
            </a:r>
            <a:r>
              <a:rPr/>
              <a:t> </a:t>
            </a:r>
            <a:r>
              <a:rPr/>
              <a:t>why</a:t>
            </a:r>
            <a:r>
              <a:rPr/>
              <a:t> </a:t>
            </a:r>
            <a:r>
              <a:rPr/>
              <a:t>you</a:t>
            </a:r>
            <a:r>
              <a:rPr/>
              <a:t> </a:t>
            </a:r>
            <a:r>
              <a:rPr/>
              <a:t>failed</a:t>
            </a:r>
            <a:r>
              <a:rPr/>
              <a:t> </a:t>
            </a:r>
            <a:r>
              <a:rPr/>
              <a:t>to</a:t>
            </a:r>
            <a:r>
              <a:rPr/>
              <a:t> </a:t>
            </a:r>
            <a:r>
              <a:rPr/>
              <a:t>reject</a:t>
            </a:r>
            <a:r>
              <a:rPr/>
              <a:t> </a:t>
            </a:r>
            <a:r>
              <a:rPr/>
              <a:t>the</a:t>
            </a:r>
            <a:r>
              <a:rPr/>
              <a:t> </a:t>
            </a:r>
            <a:r>
              <a:rPr/>
              <a:t>null</a:t>
            </a:r>
            <a:r>
              <a:rPr/>
              <a:t> </a:t>
            </a:r>
            <a:r>
              <a:rPr/>
              <a:t>hypothesis.</a:t>
            </a:r>
            <a:r>
              <a:rPr/>
              <a:t> </a:t>
            </a:r>
            <a:r>
              <a:rPr/>
              <a:t>A</a:t>
            </a:r>
            <a:r>
              <a:rPr/>
              <a:t> </a:t>
            </a:r>
            <a:r>
              <a:rPr/>
              <a:t>poorly</a:t>
            </a:r>
            <a:r>
              <a:rPr/>
              <a:t> </a:t>
            </a:r>
            <a:r>
              <a:rPr/>
              <a:t>implemented</a:t>
            </a:r>
            <a:r>
              <a:rPr/>
              <a:t> </a:t>
            </a:r>
            <a:r>
              <a:rPr/>
              <a:t>intervention,</a:t>
            </a:r>
            <a:r>
              <a:rPr/>
              <a:t> </a:t>
            </a:r>
            <a:r>
              <a:rPr/>
              <a:t>failure</a:t>
            </a:r>
            <a:r>
              <a:rPr/>
              <a:t> </a:t>
            </a:r>
            <a:r>
              <a:rPr/>
              <a:t>to</a:t>
            </a:r>
            <a:r>
              <a:rPr/>
              <a:t> </a:t>
            </a:r>
            <a:r>
              <a:rPr/>
              <a:t>use</a:t>
            </a:r>
            <a:r>
              <a:rPr/>
              <a:t> </a:t>
            </a:r>
            <a:r>
              <a:rPr/>
              <a:t>valid</a:t>
            </a:r>
            <a:r>
              <a:rPr/>
              <a:t> </a:t>
            </a:r>
            <a:r>
              <a:rPr/>
              <a:t>and</a:t>
            </a:r>
            <a:r>
              <a:rPr/>
              <a:t> </a:t>
            </a:r>
            <a:r>
              <a:rPr/>
              <a:t>reliabile</a:t>
            </a:r>
            <a:r>
              <a:rPr/>
              <a:t> </a:t>
            </a:r>
            <a:r>
              <a:rPr/>
              <a:t>measures,</a:t>
            </a:r>
            <a:r>
              <a:rPr/>
              <a:t> </a:t>
            </a:r>
            <a:r>
              <a:rPr/>
              <a:t>quality</a:t>
            </a:r>
            <a:r>
              <a:rPr/>
              <a:t> </a:t>
            </a:r>
            <a:r>
              <a:rPr/>
              <a:t>problems</a:t>
            </a:r>
            <a:r>
              <a:rPr/>
              <a:t> </a:t>
            </a:r>
            <a:r>
              <a:rPr/>
              <a:t>during</a:t>
            </a:r>
            <a:r>
              <a:rPr/>
              <a:t> </a:t>
            </a:r>
            <a:r>
              <a:rPr/>
              <a:t>the</a:t>
            </a:r>
            <a:r>
              <a:rPr/>
              <a:t> </a:t>
            </a:r>
            <a:r>
              <a:rPr/>
              <a:t>study.</a:t>
            </a:r>
          </a:p>
          <a:p>
            <a:pPr lvl="0" marL="0" indent="0">
              <a:buNone/>
            </a:pPr>
          </a:p>
          <a:p>
            <a:pPr lvl="0" marL="0" indent="0">
              <a:buNone/>
            </a:pPr>
            <a:r>
              <a:rPr/>
              <a:t>Why</a:t>
            </a:r>
            <a:r>
              <a:rPr/>
              <a:t> </a:t>
            </a:r>
            <a:r>
              <a:rPr/>
              <a:t>never</a:t>
            </a:r>
            <a:r>
              <a:rPr/>
              <a:t> </a:t>
            </a:r>
            <a:r>
              <a:rPr/>
              <a:t>say</a:t>
            </a:r>
            <a:r>
              <a:rPr/>
              <a:t> </a:t>
            </a:r>
            <a:r>
              <a:rPr/>
              <a:t>that</a:t>
            </a:r>
            <a:r>
              <a:rPr/>
              <a:t> </a:t>
            </a:r>
            <a:r>
              <a:rPr/>
              <a:t>we</a:t>
            </a:r>
            <a:r>
              <a:rPr/>
              <a:t> </a:t>
            </a:r>
            <a:r>
              <a:rPr/>
              <a:t>accept</a:t>
            </a:r>
            <a:r>
              <a:rPr/>
              <a:t> </a:t>
            </a:r>
            <a:r>
              <a:rPr/>
              <a:t>the</a:t>
            </a:r>
            <a:r>
              <a:rPr/>
              <a:t> </a:t>
            </a:r>
            <a:r>
              <a:rPr/>
              <a:t>null.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2.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4.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9.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0.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4.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5.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6.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7.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12</a:t>
            </a:r>
            <a:r>
              <a:rPr/>
              <a:t> </a:t>
            </a:r>
            <a:r>
              <a:rPr/>
              <a:t>-</a:t>
            </a:r>
            <a:r>
              <a:rPr/>
              <a:t> </a:t>
            </a:r>
            <a:r>
              <a:rPr/>
              <a:t>Data</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Significant difference or not?</a:t>
            </a:r>
          </a:p>
          <a:p>
            <a:pPr lvl="2"/>
            <a:r>
              <a:rPr/>
              <a:t>Inferential statistics – allow you to determine this</a:t>
            </a:r>
          </a:p>
          <a:p>
            <a:pPr lvl="1"/>
            <a:r>
              <a:rPr/>
              <a:t>Reject the null -&gt;</a:t>
            </a:r>
          </a:p>
          <a:p>
            <a:pPr lvl="2"/>
            <a:r>
              <a:rPr/>
              <a:t>The observed difference is highly unlikely if the null hypothesis is actually true</a:t>
            </a:r>
          </a:p>
          <a:p>
            <a:pPr lvl="1"/>
            <a:r>
              <a:rPr/>
              <a:t>Fail to reject the null -&gt;</a:t>
            </a:r>
          </a:p>
          <a:p>
            <a:pPr lvl="2"/>
            <a:r>
              <a:rPr/>
              <a:t>We can not say that the observed difference is highly unlikely</a:t>
            </a:r>
          </a:p>
          <a:p>
            <a:pPr lvl="2"/>
            <a:r>
              <a:rPr/>
              <a:t>Do NOT “accept” the null hypothesis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 Portney &amp; Watkins, 2009)</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2.png" id="0" name="Picture 1"/>
          <p:cNvPicPr>
            <a:picLocks noGrp="1" noChangeAspect="1"/>
          </p:cNvPicPr>
          <p:nvPr/>
        </p:nvPicPr>
        <p:blipFill>
          <a:blip r:embed="rId3"/>
          <a:stretch>
            <a:fillRect/>
          </a:stretch>
        </p:blipFill>
        <p:spPr bwMode="auto">
          <a:xfrm>
            <a:off x="1384300" y="1600200"/>
            <a:ext cx="63627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3.png" id="0" name="Picture 1"/>
          <p:cNvPicPr>
            <a:picLocks noGrp="1" noChangeAspect="1"/>
          </p:cNvPicPr>
          <p:nvPr/>
        </p:nvPicPr>
        <p:blipFill>
          <a:blip r:embed="rId3"/>
          <a:stretch>
            <a:fillRect/>
          </a:stretch>
        </p:blipFill>
        <p:spPr bwMode="auto">
          <a:xfrm>
            <a:off x="1231900" y="1600200"/>
            <a:ext cx="66802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Statistical testing</a:t>
            </a:r>
          </a:p>
          <a:p>
            <a:pPr lvl="2"/>
            <a:r>
              <a:rPr/>
              <a:t>Fig 16.3 – Directional negative</a:t>
            </a:r>
          </a:p>
          <a:p>
            <a:pPr lvl="3"/>
            <a:r>
              <a:rPr/>
              <a:t>Example – hypothesize that intervention will result in reduction of symptoms</a:t>
            </a:r>
          </a:p>
          <a:p>
            <a:pPr lvl="2"/>
            <a:r>
              <a:rPr/>
              <a:t>If you made a directional positive alternative hypothesis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4.png" id="0" name="Picture 1"/>
          <p:cNvPicPr>
            <a:picLocks noGrp="1" noChangeAspect="1"/>
          </p:cNvPicPr>
          <p:nvPr/>
        </p:nvPicPr>
        <p:blipFill>
          <a:blip r:embed="rId3"/>
          <a:stretch>
            <a:fillRect/>
          </a:stretch>
        </p:blipFill>
        <p:spPr bwMode="auto">
          <a:xfrm>
            <a:off x="596900" y="1600200"/>
            <a:ext cx="79629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value</a:t>
            </a:r>
          </a:p>
        </p:txBody>
      </p:sp>
      <p:pic>
        <p:nvPicPr>
          <p:cNvPr descr="video-12-data-analysis_files/figure-pptx/null-valu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Critical</a:t>
            </a:r>
            <a:r>
              <a:rPr/>
              <a:t> </a:t>
            </a:r>
            <a:r>
              <a:rPr/>
              <a:t>value</a:t>
            </a:r>
          </a:p>
        </p:txBody>
      </p:sp>
      <p:pic>
        <p:nvPicPr>
          <p:cNvPr descr="video-12-data-analysis_files/figure-pptx/critical-valu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Alpha</a:t>
            </a:r>
            <a:r>
              <a:rPr/>
              <a:t> </a:t>
            </a:r>
            <a:r>
              <a:rPr/>
              <a:t>level</a:t>
            </a:r>
          </a:p>
        </p:txBody>
      </p:sp>
      <p:pic>
        <p:nvPicPr>
          <p:cNvPr descr="video-12-data-analysis_files/figure-pptx/alpha-lev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video-12-data-analysis_files/figure-pptx/beta-lev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goal of data analysis and interpretation in research projects</a:t>
            </a:r>
          </a:p>
          <a:p>
            <a:pPr lvl="1">
              <a:buAutoNum type="arabicPeriod"/>
            </a:pPr>
            <a:r>
              <a:rPr/>
              <a:t>To discuss statistical power and how to determine it</a:t>
            </a:r>
          </a:p>
          <a:p>
            <a:pPr lvl="1">
              <a:buAutoNum type="arabicPeriod"/>
            </a:pPr>
            <a:r>
              <a:rPr/>
              <a:t>To describe what is needed in order to determine sample size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Probability of rejecting a false H 0</a:t>
            </a:r>
          </a:p>
          <a:p>
            <a:pPr lvl="2"/>
            <a:r>
              <a:rPr/>
              <a:t>This is a GOOD thing!</a:t>
            </a:r>
          </a:p>
          <a:p>
            <a:pPr lvl="2"/>
            <a:r>
              <a:rPr/>
              <a:t>Want to maximize this (within reasonable limits!)</a:t>
            </a:r>
          </a:p>
          <a:p>
            <a:pPr lvl="2"/>
            <a:r>
              <a:rPr/>
              <a:t>What is power analysis</a:t>
            </a:r>
          </a:p>
          <a:p>
            <a:pPr lvl="2"/>
            <a:r>
              <a:rPr/>
              <a:t>“… the probability that his investigation would lead to statistically significant results.”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 Portney &amp; Watkins, 2009)</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5.png" id="0" name="Picture 1"/>
          <p:cNvPicPr>
            <a:picLocks noGrp="1" noChangeAspect="1"/>
          </p:cNvPicPr>
          <p:nvPr/>
        </p:nvPicPr>
        <p:blipFill>
          <a:blip r:embed="rId3"/>
          <a:stretch>
            <a:fillRect/>
          </a:stretch>
        </p:blipFill>
        <p:spPr bwMode="auto">
          <a:xfrm>
            <a:off x="1231900" y="1600200"/>
            <a:ext cx="66802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Statistical power analysis concepts (Cohen)</a:t>
            </a:r>
          </a:p>
          <a:p>
            <a:pPr lvl="2"/>
            <a:r>
              <a:rPr/>
              <a:t>Significance criterion – alpha</a:t>
            </a:r>
          </a:p>
          <a:p>
            <a:pPr lvl="2"/>
            <a:r>
              <a:rPr/>
              <a:t>Power – desired level</a:t>
            </a:r>
          </a:p>
          <a:p>
            <a:pPr lvl="2"/>
            <a:r>
              <a:rPr/>
              <a:t>Sample size</a:t>
            </a:r>
          </a:p>
          <a:p>
            <a:pPr lvl="2"/>
            <a:r>
              <a:rPr/>
              <a:t>Effect size</a:t>
            </a:r>
          </a:p>
          <a:p>
            <a:pPr lvl="1"/>
            <a:r>
              <a:rPr/>
              <a:t>Power analysis method depends on research design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Performing a power analysis when planning a study</a:t>
            </a:r>
          </a:p>
          <a:p>
            <a:pPr lvl="2"/>
            <a:r>
              <a:rPr/>
              <a:t>What is the study design?</a:t>
            </a:r>
          </a:p>
          <a:p>
            <a:pPr lvl="2"/>
            <a:r>
              <a:rPr/>
              <a:t>What do you already know about the measure you are interested in?</a:t>
            </a:r>
          </a:p>
          <a:p>
            <a:pPr lvl="2"/>
            <a:r>
              <a:rPr/>
              <a:t>What significance level to you want to use for hypothesis testing?</a:t>
            </a:r>
          </a:p>
          <a:p>
            <a:pPr lvl="2"/>
            <a:r>
              <a:rPr/>
              <a:t>What level of power do you want to achieve?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6.png" id="0" name="Picture 1"/>
          <p:cNvPicPr>
            <a:picLocks noGrp="1" noChangeAspect="1"/>
          </p:cNvPicPr>
          <p:nvPr/>
        </p:nvPicPr>
        <p:blipFill>
          <a:blip r:embed="rId3"/>
          <a:stretch>
            <a:fillRect/>
          </a:stretch>
        </p:blipFill>
        <p:spPr bwMode="auto">
          <a:xfrm>
            <a:off x="2578100" y="1600200"/>
            <a:ext cx="39878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sp>
        <p:nvSpPr>
          <p:cNvPr id="3" name="Content Placeholder 2"/>
          <p:cNvSpPr>
            <a:spLocks noGrp="1"/>
          </p:cNvSpPr>
          <p:nvPr>
            <p:ph idx="1"/>
          </p:nvPr>
        </p:nvSpPr>
        <p:spPr/>
        <p:txBody>
          <a:bodyPr/>
          <a:lstStyle/>
          <a:p>
            <a:pPr lvl="1"/>
            <a:r>
              <a:rPr/>
              <a:t>Increasing power –</a:t>
            </a:r>
          </a:p>
          <a:p>
            <a:pPr lvl="2"/>
            <a:r>
              <a:rPr/>
              <a:t>Alpha level</a:t>
            </a:r>
          </a:p>
          <a:p>
            <a:pPr lvl="2"/>
            <a:r>
              <a:rPr/>
              <a:t>Formulation of hypothesis</a:t>
            </a:r>
          </a:p>
          <a:p>
            <a:pPr lvl="2"/>
            <a:r>
              <a:rPr/>
              <a:t>Decrease variability / increase precision</a:t>
            </a:r>
          </a:p>
          <a:p>
            <a:pPr lvl="3"/>
            <a:r>
              <a:rPr/>
              <a:t>Groups</a:t>
            </a:r>
          </a:p>
          <a:p>
            <a:pPr lvl="3"/>
            <a:r>
              <a:rPr/>
              <a:t>Outcome measure(s)</a:t>
            </a:r>
          </a:p>
          <a:p>
            <a:pPr lvl="2"/>
            <a:r>
              <a:rPr/>
              <a:t>Increase sample size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7.png" id="0" name="Picture 1"/>
          <p:cNvPicPr>
            <a:picLocks noGrp="1" noChangeAspect="1"/>
          </p:cNvPicPr>
          <p:nvPr/>
        </p:nvPicPr>
        <p:blipFill>
          <a:blip r:embed="rId2"/>
          <a:stretch>
            <a:fillRect/>
          </a:stretch>
        </p:blipFill>
        <p:spPr bwMode="auto">
          <a:xfrm>
            <a:off x="1866900" y="1600200"/>
            <a:ext cx="5397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p:pic>
        <p:nvPicPr>
          <p:cNvPr descr="../images/image-12-08.png" id="0" name="Picture 1"/>
          <p:cNvPicPr>
            <a:picLocks noGrp="1" noChangeAspect="1"/>
          </p:cNvPicPr>
          <p:nvPr/>
        </p:nvPicPr>
        <p:blipFill>
          <a:blip r:embed="rId2"/>
          <a:stretch>
            <a:fillRect/>
          </a:stretch>
        </p:blipFill>
        <p:spPr bwMode="auto">
          <a:xfrm>
            <a:off x="1727200" y="1600200"/>
            <a:ext cx="56896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NHST</a:t>
            </a:r>
          </a:p>
        </p:txBody>
      </p:sp>
      <p:sp>
        <p:nvSpPr>
          <p:cNvPr id="3" name="Content Placeholder 2"/>
          <p:cNvSpPr>
            <a:spLocks noGrp="1"/>
          </p:cNvSpPr>
          <p:nvPr>
            <p:ph idx="1"/>
          </p:nvPr>
        </p:nvSpPr>
        <p:spPr/>
        <p:txBody>
          <a:bodyPr/>
          <a:lstStyle/>
          <a:p>
            <a:pPr lvl="1"/>
            <a:r>
              <a:rPr/>
              <a:t>Knowledge based on outcome of single study</a:t>
            </a:r>
          </a:p>
          <a:p>
            <a:pPr lvl="1"/>
            <a:r>
              <a:rPr/>
              <a:t>Interpretation of statistical significance</a:t>
            </a:r>
          </a:p>
          <a:p>
            <a:pPr lvl="1"/>
            <a:r>
              <a:rPr/>
              <a:t>Complications</a:t>
            </a:r>
          </a:p>
          <a:p>
            <a:pPr lvl="2"/>
            <a:r>
              <a:rPr/>
              <a:t>H 0 is rarely true – in a strict sense</a:t>
            </a:r>
          </a:p>
          <a:p>
            <a:pPr lvl="2"/>
            <a:r>
              <a:rPr/>
              <a:t>Too large of a sample size – hard NOT to get statistical significance</a:t>
            </a:r>
          </a:p>
          <a:p>
            <a:pPr lvl="2"/>
            <a:r>
              <a:rPr/>
              <a:t>Significance testing as a dichotomous decision</a:t>
            </a:r>
          </a:p>
          <a:p>
            <a:pPr lvl="2"/>
            <a:r>
              <a:rPr/>
              <a:t>Interpretation of changes in the p value</a:t>
            </a:r>
          </a:p>
          <a:p>
            <a:pPr lvl="2"/>
            <a:r>
              <a:rPr/>
              <a:t>Statistical significant versus clinical/ substative meaningfulness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16, 17</a:t>
            </a:r>
          </a:p>
          <a:p>
            <a:pPr lvl="1">
              <a:buAutoNum type="arabicPeriod"/>
            </a:pPr>
            <a:r>
              <a:rPr/>
              <a:t>Cohen. â€œA power primerâ€</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Improving</a:t>
            </a:r>
            <a:r>
              <a:rPr/>
              <a:t> </a:t>
            </a:r>
            <a:r>
              <a:rPr/>
              <a:t>NHST</a:t>
            </a:r>
          </a:p>
        </p:txBody>
      </p:sp>
      <p:sp>
        <p:nvSpPr>
          <p:cNvPr id="3" name="Content Placeholder 2"/>
          <p:cNvSpPr>
            <a:spLocks noGrp="1"/>
          </p:cNvSpPr>
          <p:nvPr>
            <p:ph idx="1"/>
          </p:nvPr>
        </p:nvSpPr>
        <p:spPr/>
        <p:txBody>
          <a:bodyPr/>
          <a:lstStyle/>
          <a:p>
            <a:pPr lvl="1"/>
            <a:r>
              <a:rPr/>
              <a:t>Propose specific alternative hypotheses</a:t>
            </a:r>
          </a:p>
          <a:p>
            <a:pPr lvl="1"/>
            <a:r>
              <a:rPr/>
              <a:t>Use a random sample if possible</a:t>
            </a:r>
          </a:p>
          <a:p>
            <a:pPr lvl="1"/>
            <a:r>
              <a:rPr/>
              <a:t>Use an outcome variable that has good reliability and validity</a:t>
            </a:r>
          </a:p>
          <a:p>
            <a:pPr lvl="1"/>
            <a:r>
              <a:rPr/>
              <a:t>Have a good idea of the level of difference that will be clinically important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EBA – Evidence-Based Approach</a:t>
            </a:r>
          </a:p>
          <a:p>
            <a:pPr lvl="2"/>
            <a:r>
              <a:rPr/>
              <a:t>Reliability of findings</a:t>
            </a:r>
          </a:p>
          <a:p>
            <a:pPr lvl="2"/>
            <a:r>
              <a:rPr/>
              <a:t>Accumulation of evidence</a:t>
            </a:r>
          </a:p>
          <a:p>
            <a:pPr lvl="1"/>
            <a:r>
              <a:rPr/>
              <a:t>Premise – “… a single study is not sufficient to use as evidence to substantiate a hypothesis or theory.”</a:t>
            </a:r>
          </a:p>
          <a:p>
            <a:pPr lvl="1"/>
            <a:r>
              <a:rPr/>
              <a:t>Methods</a:t>
            </a:r>
          </a:p>
          <a:p>
            <a:pPr lvl="2"/>
            <a:r>
              <a:rPr/>
              <a:t>Confidence intervals</a:t>
            </a:r>
          </a:p>
          <a:p>
            <a:pPr lvl="2"/>
            <a:r>
              <a:rPr/>
              <a:t>Effect sizes</a:t>
            </a:r>
          </a:p>
          <a:p>
            <a:pPr lvl="2"/>
            <a:r>
              <a:rPr/>
              <a:t>Meta-analysis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Confidence Intervals (CI)</a:t>
            </a:r>
          </a:p>
          <a:p>
            <a:pPr lvl="2"/>
            <a:r>
              <a:rPr/>
              <a:t>Range of scores that should contain the true population score</a:t>
            </a:r>
          </a:p>
          <a:p>
            <a:pPr lvl="1"/>
            <a:r>
              <a:rPr/>
              <a:t>CI &lt;U+F0E8&gt; An interval around the point estimate</a:t>
            </a:r>
          </a:p>
          <a:p>
            <a:pPr lvl="1"/>
            <a:r>
              <a:rPr/>
              <a:t>CI &lt;U+F0E8&gt; “… range of the dependent variable scores that </a:t>
            </a:r>
            <a:r>
              <a:rPr i="1"/>
              <a:t>should contain the true population difference between means</a:t>
            </a:r>
            <a:r>
              <a:rPr/>
              <a:t> .”</a:t>
            </a:r>
          </a:p>
          <a:p>
            <a:pPr lvl="1"/>
            <a:r>
              <a:rPr/>
              <a:t>CI computed using sample mean and standard deviation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Interpretation of CI –</a:t>
            </a:r>
          </a:p>
          <a:p>
            <a:pPr lvl="2"/>
            <a:r>
              <a:rPr/>
              <a:t>95% CI most common</a:t>
            </a:r>
          </a:p>
          <a:p>
            <a:pPr lvl="2"/>
            <a:r>
              <a:rPr/>
              <a:t>95% CI – with infinite studies and computed CI, the true population difference would be found within 95% of the intervals</a:t>
            </a:r>
          </a:p>
          <a:p>
            <a:pPr lvl="2"/>
            <a:r>
              <a:rPr/>
              <a:t>NOT – .95 probability that true population difference is within the CI computed from our single study</a:t>
            </a:r>
          </a:p>
          <a:p>
            <a:pPr lvl="2"/>
            <a:r>
              <a:rPr/>
              <a:t>Option – 95% CI for a given study “… </a:t>
            </a:r>
            <a:r>
              <a:rPr i="1"/>
              <a:t>estimates</a:t>
            </a:r>
            <a:r>
              <a:rPr/>
              <a:t> the population mean difference with 95% confidence.”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Why compute and report CI?</a:t>
            </a:r>
          </a:p>
          <a:p>
            <a:pPr lvl="2"/>
            <a:r>
              <a:rPr/>
              <a:t>Part of philosophy to encourage replication</a:t>
            </a:r>
          </a:p>
          <a:p>
            <a:pPr lvl="2"/>
            <a:r>
              <a:rPr/>
              <a:t>Size of interval – “… how much of the estimate might be due to sampling error.”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09.png" id="0" name="Picture 1"/>
          <p:cNvPicPr>
            <a:picLocks noGrp="1" noChangeAspect="1"/>
          </p:cNvPicPr>
          <p:nvPr/>
        </p:nvPicPr>
        <p:blipFill>
          <a:blip r:embed="rId3"/>
          <a:stretch>
            <a:fillRect/>
          </a:stretch>
        </p:blipFill>
        <p:spPr bwMode="auto">
          <a:xfrm>
            <a:off x="1536700" y="1600200"/>
            <a:ext cx="60706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Effect size –</a:t>
            </a:r>
          </a:p>
          <a:p>
            <a:pPr lvl="2"/>
            <a:r>
              <a:rPr/>
              <a:t>Strength of relationship between IV &amp; DV</a:t>
            </a:r>
          </a:p>
          <a:p>
            <a:pPr lvl="2"/>
            <a:r>
              <a:rPr/>
              <a:t>Magnitude of the difference between levels of the IV with respect to the DV</a:t>
            </a:r>
          </a:p>
          <a:p>
            <a:pPr lvl="2"/>
            <a:r>
              <a:rPr/>
              <a:t>3 types of effect size measures</a:t>
            </a:r>
          </a:p>
          <a:p>
            <a:pPr lvl="3"/>
            <a:r>
              <a:rPr/>
              <a:t>r family</a:t>
            </a:r>
          </a:p>
          <a:p>
            <a:pPr lvl="3"/>
            <a:r>
              <a:rPr/>
              <a:t>d family</a:t>
            </a:r>
          </a:p>
          <a:p>
            <a:pPr lvl="3"/>
            <a:r>
              <a:rPr/>
              <a:t>Measures of risk potency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0.png" id="0" name="Picture 1"/>
          <p:cNvPicPr>
            <a:picLocks noGrp="1" noChangeAspect="1"/>
          </p:cNvPicPr>
          <p:nvPr/>
        </p:nvPicPr>
        <p:blipFill>
          <a:blip r:embed="rId3"/>
          <a:stretch>
            <a:fillRect/>
          </a:stretch>
        </p:blipFill>
        <p:spPr bwMode="auto">
          <a:xfrm>
            <a:off x="1752600" y="1600200"/>
            <a:ext cx="5638800" cy="4521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Effect sizes –</a:t>
            </a:r>
          </a:p>
          <a:p>
            <a:pPr lvl="2"/>
            <a:r>
              <a:rPr/>
              <a:t>Unstandardized – in the units of the raw DV</a:t>
            </a:r>
          </a:p>
          <a:p>
            <a:pPr lvl="2"/>
            <a:r>
              <a:rPr/>
              <a:t>Standardized –</a:t>
            </a:r>
          </a:p>
          <a:p>
            <a:pPr lvl="3"/>
            <a:r>
              <a:rPr/>
              <a:t>Standardized using pooled standard deviation of the groups</a:t>
            </a:r>
          </a:p>
          <a:p>
            <a:pPr lvl="3"/>
            <a:r>
              <a:rPr/>
              <a:t>Measure that can be used to compare to other studies with different DVs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Types of effect sizes –</a:t>
            </a:r>
          </a:p>
          <a:p>
            <a:pPr lvl="2"/>
            <a:r>
              <a:rPr/>
              <a:t>R family – strength of association</a:t>
            </a:r>
          </a:p>
          <a:p>
            <a:pPr lvl="2"/>
            <a:r>
              <a:rPr/>
              <a:t>D family – magnitude of differences</a:t>
            </a:r>
          </a:p>
          <a:p>
            <a:pPr lvl="2"/>
            <a:r>
              <a:rPr/>
              <a:t>Measures of risk potency – when both IV and DV are dichotomous</a:t>
            </a:r>
          </a:p>
          <a:p>
            <a:pPr lvl="3"/>
            <a:r>
              <a:rPr/>
              <a:t>Odds ratio</a:t>
            </a:r>
          </a:p>
          <a:p>
            <a:pPr lvl="3"/>
            <a:r>
              <a:rPr/>
              <a:t>Relative risk</a:t>
            </a:r>
          </a:p>
          <a:p>
            <a:pPr lvl="3"/>
            <a:r>
              <a:rPr/>
              <a:t>Risk difference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Populations versus Samples</a:t>
            </a:r>
          </a:p>
          <a:p>
            <a:pPr lvl="1"/>
            <a:r>
              <a:rPr/>
              <a:t>Use inferential statistics</a:t>
            </a:r>
          </a:p>
          <a:p>
            <a:pPr lvl="2"/>
            <a:r>
              <a:rPr/>
              <a:t>Sample statistics (M, SD) &lt;U+F0E8&gt;</a:t>
            </a:r>
          </a:p>
          <a:p>
            <a:pPr lvl="2"/>
            <a:r>
              <a:rPr/>
              <a:t>Population parameters (mu, sigma)</a:t>
            </a:r>
          </a:p>
          <a:p>
            <a:pPr lvl="1"/>
            <a:r>
              <a:rPr/>
              <a:t>Null Hypothesis Significance Testing (NHST)</a:t>
            </a:r>
          </a:p>
          <a:p>
            <a:pPr lvl="2"/>
            <a:r>
              <a:rPr/>
              <a:t>Null hypothesis (H 0 )</a:t>
            </a:r>
          </a:p>
          <a:p>
            <a:pPr lvl="2"/>
            <a:r>
              <a:rPr/>
              <a:t>Alternative hypothesis (H 1 )</a:t>
            </a:r>
          </a:p>
          <a:p>
            <a:pPr lvl="3"/>
            <a:r>
              <a:rPr/>
              <a:t>AKA research hypothesis</a:t>
            </a:r>
          </a:p>
          <a:p>
            <a:pPr lvl="3"/>
            <a:r>
              <a:rPr/>
              <a:t>Directional</a:t>
            </a:r>
          </a:p>
          <a:p>
            <a:pPr lvl="3"/>
            <a:r>
              <a:rPr/>
              <a:t>Non-directional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R family of effect sizes – association</a:t>
            </a:r>
          </a:p>
          <a:p>
            <a:pPr lvl="2"/>
            <a:r>
              <a:rPr/>
              <a:t>r 2 vs r</a:t>
            </a:r>
          </a:p>
          <a:p>
            <a:pPr lvl="1"/>
            <a:r>
              <a:rPr/>
              <a:t>Cohen’s guidelines</a:t>
            </a:r>
          </a:p>
          <a:p>
            <a:pPr lvl="2"/>
            <a:r>
              <a:rPr/>
              <a:t>Weak approx +/- .1</a:t>
            </a:r>
          </a:p>
          <a:p>
            <a:pPr lvl="2"/>
            <a:r>
              <a:rPr/>
              <a:t>Medium approx +/- .3</a:t>
            </a:r>
          </a:p>
          <a:p>
            <a:pPr lvl="2"/>
            <a:r>
              <a:rPr/>
              <a:t>Strong approx +/- .5</a:t>
            </a:r>
          </a:p>
          <a:p>
            <a:pPr lvl="1"/>
            <a:r>
              <a:rPr/>
              <a:t>Authors labeling</a:t>
            </a:r>
          </a:p>
          <a:p>
            <a:pPr lvl="2"/>
            <a:r>
              <a:rPr/>
              <a:t>Less than typical</a:t>
            </a:r>
          </a:p>
          <a:p>
            <a:pPr lvl="2"/>
            <a:r>
              <a:rPr/>
              <a:t>Typical</a:t>
            </a:r>
          </a:p>
          <a:p>
            <a:pPr lvl="2"/>
            <a:r>
              <a:rPr/>
              <a:t>Greater than typical</a:t>
            </a:r>
          </a:p>
          <a:p>
            <a:pPr lvl="1"/>
            <a:r>
              <a:rPr/>
              <a:t>Also rho, phi, eta,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D family of effect sizes – differences</a:t>
            </a:r>
          </a:p>
          <a:p>
            <a:pPr lvl="1"/>
            <a:r>
              <a:rPr/>
              <a:t>d &lt;U+F0E8&gt; Two group comparison</a:t>
            </a:r>
          </a:p>
          <a:p>
            <a:pPr lvl="2"/>
            <a:r>
              <a:rPr/>
              <a:t>Treatment group mean – Comparison group mean</a:t>
            </a:r>
          </a:p>
          <a:p>
            <a:pPr lvl="2"/>
            <a:r>
              <a:rPr/>
              <a:t>Divided by pooled standard deviations from both samples</a:t>
            </a:r>
          </a:p>
          <a:p>
            <a:pPr lvl="1"/>
            <a:r>
              <a:rPr/>
              <a:t>eta 2 &lt;U+F0E8&gt; Multiple group comparison</a:t>
            </a:r>
          </a:p>
          <a:p>
            <a:pPr lvl="2"/>
            <a:r>
              <a:rPr/>
              <a:t>Statistics packages will compute</a:t>
            </a:r>
          </a:p>
          <a:p>
            <a:pPr lvl="2"/>
            <a:r>
              <a:rPr/>
              <a:t>Interpret like r 2 (amount of variance in DV accounted for by IV)</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Risk family of effect sizes – When both IV and DV are dichotomous</a:t>
            </a:r>
          </a:p>
          <a:p>
            <a:pPr lvl="2"/>
            <a:r>
              <a:rPr/>
              <a:t>Phi – measure of association / correlation</a:t>
            </a:r>
          </a:p>
          <a:p>
            <a:pPr lvl="1"/>
            <a:r>
              <a:rPr/>
              <a:t>Clinical / medical research – the risk of clinical outcomes</a:t>
            </a:r>
          </a:p>
          <a:p>
            <a:pPr lvl="2"/>
            <a:r>
              <a:rPr/>
              <a:t>Relative risk – ratio that compares the risk of an outcome between groups</a:t>
            </a:r>
          </a:p>
          <a:p>
            <a:pPr lvl="2"/>
            <a:r>
              <a:rPr/>
              <a:t>Risk difference – percentage difference that compares risk of an outcome between groups</a:t>
            </a:r>
          </a:p>
          <a:p>
            <a:pPr lvl="2"/>
            <a:r>
              <a:rPr/>
              <a:t>Odds ratio – Odds of outcome in control group compared to odds in treatment group</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1.png" id="0" name="Picture 1"/>
          <p:cNvPicPr>
            <a:picLocks noGrp="1" noChangeAspect="1"/>
          </p:cNvPicPr>
          <p:nvPr/>
        </p:nvPicPr>
        <p:blipFill>
          <a:blip r:embed="rId3"/>
          <a:stretch>
            <a:fillRect/>
          </a:stretch>
        </p:blipFill>
        <p:spPr bwMode="auto">
          <a:xfrm>
            <a:off x="1473200" y="1600200"/>
            <a:ext cx="61849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Value of effect sizes –</a:t>
            </a:r>
          </a:p>
          <a:p>
            <a:pPr lvl="2"/>
            <a:r>
              <a:rPr/>
              <a:t>Indicates the strength of a relationship or a difference</a:t>
            </a:r>
          </a:p>
          <a:p>
            <a:pPr lvl="2"/>
            <a:r>
              <a:rPr/>
              <a:t>Allows you</a:t>
            </a:r>
          </a:p>
          <a:p>
            <a:pPr lvl="3"/>
            <a:r>
              <a:rPr/>
              <a:t>Combine results from studies with dissimilar outcome measures</a:t>
            </a:r>
          </a:p>
          <a:p>
            <a:pPr lvl="3"/>
            <a:r>
              <a:rPr/>
              <a:t>Use findings of previous study to plan study with different outcome measure</a:t>
            </a:r>
          </a:p>
          <a:p>
            <a:pPr lvl="1"/>
            <a:r>
              <a:rPr/>
              <a:t>Online source to perform power analysis –</a:t>
            </a:r>
          </a:p>
          <a:p>
            <a:pPr lvl="2"/>
            <a:r>
              <a:rPr/>
              <a:t>Sample Power (part of SPSS)</a:t>
            </a:r>
          </a:p>
          <a:p>
            <a:pPr lvl="2"/>
            <a:r>
              <a:rPr/>
              <a:t>Russell Lenth – U of Iowa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sp>
        <p:nvSpPr>
          <p:cNvPr id="3" name="Content Placeholder 2"/>
          <p:cNvSpPr>
            <a:spLocks noGrp="1"/>
          </p:cNvSpPr>
          <p:nvPr>
            <p:ph idx="1"/>
          </p:nvPr>
        </p:nvSpPr>
        <p:spPr/>
        <p:txBody>
          <a:bodyPr/>
          <a:lstStyle/>
          <a:p>
            <a:pPr lvl="1"/>
            <a:r>
              <a:rPr/>
              <a:t>Meta-Analysis</a:t>
            </a:r>
          </a:p>
          <a:p>
            <a:pPr lvl="2"/>
            <a:r>
              <a:rPr/>
              <a:t>Research synthesis of multiple studies</a:t>
            </a:r>
          </a:p>
          <a:p>
            <a:pPr lvl="2"/>
            <a:r>
              <a:rPr/>
              <a:t>Uses effect size value from each study</a:t>
            </a:r>
          </a:p>
          <a:p>
            <a:pPr lvl="2"/>
            <a:r>
              <a:rPr/>
              <a:t>Advantage over systematic review – compute a summary statistic that represents overall estimate</a:t>
            </a:r>
          </a:p>
          <a:p>
            <a:pPr lvl="2"/>
            <a:r>
              <a:rPr/>
              <a:t>Provides evidence of reliability of research finding</a:t>
            </a:r>
          </a:p>
          <a:p>
            <a:pPr lvl="2"/>
            <a:r>
              <a:rPr/>
              <a:t>Include findings from studies that failed to find statistical significance</a:t>
            </a:r>
          </a:p>
          <a:p>
            <a:pPr lvl="2"/>
            <a:r>
              <a:rPr/>
              <a:t>Increased external validity</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2.png" id="0" name="Picture 1"/>
          <p:cNvPicPr>
            <a:picLocks noGrp="1" noChangeAspect="1"/>
          </p:cNvPicPr>
          <p:nvPr/>
        </p:nvPicPr>
        <p:blipFill>
          <a:blip r:embed="rId3"/>
          <a:stretch>
            <a:fillRect/>
          </a:stretch>
        </p:blipFill>
        <p:spPr bwMode="auto">
          <a:xfrm>
            <a:off x="1574800" y="1600200"/>
            <a:ext cx="59944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EBA</a:t>
            </a:r>
          </a:p>
        </p:txBody>
      </p:sp>
      <p:pic>
        <p:nvPicPr>
          <p:cNvPr descr="../images/image-12-13.png" id="0" name="Picture 1"/>
          <p:cNvPicPr>
            <a:picLocks noGrp="1" noChangeAspect="1"/>
          </p:cNvPicPr>
          <p:nvPr/>
        </p:nvPicPr>
        <p:blipFill>
          <a:blip r:embed="rId3"/>
          <a:stretch>
            <a:fillRect/>
          </a:stretch>
        </p:blipFill>
        <p:spPr bwMode="auto">
          <a:xfrm>
            <a:off x="1511300" y="1600200"/>
            <a:ext cx="61341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#9</a:t>
            </a:r>
          </a:p>
        </p:txBody>
      </p:sp>
      <p:sp>
        <p:nvSpPr>
          <p:cNvPr id="3" name="Content Placeholder 2"/>
          <p:cNvSpPr>
            <a:spLocks noGrp="1"/>
          </p:cNvSpPr>
          <p:nvPr>
            <p:ph idx="1"/>
          </p:nvPr>
        </p:nvSpPr>
        <p:spPr/>
        <p:txBody>
          <a:bodyPr/>
          <a:lstStyle/>
          <a:p>
            <a:pPr lvl="1"/>
            <a:r>
              <a:rPr/>
              <a:t>Complete an “outline” of your written proposal. Refer to the “Research Proposal Structure Overview/Structure” document in the Course Content folder on Blackboard. This “outline” should reflect a substantial amount of detail including sub-headings in the literature review section and methods section. Sections that reflect earlier assignments should contain near-complete drafts of the information that is relevant to your proposed project.</a:t>
            </a:r>
          </a:p>
          <a:p>
            <a:pPr lvl="1"/>
            <a:r>
              <a:rPr/>
              <a:t>Available resource –</a:t>
            </a:r>
          </a:p>
          <a:p>
            <a:pPr lvl="2"/>
            <a:r>
              <a:rPr/>
              <a:t>Research Proposal Structure Information document</a:t>
            </a:r>
          </a:p>
          <a:p>
            <a:pPr lvl="3"/>
            <a:r>
              <a:rPr/>
              <a:t>Week by Week / General Information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an “outline” for your written research proposal that is the final project. The outline should include the various sections that should be in the Methods section of the proposal. Given the work done on the previous assignments, this outline should include a substantial amount of detail.</a:t>
            </a:r>
          </a:p>
          <a:p>
            <a:pPr lvl="1">
              <a:buAutoNum type="arabicPeriod"/>
            </a:pPr>
            <a:r>
              <a:rPr/>
              <a:t>Prepare for next weekâ€™s session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NHST – Goal of research –</a:t>
            </a:r>
          </a:p>
          <a:p>
            <a:pPr lvl="2"/>
            <a:r>
              <a:rPr/>
              <a:t>Reject the H 0 in favor of H 1</a:t>
            </a:r>
          </a:p>
          <a:p>
            <a:pPr lvl="1"/>
            <a:r>
              <a:rPr/>
              <a:t>“Reject” the null hypothesis</a:t>
            </a:r>
          </a:p>
          <a:p>
            <a:pPr lvl="2"/>
            <a:r>
              <a:rPr/>
              <a:t>Practically – “reject” means difference / relationship greater than just random variability</a:t>
            </a:r>
          </a:p>
          <a:p>
            <a:pPr lvl="1"/>
            <a:r>
              <a:rPr/>
              <a:t>Alternative hypothesis –</a:t>
            </a:r>
          </a:p>
          <a:p>
            <a:pPr lvl="2"/>
            <a:r>
              <a:rPr/>
              <a:t>3 versions</a:t>
            </a:r>
          </a:p>
          <a:p>
            <a:pPr lvl="3"/>
            <a:r>
              <a:rPr/>
              <a:t>Non-directional</a:t>
            </a:r>
          </a:p>
          <a:p>
            <a:pPr lvl="3"/>
            <a:r>
              <a:rPr/>
              <a:t>Directional positive</a:t>
            </a:r>
          </a:p>
          <a:p>
            <a:pPr lvl="3"/>
            <a:r>
              <a:rPr/>
              <a:t>Directional negative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is meant by the â€œnull hypothesisâ€ versus a â€œresearch hypothesisâ€; which is being tested by the statistical analysis of the data; and can you â€œproveâ€ a null hypothesis?</a:t>
            </a:r>
          </a:p>
          <a:p>
            <a:pPr lvl="1">
              <a:buAutoNum type="arabicPeriod"/>
            </a:pPr>
            <a:r>
              <a:rPr/>
              <a:t>Will you include research questions or research hypotheses in your research proposal?</a:t>
            </a:r>
          </a:p>
          <a:p>
            <a:pPr lvl="1">
              <a:buAutoNum type="arabicPeriod"/>
            </a:pPr>
            <a:r>
              <a:rPr/>
              <a:t>Do you have information available that is needed to determine sample size for your planned research project?</a:t>
            </a:r>
          </a:p>
          <a:p>
            <a:pPr lvl="1">
              <a:buAutoNum type="arabicPeriod"/>
            </a:pPr>
            <a:r>
              <a:rPr/>
              <a:t>What outcome variables will be the focus of your research questions/hypotheses?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Directional vs Non-directional H 1</a:t>
            </a:r>
          </a:p>
          <a:p>
            <a:pPr lvl="2"/>
            <a:r>
              <a:rPr/>
              <a:t>Comparing treatment to control</a:t>
            </a:r>
          </a:p>
          <a:p>
            <a:pPr lvl="2"/>
            <a:r>
              <a:rPr/>
              <a:t>Comparing different treatments</a:t>
            </a:r>
          </a:p>
          <a:p>
            <a:pPr lvl="1"/>
            <a:r>
              <a:rPr/>
              <a:t>Choosing directional vs non-directional</a:t>
            </a:r>
          </a:p>
          <a:p>
            <a:pPr lvl="2"/>
            <a:r>
              <a:rPr/>
              <a:t>Basis for choice</a:t>
            </a:r>
          </a:p>
          <a:p>
            <a:pPr lvl="2"/>
            <a:r>
              <a:rPr/>
              <a:t>Consequences</a:t>
            </a:r>
          </a:p>
          <a:p>
            <a:pPr lvl="3"/>
            <a:r>
              <a:rPr/>
              <a:t>Statistical analysis</a:t>
            </a:r>
          </a:p>
          <a:p>
            <a:pPr lvl="3"/>
            <a:r>
              <a:rPr/>
              <a:t>Interpretation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Sampling review</a:t>
            </a:r>
          </a:p>
          <a:p>
            <a:pPr lvl="2"/>
            <a:r>
              <a:rPr/>
              <a:t>Target / theoretical population</a:t>
            </a:r>
          </a:p>
          <a:p>
            <a:pPr lvl="2"/>
            <a:r>
              <a:rPr/>
              <a:t>Accessible population</a:t>
            </a:r>
          </a:p>
          <a:p>
            <a:pPr lvl="2"/>
            <a:r>
              <a:rPr/>
              <a:t>Sample</a:t>
            </a:r>
          </a:p>
          <a:p>
            <a:pPr lvl="1"/>
            <a:r>
              <a:rPr/>
              <a:t>Inference from the study sample to the population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pic>
        <p:nvPicPr>
          <p:cNvPr descr="../images/image-12-01.png" id="0" name="Picture 1"/>
          <p:cNvPicPr>
            <a:picLocks noGrp="1" noChangeAspect="1"/>
          </p:cNvPicPr>
          <p:nvPr/>
        </p:nvPicPr>
        <p:blipFill>
          <a:blip r:embed="rId3"/>
          <a:stretch>
            <a:fillRect/>
          </a:stretch>
        </p:blipFill>
        <p:spPr bwMode="auto">
          <a:xfrm>
            <a:off x="1244600" y="1600200"/>
            <a:ext cx="66548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Making</a:t>
            </a:r>
            <a:r>
              <a:rPr/>
              <a:t> </a:t>
            </a:r>
            <a:r>
              <a:rPr/>
              <a:t>Inferences</a:t>
            </a:r>
            <a:r>
              <a:rPr/>
              <a:t> </a:t>
            </a:r>
            <a:r>
              <a:rPr/>
              <a:t>-</a:t>
            </a:r>
            <a:r>
              <a:rPr/>
              <a:t> </a:t>
            </a:r>
            <a:r>
              <a:rPr/>
              <a:t>NHST</a:t>
            </a:r>
          </a:p>
        </p:txBody>
      </p:sp>
      <p:sp>
        <p:nvSpPr>
          <p:cNvPr id="3" name="Content Placeholder 2"/>
          <p:cNvSpPr>
            <a:spLocks noGrp="1"/>
          </p:cNvSpPr>
          <p:nvPr>
            <p:ph idx="1"/>
          </p:nvPr>
        </p:nvSpPr>
        <p:spPr/>
        <p:txBody>
          <a:bodyPr/>
          <a:lstStyle/>
          <a:p>
            <a:pPr lvl="1"/>
            <a:r>
              <a:rPr/>
              <a:t>Accessible population -&gt; Sample</a:t>
            </a:r>
          </a:p>
          <a:p>
            <a:pPr lvl="1"/>
            <a:r>
              <a:rPr/>
              <a:t>Random assignment to groups</a:t>
            </a:r>
          </a:p>
          <a:p>
            <a:pPr lvl="1"/>
            <a:r>
              <a:rPr/>
              <a:t>Conduct study and collect data</a:t>
            </a:r>
          </a:p>
          <a:p>
            <a:pPr lvl="1"/>
            <a:r>
              <a:rPr/>
              <a:t>Conduct statistical analysis</a:t>
            </a:r>
          </a:p>
          <a:p>
            <a:pPr lvl="2"/>
            <a:r>
              <a:rPr/>
              <a:t>Intervention group: mean = 73</a:t>
            </a:r>
          </a:p>
          <a:p>
            <a:pPr lvl="2"/>
            <a:r>
              <a:rPr/>
              <a:t>Control group: mean = 65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12 - Data analysis</dc:title>
  <dc:creator>Steve Simon</dc:creator>
  <cp:keywords/>
  <dcterms:created xsi:type="dcterms:W3CDTF">2019-01-15T22:12:21Z</dcterms:created>
  <dcterms:modified xsi:type="dcterms:W3CDTF">2019-01-15T22:12:21Z</dcterms:modified>
</cp:coreProperties>
</file>