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careless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worded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0.45.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p-value?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Typically,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preformance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reactive</a:t>
            </a:r>
            <a:r>
              <a:rPr/>
              <a:t> </a:t>
            </a:r>
            <a:r>
              <a:rPr/>
              <a:t>hyperemia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(RHI)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0.55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rejected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an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RHI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Saleem</a:t>
            </a:r>
            <a:r>
              <a:rPr/>
              <a:t> </a:t>
            </a:r>
            <a:r>
              <a:rPr/>
              <a:t>M,</a:t>
            </a:r>
            <a:r>
              <a:rPr/>
              <a:t> </a:t>
            </a:r>
            <a:r>
              <a:rPr/>
              <a:t>Herrmann</a:t>
            </a:r>
            <a:r>
              <a:rPr/>
              <a:t> </a:t>
            </a:r>
            <a:r>
              <a:rPr/>
              <a:t>N,</a:t>
            </a:r>
            <a:r>
              <a:rPr/>
              <a:t> </a:t>
            </a:r>
            <a:r>
              <a:rPr/>
              <a:t>Dinoff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Artery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Cardiac</a:t>
            </a:r>
            <a:r>
              <a:rPr/>
              <a:t> </a:t>
            </a:r>
            <a:r>
              <a:rPr/>
              <a:t>Rehabilitation.</a:t>
            </a:r>
            <a:r>
              <a:rPr/>
              <a:t> </a:t>
            </a:r>
            <a:r>
              <a:rPr/>
              <a:t>Psychosom</a:t>
            </a:r>
            <a:r>
              <a:rPr/>
              <a:t> </a:t>
            </a:r>
            <a:r>
              <a:rPr/>
              <a:t>Med.</a:t>
            </a:r>
            <a:r>
              <a:rPr/>
              <a:t> </a:t>
            </a:r>
            <a:r>
              <a:rPr/>
              <a:t>2019;81(2):184–191.</a:t>
            </a:r>
            <a:r>
              <a:rPr/>
              <a:t> </a:t>
            </a:r>
            <a:r>
              <a:rPr/>
              <a:t>doi:10.1097/PSY.0000000000000651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situations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robotic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hitting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controls.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scientifically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8.40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4.85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3.65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levodopa,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relieve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symptoms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dynamic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kinematic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game.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orientation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golf.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labelled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mu1-mu2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reporting,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large?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t-distribution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pointing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finding,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anticipated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pursuing.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large.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shrink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along.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cuts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second-hand</a:t>
            </a:r>
            <a:r>
              <a:rPr/>
              <a:t> </a:t>
            </a:r>
            <a:r>
              <a:rPr/>
              <a:t>smoke.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cardiovascular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smoking.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toxic,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dilution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Since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protective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not</a:t>
            </a:r>
            <a:r>
              <a:rPr/>
              <a:t> </a:t>
            </a:r>
            <a:r>
              <a:rPr/>
              <a:t>harmful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harmful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beneficial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lumped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dare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Actually,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complain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violated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court</a:t>
            </a:r>
            <a:r>
              <a:rPr/>
              <a:t> </a:t>
            </a:r>
            <a:r>
              <a:rPr/>
              <a:t>battle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North</a:t>
            </a:r>
            <a:r>
              <a:rPr/>
              <a:t> </a:t>
            </a:r>
            <a:r>
              <a:rPr/>
              <a:t>Carolina,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appeal.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aside,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Thankfully,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English.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safer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trend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association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pi’s.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Effectiveness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Dementia</a:t>
            </a:r>
            <a:r>
              <a:rPr/>
              <a:t> </a:t>
            </a:r>
            <a:r>
              <a:rPr/>
              <a:t>Rating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boxes.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mu’s.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beta’s.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H0)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H1).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tradition,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honest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paramters.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low,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strikes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semantic</a:t>
            </a:r>
            <a:r>
              <a:rPr/>
              <a:t> </a:t>
            </a:r>
            <a:r>
              <a:rPr/>
              <a:t>overkill.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bears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quantity.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tolerated.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1-beta.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across.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2</a:t>
            </a:r>
            <a:r>
              <a:rPr/>
              <a:t> </a:t>
            </a:r>
            <a:r>
              <a:rPr/>
              <a:t>times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popularity,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controversial.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banned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journal.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Fricker</a:t>
            </a:r>
            <a:r>
              <a:rPr/>
              <a:t> </a:t>
            </a:r>
            <a:r>
              <a:rPr/>
              <a:t>(2019)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73(S1):</a:t>
            </a:r>
            <a:r>
              <a:rPr/>
              <a:t> </a:t>
            </a:r>
            <a:r>
              <a:rPr/>
              <a:t>374-384.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practical.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inconsistency.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argued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interpretation.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worded.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ambiguous,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writhing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agony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agree.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lives,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seen,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somehow,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reproduced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translates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quandry.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noise.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goes.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samples.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shouts: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acne!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replies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Scientists!</a:t>
            </a:r>
            <a:r>
              <a:rPr/>
              <a:t> </a:t>
            </a:r>
            <a:r>
              <a:rPr/>
              <a:t>Investigate!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scientist,</a:t>
            </a:r>
            <a:r>
              <a:rPr/>
              <a:t> </a:t>
            </a:r>
            <a:r>
              <a:rPr/>
              <a:t>holind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clipboard</a:t>
            </a:r>
            <a:r>
              <a:rPr/>
              <a:t> </a:t>
            </a:r>
            <a:r>
              <a:rPr/>
              <a:t>announces: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says: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panels,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clipboard</a:t>
            </a:r>
            <a:r>
              <a:rPr/>
              <a:t> </a:t>
            </a:r>
            <a:r>
              <a:rPr/>
              <a:t>reports: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purple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brown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teal,</a:t>
            </a:r>
            <a:r>
              <a:rPr/>
              <a:t> </a:t>
            </a:r>
            <a:r>
              <a:rPr/>
              <a:t>salmon,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0.05).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off-screen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goes:</a:t>
            </a:r>
            <a:r>
              <a:rPr/>
              <a:t> </a:t>
            </a:r>
            <a:r>
              <a:rPr/>
              <a:t>Whoa!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panels</a:t>
            </a:r>
            <a:r>
              <a:rPr/>
              <a:t> </a:t>
            </a:r>
            <a:r>
              <a:rPr/>
              <a:t>show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mauve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beige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lilac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peach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headline: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Acne!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coincidence!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transcript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explanation,</a:t>
            </a:r>
            <a:r>
              <a:rPr/>
              <a:t> </a:t>
            </a:r>
            <a:r>
              <a:rPr/>
              <a:t>https://www.explainxkcd.com/wiki/index.php/882:_Significant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(Rejecting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desirable,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variances,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non-parametric</a:t>
            </a:r>
            <a:r>
              <a:rPr/>
              <a:t> </a:t>
            </a:r>
            <a:r>
              <a:rPr/>
              <a:t>tests,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Wilcoxon-Mann-Whitney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p-value.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relapse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rehospitalization</a:t>
            </a:r>
            <a:r>
              <a:rPr/>
              <a:t> </a:t>
            </a:r>
            <a:r>
              <a:rPr/>
              <a:t>rate.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victory.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hour,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acting.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lasting.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removed.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devil</a:t>
            </a:r>
            <a:r>
              <a:rPr/>
              <a:t> </a:t>
            </a:r>
            <a:r>
              <a:rPr/>
              <a:t>tempting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satisfy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fairly.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Bonferroni</a:t>
            </a:r>
            <a:r>
              <a:rPr/>
              <a:t> </a:t>
            </a:r>
            <a:r>
              <a:rPr/>
              <a:t>correction.</a:t>
            </a:r>
            <a:r>
              <a:rPr/>
              <a:t> </a:t>
            </a:r>
            <a:r>
              <a:rPr/>
              <a:t>Bonferroni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0.0133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primary.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great.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secondary.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meausure</a:t>
            </a:r>
            <a:r>
              <a:rPr/>
              <a:t> </a:t>
            </a:r>
            <a:r>
              <a:rPr/>
              <a:t>only,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requiring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replication.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registry,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journals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publications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p-hacking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promote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truth.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understandable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hurts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hurts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disinterested</a:t>
            </a:r>
            <a:r>
              <a:rPr/>
              <a:t> </a:t>
            </a:r>
            <a:r>
              <a:rPr/>
              <a:t>posture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bets.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qualifiers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reports,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assumptions,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probable.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saying:</a:t>
            </a:r>
            <a:r>
              <a:rPr/>
              <a:t> </a:t>
            </a:r>
            <a:r>
              <a:rPr/>
              <a:t>“</a:t>
            </a:r>
            <a:r>
              <a:rPr/>
              <a:t>Statistics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certain.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qualify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imperfect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subjects)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population).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unbiased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uncertainty.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uncertainty.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uninformative</a:t>
            </a:r>
            <a:r>
              <a:rPr/>
              <a:t> </a:t>
            </a:r>
            <a:r>
              <a:rPr/>
              <a:t>range.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homoeopathic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</a:t>
            </a:r>
            <a:r>
              <a:rPr/>
              <a:t> </a:t>
            </a:r>
            <a:r>
              <a:rPr/>
              <a:t>(Lokken</a:t>
            </a:r>
            <a:r>
              <a:rPr/>
              <a:t> </a:t>
            </a:r>
            <a:r>
              <a:rPr/>
              <a:t>1995).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operation,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mm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ranged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decrement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ruled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mouth,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inadequate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decline.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figured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commmon</a:t>
            </a:r>
            <a:r>
              <a:rPr/>
              <a:t> </a:t>
            </a:r>
            <a:r>
              <a:rPr/>
              <a:t>features.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job,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diseases,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pounds.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50%.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judgment,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treatments,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speculate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contained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convincing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time?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Statisics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prematurely,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posed</a:t>
            </a:r>
            <a:r>
              <a:rPr/>
              <a:t> </a:t>
            </a:r>
            <a:r>
              <a:rPr/>
              <a:t>earlier.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(equal</a:t>
            </a:r>
            <a:r>
              <a:rPr/>
              <a:t> </a:t>
            </a:r>
            <a:r>
              <a:rPr/>
              <a:t>risks)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plausible.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grief!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result.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you?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wretched.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poke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bitter</a:t>
            </a:r>
            <a:r>
              <a:rPr/>
              <a:t> </a:t>
            </a:r>
            <a:r>
              <a:rPr/>
              <a:t>pills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placebos.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sacrificing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bodies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shame!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declared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region,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kissing</a:t>
            </a:r>
            <a:r>
              <a:rPr/>
              <a:t> </a:t>
            </a:r>
            <a:r>
              <a:rPr/>
              <a:t>distance.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achieves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proof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barely.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word.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researching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pills.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efficacious.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people.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cheaper.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consideration,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either.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coverage,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society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economics.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compliance.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pill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compliance,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deficit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therapy.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endpoint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intolerable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tolerable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colds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vaccinated.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ratio.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cheaper,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savings.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pneumonia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dose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vastly</a:t>
            </a:r>
            <a:r>
              <a:rPr/>
              <a:t> </a:t>
            </a:r>
            <a:r>
              <a:rPr/>
              <a:t>oversimplifying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dicey.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simpilistic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air,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justification.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trade-offs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determined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hundreds,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thousands.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breastfeeding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breastfeeding</a:t>
            </a:r>
            <a:r>
              <a:rPr/>
              <a:t> </a:t>
            </a:r>
            <a:r>
              <a:rPr/>
              <a:t>jaundice.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said,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babies.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2%,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readmitted.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Thats</a:t>
            </a:r>
            <a:r>
              <a:rPr/>
              <a:t> </a:t>
            </a:r>
            <a:r>
              <a:rPr/>
              <a:t>2,500.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him,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5,000</a:t>
            </a:r>
            <a:r>
              <a:rPr/>
              <a:t> </a:t>
            </a:r>
            <a:r>
              <a:rPr/>
              <a:t>infants.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thrown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jail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violating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formula,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heck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readmitted.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hat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infants?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x%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16/x-squared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squared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64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0.1</a:t>
            </a:r>
            <a:r>
              <a:rPr/>
              <a:t> </a:t>
            </a:r>
            <a:r>
              <a:rPr/>
              <a:t>squared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1600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tedious,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manageable.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recruit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prevalence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10%.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sensitivity,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diseased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crucial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90%,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0.871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0.928.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70%</a:t>
            </a:r>
            <a:r>
              <a:rPr/>
              <a:t> </a:t>
            </a:r>
            <a:r>
              <a:rPr/>
              <a:t>sensitivity.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0.655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0.745.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justificaiton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mu,</a:t>
            </a:r>
            <a:r>
              <a:rPr/>
              <a:t> </a:t>
            </a:r>
            <a:r>
              <a:rPr/>
              <a:t>pi,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beta),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foresight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adequate.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calculation,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ifself,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announcing</a:t>
            </a:r>
            <a:r>
              <a:rPr/>
              <a:t> </a:t>
            </a:r>
            <a:r>
              <a:rPr/>
              <a:t>“</a:t>
            </a:r>
            <a:r>
              <a:rPr/>
              <a:t>Giant</a:t>
            </a:r>
            <a:r>
              <a:rPr/>
              <a:t> </a:t>
            </a:r>
            <a:r>
              <a:rPr/>
              <a:t>sae: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quantity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cricisms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suggesting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abandon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deals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dichotomy.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hypotheses,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vaccines.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vaccines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complicated,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vaccination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benefit.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probable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difference?</a:t>
            </a:r>
            <a:r>
              <a:rPr/>
              <a:t> </a:t>
            </a:r>
            <a:r>
              <a:rPr/>
              <a:t>Complicated,</a:t>
            </a:r>
            <a:r>
              <a:rPr/>
              <a:t> </a:t>
            </a:r>
            <a:r>
              <a:rPr/>
              <a:t>yes,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throw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ball.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harms.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vaccine?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thresholds.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point?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decision?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intermediate.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occurs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messy</a:t>
            </a:r>
            <a:r>
              <a:rPr/>
              <a:t> </a:t>
            </a:r>
            <a:r>
              <a:rPr/>
              <a:t>gyrations.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certainty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phrasing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(fail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hypothesis)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convoluted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disappear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equality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anytime</a:t>
            </a:r>
            <a:r>
              <a:rPr/>
              <a:t> </a:t>
            </a:r>
            <a:r>
              <a:rPr/>
              <a:t>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hpyothesis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roundly</a:t>
            </a:r>
            <a:r>
              <a:rPr/>
              <a:t> </a:t>
            </a:r>
            <a:r>
              <a:rPr/>
              <a:t>criticized.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backwards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represents,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ask,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probabilty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vlaue.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p-vaue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-delta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threats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poorly,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blineded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violations,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reflected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criticized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conservative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evidence.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tradeoffs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biased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preventing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fatal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cure.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reliant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criticism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thougtless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scientist’s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fMRI.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fMRI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publications.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activates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cortex.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parietal</a:t>
            </a:r>
            <a:r>
              <a:rPr/>
              <a:t> </a:t>
            </a:r>
            <a:r>
              <a:rPr/>
              <a:t>lobe,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numerical</a:t>
            </a:r>
            <a:r>
              <a:rPr/>
              <a:t> </a:t>
            </a:r>
            <a:r>
              <a:rPr/>
              <a:t>computations.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cortex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amygdala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understood.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amygdala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activated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0.05,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adaptive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routinely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survive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reproduce.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activated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adaptive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dose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stimulation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0.05,</a:t>
            </a:r>
            <a:r>
              <a:rPr/>
              <a:t> </a:t>
            </a:r>
            <a:r>
              <a:rPr/>
              <a:t>0.04,</a:t>
            </a:r>
            <a:r>
              <a:rPr/>
              <a:t> </a:t>
            </a:r>
            <a:r>
              <a:rPr/>
              <a:t>0.03,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0.02.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0.01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stimulation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0.0099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latency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-4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eventual</a:t>
            </a:r>
            <a:r>
              <a:rPr/>
              <a:t> </a:t>
            </a:r>
            <a:r>
              <a:rPr/>
              <a:t>spike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achieved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orgasm.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stimulated,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cereberal</a:t>
            </a:r>
            <a:r>
              <a:rPr/>
              <a:t> </a:t>
            </a:r>
            <a:r>
              <a:rPr/>
              <a:t>cortex,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thinking,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shut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scientist’s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unimportant</a:t>
            </a:r>
            <a:r>
              <a:rPr/>
              <a:t> </a:t>
            </a:r>
            <a:r>
              <a:rPr/>
              <a:t>issues.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stimulate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blog:</a:t>
            </a:r>
            <a:r>
              <a:rPr/>
              <a:t> </a:t>
            </a:r>
            <a:r>
              <a:rPr/>
              <a:t>http://blog.pmean.com/scientist-brain/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pieces.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(demography)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(geography)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(time)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(care</a:t>
            </a:r>
            <a:r>
              <a:rPr/>
              <a:t> </a:t>
            </a:r>
            <a:r>
              <a:rPr/>
              <a:t>requirements)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(time,</a:t>
            </a:r>
            <a:r>
              <a:rPr/>
              <a:t> </a:t>
            </a:r>
            <a:r>
              <a:rPr/>
              <a:t>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cartoon.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cartoons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Scott</a:t>
            </a:r>
            <a:r>
              <a:rPr/>
              <a:t> </a:t>
            </a:r>
            <a:r>
              <a:rPr/>
              <a:t>Munro,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xkcd</a:t>
            </a:r>
            <a:r>
              <a:rPr/>
              <a:t> </a:t>
            </a:r>
            <a:r>
              <a:rPr/>
              <a:t>comic</a:t>
            </a:r>
            <a:r>
              <a:rPr/>
              <a:t> </a:t>
            </a:r>
            <a:r>
              <a:rPr/>
              <a:t>series.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0.001,</a:t>
            </a:r>
            <a:r>
              <a:rPr/>
              <a:t> </a:t>
            </a:r>
            <a:r>
              <a:rPr/>
              <a:t>0.01,</a:t>
            </a:r>
            <a:r>
              <a:rPr/>
              <a:t> </a:t>
            </a:r>
            <a:r>
              <a:rPr/>
              <a:t>0.02,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0.03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Oh</a:t>
            </a:r>
            <a:r>
              <a:rPr/>
              <a:t> </a:t>
            </a:r>
            <a:r>
              <a:rPr/>
              <a:t>crap.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calculations.</a:t>
            </a:r>
            <a:r>
              <a:rPr/>
              <a:t>”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0.051,</a:t>
            </a:r>
            <a:r>
              <a:rPr/>
              <a:t> </a:t>
            </a:r>
            <a:r>
              <a:rPr/>
              <a:t>0.06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0.07,</a:t>
            </a:r>
            <a:r>
              <a:rPr/>
              <a:t> </a:t>
            </a:r>
            <a:r>
              <a:rPr/>
              <a:t>0.08,</a:t>
            </a:r>
            <a:r>
              <a:rPr/>
              <a:t> </a:t>
            </a:r>
            <a:r>
              <a:rPr/>
              <a:t>0.09,</a:t>
            </a:r>
            <a:r>
              <a:rPr/>
              <a:t> </a:t>
            </a:r>
            <a:r>
              <a:rPr/>
              <a:t>0.099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suggestive,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p&lt;0.10</a:t>
            </a:r>
            <a:r>
              <a:rPr/>
              <a:t> </a:t>
            </a:r>
            <a:r>
              <a:rPr/>
              <a:t>level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personally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complaint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≥0.1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Hey,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hunt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p-values.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hard,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struggle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fairness,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discomfort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wonderful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(1995,</a:t>
            </a:r>
            <a:r>
              <a:rPr/>
              <a:t> </a:t>
            </a:r>
            <a:r>
              <a:rPr/>
              <a:t>vol. 3</a:t>
            </a:r>
            <a:r>
              <a:rPr/>
              <a:t> </a:t>
            </a:r>
            <a:r>
              <a:rPr/>
              <a:t>no.</a:t>
            </a:r>
            <a:r>
              <a:rPr/>
              <a:t> </a:t>
            </a:r>
            <a:r>
              <a:rPr/>
              <a:t>3)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www.amstat.org/publications/jse/v3n3/albert.html.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severe</a:t>
            </a:r>
            <a:r>
              <a:rPr/>
              <a:t> </a:t>
            </a:r>
            <a:r>
              <a:rPr/>
              <a:t>respiratory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tackled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P(H|E)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P(E|H)</a:t>
            </a:r>
            <a:r>
              <a:rPr/>
              <a:t> </a:t>
            </a:r>
            <a:r>
              <a:rPr/>
              <a:t>P(H)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P(E)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(data).</a:t>
            </a:r>
            <a:r>
              <a:rPr/>
              <a:t> </a:t>
            </a:r>
            <a:r>
              <a:rPr/>
              <a:t>P,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P(H),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impressions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What!?!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opinions?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adopting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rules.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mechanism,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Advocates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controversies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beliefs.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“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researchers,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hopes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hostage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extremely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Third,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subjectivity.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diffuse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pessimistic,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spreads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hypotheses.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pi1,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survive.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premature</a:t>
            </a:r>
            <a:r>
              <a:rPr/>
              <a:t> </a:t>
            </a:r>
            <a:r>
              <a:rPr/>
              <a:t>births,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guaranteed.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cells,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remaining,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90,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0.56%.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probabilty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triangle.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spliting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probabilty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queasy,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company.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P(E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H),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60%,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observing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38,152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forgotten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binomdist(28,29,0.95FALSE)*binomdist(6,10,0.65,FALSE)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15%,</a:t>
            </a:r>
            <a:r>
              <a:rPr/>
              <a:t> </a:t>
            </a:r>
            <a:r>
              <a:rPr/>
              <a:t>35%,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55%.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ECMO=0.9,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therapy=0.6,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190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173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much).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ECMO=conventional=0.8,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rescale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P(E)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P(E|H1)</a:t>
            </a:r>
            <a:r>
              <a:rPr/>
              <a:t> </a:t>
            </a:r>
            <a:r>
              <a:rPr/>
              <a:t>P(H1)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P(E|H2)</a:t>
            </a:r>
            <a:r>
              <a:rPr/>
              <a:t> </a:t>
            </a:r>
            <a:r>
              <a:rPr/>
              <a:t>P(H2)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easy: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calculus,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dread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Calculus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representativeness,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redefining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85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Rochester,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advertisement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participation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standardizing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P(H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E).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(0+0+…+1+13+84+0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(0+0+…+13+218+0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231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(0+0+…+7+178+0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185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Albert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1.33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448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666,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allow.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rates?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6.0%.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completely)</a:t>
            </a:r>
            <a:r>
              <a:rPr/>
              <a:t> </a:t>
            </a:r>
            <a:r>
              <a:rPr/>
              <a:t>dissuaded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belief.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93.9%.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superior.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taste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(H0)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traditionally</a:t>
            </a:r>
            <a:r>
              <a:rPr/>
              <a:t> </a:t>
            </a:r>
            <a:r>
              <a:rPr/>
              <a:t>reserved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decrement.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increases),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decreases).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Hypotheses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certainty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Remeber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subscripts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nulvadapine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6.41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5.75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0.66.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spanning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(50/252)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16%</a:t>
            </a:r>
            <a:r>
              <a:rPr/>
              <a:t> </a:t>
            </a:r>
            <a:r>
              <a:rPr/>
              <a:t>(42/257).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Nilvadipine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tolerated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hyperlink" Target="https://www.ncbi.nlm.nih.gov/pmc/articles/PMC1446866/" TargetMode="External" /><Relationship Id="rId4" Type="http://schemas.openxmlformats.org/officeDocument/2006/relationships/hyperlink" Target="https://www.ncbi.nlm.nih.gov/pmc/articles/PMC1446866/pdf/0911742.pdf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hyperlink" Target="http://www.bmj.com/content/310/6992/1439.full" TargetMode="Externa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.gif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3.gif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4.gif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5.gif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6.gif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7.gif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8.gif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9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10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11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12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13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14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Relationship Id="rId3" Type="http://schemas.openxmlformats.org/officeDocument/2006/relationships/image" Target="../media/image15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16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Relationship Id="rId3" Type="http://schemas.openxmlformats.org/officeDocument/2006/relationships/image" Target="../media/image17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18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parameters,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quantifies a relationship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implies no relationship</a:t>
                </a:r>
              </a:p>
              <a:p>
                <a:pPr lvl="1"/>
                <a:r>
                  <a:rPr/>
                  <a:t>Sample statistics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1</m:t>
                    </m:r>
                  </m:oMath>
                </a14:m>
                <a:r>
                  <a:rPr/>
                  <a:t> is close to zero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Poulation, sample</a:t>
            </a:r>
          </a:p>
          <a:p>
            <a:pPr lvl="2"/>
            <a:r>
              <a:rPr/>
              <a:t>Parameter, statistic</a:t>
            </a:r>
          </a:p>
          <a:p>
            <a:pPr lvl="2"/>
            <a:r>
              <a:rPr/>
              <a:t>Basic hypotheses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Directional</a:t>
            </a:r>
            <a:r>
              <a:rPr/>
              <a:t> </a:t>
            </a:r>
            <a:r>
              <a:rPr/>
              <a:t>alternatives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Used when changes in opposite direction are</a:t>
                </a:r>
              </a:p>
              <a:p>
                <a:pPr lvl="2"/>
                <a:r>
                  <a:rPr/>
                  <a:t>Impossible</a:t>
                </a:r>
              </a:p>
              <a:p>
                <a:pPr lvl="2"/>
                <a:r>
                  <a:rPr/>
                  <a:t>Irrelevant/equivalent to no change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0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1"/>
                <a:r>
                  <a:rPr/>
                  <a:t>Must be stated a priori</a:t>
                </a:r>
              </a:p>
              <a:p>
                <a:pPr lvl="2"/>
                <a:r>
                  <a:rPr/>
                  <a:t>“Wrong” direction now interesting</a:t>
                </a:r>
              </a:p>
              <a:p>
                <a:pPr lvl="2"/>
                <a:r>
                  <a:rPr/>
                  <a:t>Switch for better power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EPA meta-analysis of passive smoking</a:t>
            </a:r>
          </a:p>
          <a:p>
            <a:pPr lvl="1"/>
            <a:r>
              <a:rPr/>
              <a:t>Criticized for using a one-sided hypothesis</a:t>
            </a:r>
          </a:p>
          <a:p>
            <a:pPr lvl="2"/>
            <a:r>
              <a:rPr/>
              <a:t>Samet JM, Burke TA. Turning science into junk: the tobacco industry and passive smoking. Am J Public Health. 2001;91(11):1742–1744. Available in </a:t>
            </a:r>
            <a:r>
              <a:rPr>
                <a:hlinkClick r:id="rId3"/>
              </a:rPr>
              <a:t>html format</a:t>
            </a:r>
            <a:r>
              <a:rPr/>
              <a:t> or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statisticians like Greek letters</a:t>
            </a:r>
          </a:p>
          <a:p>
            <a:pPr lvl="2"/>
            <a:r>
              <a:rPr/>
              <a:t>Translate to simple text</a:t>
            </a:r>
          </a:p>
          <a:p>
            <a:pPr lvl="1"/>
            <a:r>
              <a:rPr/>
              <a:t>For two group comparisons</a:t>
            </a:r>
          </a:p>
          <a:p>
            <a:pPr lvl="2"/>
            <a:r>
              <a:rPr/>
              <a:t>Safer, more effective</a:t>
            </a:r>
          </a:p>
          <a:p>
            <a:pPr lvl="1"/>
            <a:r>
              <a:rPr/>
              <a:t>For regression models</a:t>
            </a:r>
          </a:p>
          <a:p>
            <a:pPr lvl="2"/>
            <a:r>
              <a:rPr/>
              <a:t>Trend, association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the objective of this 78-week randomised, placebo-controlled study was to determine whether treatment with nilvadipine sustained-release 8 mg, once a day, was effective and safe in slowing the rate of cognitive decline in patients with mild to moderate Alzheimer disease.”</a:t>
            </a:r>
          </a:p>
          <a:p>
            <a:pPr lvl="2"/>
            <a:r>
              <a:rPr/>
              <a:t>Lawlor B, Segurado R, Kennelly S, et al. Nilvadipine in mild to moderate Alzheimer disease: A randomised controlled trial. PLoS Med. 2018; 15(9): e1002660. DOI: 10.1371/journal.pmed.1002660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we investigated trends in BCC incidence over a span of 20 years and the associations between incident BCC and risk factors in a total population of 140,171 participants from 2 large US-based cohort studies: women in the Nurses’ Health Study (NHS; 1986–2006) and men in the Health Professionals’ Follow-up Study (HPFS; 1988–2006).”</a:t>
            </a:r>
          </a:p>
          <a:p>
            <a:pPr lvl="2"/>
            <a:r>
              <a:rPr/>
              <a:t>Wu S, Han J, Li WQ, Li T, Qureshi AA. Basal-cell carcinoma incidence and associated risk factors in U.S. women and men. Am J Epidemiol. 2013; 178(6): 890–897. DOI: 10.1093/aje/kwt073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 error</a:t>
                </a:r>
              </a:p>
              <a:p>
                <a:pPr lvl="2"/>
                <a:r>
                  <a:rPr/>
                  <a:t>Rejecting the null hypothesis when the null hypothesis is true.</a:t>
                </a:r>
              </a:p>
              <a:p>
                <a:pPr lvl="2"/>
                <a:r>
                  <a:rPr/>
                  <a:t>False positive result</a:t>
                </a:r>
              </a:p>
              <a:p>
                <a:pPr lvl="2"/>
                <a:r>
                  <a:rPr/>
                  <a:t>Example: allowing an ineffective drug on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= P[Type I error]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II error</a:t>
                </a:r>
              </a:p>
              <a:p>
                <a:pPr lvl="2"/>
                <a:r>
                  <a:rPr/>
                  <a:t>Accepting the null hypothesis when the null hypothesis is false.</a:t>
                </a:r>
              </a:p>
              <a:p>
                <a:pPr lvl="2"/>
                <a:r>
                  <a:rPr/>
                  <a:t>False negative result</a:t>
                </a:r>
              </a:p>
              <a:p>
                <a:pPr lvl="2"/>
                <a:r>
                  <a:rPr/>
                  <a:t>Example: keeping an effective drug off of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= P[Type II error]</a:t>
                </a:r>
              </a:p>
              <a:p>
                <a:pPr lvl="1"/>
                <a:r>
                  <a:rPr/>
                  <a:t>Power 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−</m:t>
                    </m:r>
                    <m:r>
                      <m:t>β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hypothesis.</a:t>
            </a:r>
          </a:p>
          <a:p>
            <a:pPr lvl="2"/>
            <a:r>
              <a:rPr/>
              <a:t>Strong evidence for the alternative hypothesis.</a:t>
            </a:r>
          </a:p>
          <a:p>
            <a:pPr lvl="2"/>
            <a:r>
              <a:rPr/>
              <a:t>Little or no evidence for the null hypothesis.</a:t>
            </a:r>
          </a:p>
          <a:p>
            <a:pPr lvl="2"/>
            <a:r>
              <a:rPr/>
              <a:t>Little or no evidence for the alternative hypothesis.</a:t>
            </a:r>
          </a:p>
          <a:p>
            <a:pPr lvl="2"/>
            <a:r>
              <a:rPr/>
              <a:t>More than one answer above is correct.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  <a:p>
            <a:pPr lvl="1"/>
            <a:r>
              <a:rPr/>
              <a:t>What’s combing next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p-value =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[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]</m:t>
                    </m:r>
                  </m:oMath>
                </a14:m>
              </a:p>
              <a:p>
                <a:pPr lvl="2"/>
                <a:r>
                  <a:rPr/>
                  <a:t>Probability of sample results OR a result more extreme, given that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true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p-value is a measure of consistency between the data and the null hypothesis</a:t>
            </a:r>
          </a:p>
          <a:p>
            <a:pPr lvl="2"/>
            <a:r>
              <a:rPr/>
              <a:t>Small value implies inconsistent</a:t>
            </a:r>
          </a:p>
          <a:p>
            <a:pPr lvl="2"/>
            <a:r>
              <a:rPr/>
              <a:t>Large value implies consistent</a:t>
            </a:r>
          </a:p>
          <a:p>
            <a:pPr lvl="1"/>
            <a:r>
              <a:rPr/>
              <a:t>The p-value as a measure of evidence against the null hypothesis</a:t>
            </a:r>
          </a:p>
          <a:p>
            <a:pPr lvl="2"/>
            <a:r>
              <a:rPr/>
              <a:t>Small value implies lots of evidence</a:t>
            </a:r>
          </a:p>
          <a:p>
            <a:pPr lvl="2"/>
            <a:r>
              <a:rPr/>
              <a:t>Large value implies little or no evidence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the probability that the null hypothesis is true</a:t>
                </a:r>
              </a:p>
              <a:p>
                <a:pPr lvl="2"/>
                <a:r>
                  <a:rPr/>
                  <a:t>Don’t reverse the condition</a:t>
                </a:r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t>=</m:t>
                    </m:r>
                    <m:r>
                      <m:t>P</m:t>
                    </m:r>
                    <m:r>
                      <m:t>[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]</m:t>
                    </m:r>
                  </m:oMath>
                </a14:m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t>≠</m:t>
                    </m:r>
                    <m:r>
                      <m:t>P</m:t>
                    </m:r>
                    <m:r>
                      <m:t>[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]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</a:t>
            </a:r>
          </a:p>
          <a:p>
            <a:pPr lvl="2"/>
            <a:r>
              <a:rPr/>
              <a:t>Strong evidence for the alternative hypothesis</a:t>
            </a:r>
          </a:p>
          <a:p>
            <a:pPr lvl="2"/>
            <a:r>
              <a:rPr/>
              <a:t>Little or no evidence for the null hypothesis</a:t>
            </a:r>
          </a:p>
          <a:p>
            <a:pPr lvl="2"/>
            <a:r>
              <a:rPr/>
              <a:t>Little or no evidence for the alternative hypothesis</a:t>
            </a:r>
          </a:p>
          <a:p>
            <a:pPr lvl="2"/>
            <a:r>
              <a:rPr/>
              <a:t>More than one answer above is correct.</a:t>
            </a:r>
          </a:p>
          <a:p>
            <a:pPr lvl="2"/>
            <a:r>
              <a:rPr/>
              <a:t>I do not know the answer.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a measure FOR either hypothesis</a:t>
                </a:r>
              </a:p>
              <a:p>
                <a:pPr lvl="2"/>
                <a:r>
                  <a:rPr/>
                  <a:t>Little evidence against the null </a:t>
                </a:r>
                <a14:m>
                  <m:oMath xmlns:m="http://schemas.openxmlformats.org/officeDocument/2006/math">
                    <m:r>
                      <m:t>≠</m:t>
                    </m:r>
                  </m:oMath>
                </a14:m>
                <a:r>
                  <a:rPr/>
                  <a:t> lots of evidence for the null</a:t>
                </a:r>
              </a:p>
              <a:p>
                <a:pPr lvl="1"/>
                <a:r>
                  <a:rPr/>
                  <a:t>Not very informative if it is large</a:t>
                </a:r>
              </a:p>
              <a:p>
                <a:pPr lvl="2"/>
                <a:r>
                  <a:rPr/>
                  <a:t>Need a power calculation, OR</a:t>
                </a:r>
              </a:p>
              <a:p>
                <a:pPr lvl="2"/>
                <a:r>
                  <a:rPr/>
                  <a:t>Narrow confidence interval</a:t>
                </a:r>
              </a:p>
              <a:p>
                <a:pPr lvl="1"/>
                <a:r>
                  <a:rPr/>
                  <a:t>Not very helpful for huge data sets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12/significa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48100" y="1600200"/>
            <a:ext cx="1447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xkcd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cancer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Abuse of the hypothesis testing framework.</a:t>
            </a:r>
          </a:p>
          <a:p>
            <a:pPr lvl="2"/>
            <a:r>
              <a:rPr/>
              <a:t>Run multiple tests on the same outcome</a:t>
            </a:r>
          </a:p>
          <a:p>
            <a:pPr lvl="2"/>
            <a:r>
              <a:rPr/>
              <a:t>Test multiple outcome measures</a:t>
            </a:r>
          </a:p>
          <a:p>
            <a:pPr lvl="2"/>
            <a:r>
              <a:rPr/>
              <a:t>Remove outliers and retest</a:t>
            </a:r>
          </a:p>
          <a:p>
            <a:pPr lvl="1"/>
            <a:r>
              <a:rPr/>
              <a:t>Defenses against p-hacking</a:t>
            </a:r>
          </a:p>
          <a:p>
            <a:pPr lvl="2"/>
            <a:r>
              <a:rPr/>
              <a:t>Bonferroni</a:t>
            </a:r>
          </a:p>
          <a:p>
            <a:pPr lvl="2"/>
            <a:r>
              <a:rPr/>
              <a:t>Primary versus secondary</a:t>
            </a:r>
          </a:p>
          <a:p>
            <a:pPr lvl="2"/>
            <a:r>
              <a:rPr/>
              <a:t>Published protocol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Dear Professor Mean: Can you give me a simple explanation of what a confidence interval is?</a:t>
            </a:r>
          </a:p>
          <a:p>
            <a:pPr lvl="1"/>
            <a:r>
              <a:rPr/>
              <a:t>A confidence interval is a range of values that quantifies the size of sampling error.</a:t>
            </a:r>
          </a:p>
          <a:p>
            <a:pPr lvl="2"/>
            <a:r>
              <a:rPr/>
              <a:t>Also, a range of plausible values.</a:t>
            </a:r>
          </a:p>
          <a:p>
            <a:pPr lvl="2"/>
            <a:r>
              <a:rPr/>
              <a:t>Not a probability statement about a parameter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not statistically significant, and not clinically important.</a:t>
            </a:r>
          </a:p>
          <a:p>
            <a:pPr lvl="2"/>
            <a:r>
              <a:rPr/>
              <a:t>ambiguous.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Homeopathic treatment of swelling after oral surgery</a:t>
            </a:r>
          </a:p>
          <a:p>
            <a:pPr lvl="2"/>
            <a:r>
              <a:rPr/>
              <a:t>95% CI: -5.5 to 7.5 mm</a:t>
            </a:r>
          </a:p>
          <a:p>
            <a:pPr lvl="2"/>
            <a:r>
              <a:rPr/>
              <a:t>Lokken P, Straumsheim PA, Tveiten D, Skjelbred P, Borchgrevink CF. Effect of homoeopathy on pain and other events after acute trauma: placebo controlled trial with bilateral oral surgery BMJ. 1995;310(6992):1439-1442. </a:t>
            </a:r>
            <a:r>
              <a:rPr>
                <a:hlinkClick r:id="rId3"/>
              </a:rPr>
              <a:t>http://www.bmj.com/content/310/6992/1439.full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inside/outside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Quiz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not statistically significant, and not clinically important.</a:t>
            </a:r>
          </a:p>
          <a:p>
            <a:pPr lvl="2"/>
            <a:r>
              <a:rPr/>
              <a:t>ambiguous.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(7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population is a collection of items of interest often defined in terms of</a:t>
            </a:r>
          </a:p>
          <a:p>
            <a:pPr lvl="2"/>
            <a:r>
              <a:rPr/>
              <a:t>demography,</a:t>
            </a:r>
          </a:p>
          <a:p>
            <a:pPr lvl="2"/>
            <a:r>
              <a:rPr/>
              <a:t>geography,</a:t>
            </a:r>
          </a:p>
          <a:p>
            <a:pPr lvl="2"/>
            <a:r>
              <a:rPr/>
              <a:t>occupation,</a:t>
            </a:r>
          </a:p>
          <a:p>
            <a:pPr lvl="2"/>
            <a:r>
              <a:rPr/>
              <a:t>time,</a:t>
            </a:r>
          </a:p>
          <a:p>
            <a:pPr lvl="2"/>
            <a:r>
              <a:rPr/>
              <a:t>care requirements,</a:t>
            </a:r>
          </a:p>
          <a:p>
            <a:pPr lvl="2"/>
            <a:r>
              <a:rPr/>
              <a:t>diagnosis, or</a:t>
            </a:r>
          </a:p>
          <a:p>
            <a:pPr lvl="2"/>
            <a:r>
              <a:rPr/>
              <a:t>some combination of the above.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Reasons for adopting a new drug/therapy</a:t>
                </a:r>
              </a:p>
              <a:p>
                <a:pPr lvl="2"/>
                <a:r>
                  <a:rPr/>
                  <a:t>Greater efficacy</a:t>
                </a:r>
              </a:p>
              <a:p>
                <a:pPr lvl="2"/>
                <a:r>
                  <a:rPr/>
                  <a:t>Lower cost</a:t>
                </a:r>
              </a:p>
              <a:p>
                <a:pPr lvl="2"/>
                <a:r>
                  <a:rPr/>
                  <a:t>Better compliance</a:t>
                </a:r>
              </a:p>
              <a:p>
                <a:pPr lvl="2"/>
                <a:r>
                  <a:rPr/>
                  <a:t>Fewer side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−</m:t>
                    </m:r>
                    <m:r>
                      <m:t>Δ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−</m:t>
                    </m:r>
                    <m:r>
                      <m:t>Δ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 is the non-inferiority margin</a:t>
                </a:r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−</m:t>
                    </m:r>
                    <m:r>
                      <m:t>Δ</m:t>
                    </m:r>
                    <m:r>
                      <m:t>+</m:t>
                    </m:r>
                    <m:r>
                      <m:t>z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2"/>
                <a:r>
                  <a:rPr/>
                  <a:t>Trade-off between efficacy and cost, compliance, or side effects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Rules of thumb</a:t>
            </a:r>
          </a:p>
          <a:p>
            <a:pPr lvl="2"/>
            <a:r>
              <a:rPr/>
              <a:t>Rule of 50</a:t>
            </a:r>
          </a:p>
          <a:p>
            <a:pPr lvl="2"/>
            <a:r>
              <a:rPr/>
              <a:t>Rule of 16</a:t>
            </a:r>
          </a:p>
          <a:p>
            <a:pPr lvl="1"/>
            <a:r>
              <a:rPr/>
              <a:t>CI width</a:t>
            </a:r>
            <a:br/>
          </a:p>
          <a:p>
            <a:pPr lvl="1"/>
            <a:r>
              <a:rPr/>
              <a:t>Power calculations</a:t>
            </a:r>
          </a:p>
          <a:p>
            <a:pPr lvl="2"/>
            <a:r>
              <a:rPr/>
              <a:t>research hypothesis</a:t>
            </a:r>
          </a:p>
          <a:p>
            <a:pPr lvl="2"/>
            <a:r>
              <a:rPr/>
              <a:t>standard deviation</a:t>
            </a:r>
          </a:p>
          <a:p>
            <a:pPr lvl="2"/>
            <a:r>
              <a:rPr/>
              <a:t>minimum clinically important difference</a:t>
            </a:r>
          </a:p>
          <a:p>
            <a:pPr lvl="1"/>
            <a:r>
              <a:rPr/>
              <a:t>Post hoc power - never!</a:t>
            </a:r>
          </a:p>
          <a:p>
            <a:pPr lvl="1"/>
            <a:r>
              <a:rPr/>
              <a:t>Effect sizes - never!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Fifth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  <a:p>
            <a:pPr lvl="1"/>
            <a:r>
              <a:rPr/>
              <a:t>What is coming next?</a:t>
            </a:r>
          </a:p>
          <a:p>
            <a:pPr lvl="2"/>
            <a:r>
              <a:rPr/>
              <a:t>Criticisms of hypothesis testing</a:t>
            </a:r>
          </a:p>
          <a:p>
            <a:pPr lvl="2"/>
            <a:r>
              <a:rPr/>
              <a:t>Bayesian data analysis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Criticisms of the binary hypothesis</a:t>
                </a:r>
              </a:p>
              <a:p>
                <a:pPr lvl="2"/>
                <a:r>
                  <a:rPr/>
                  <a:t>Dichotomy is simplistic</a:t>
                </a:r>
              </a:p>
              <a:p>
                <a:pPr lvl="2"/>
                <a:r>
                  <a:rPr/>
                  <a:t>Point null is never true</a:t>
                </a:r>
              </a:p>
              <a:p>
                <a:pPr lvl="2"/>
                <a:r>
                  <a:rPr/>
                  <a:t>Cannot prove the null</a:t>
                </a:r>
              </a:p>
              <a:p>
                <a:pPr lvl="1"/>
                <a:r>
                  <a:rPr/>
                  <a:t>Possible remedy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r>
                      <m:t>−</m:t>
                    </m:r>
                    <m:r>
                      <m:t>Δ</m:t>
                    </m:r>
                    <m:r>
                      <m:t>≤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Δ</m:t>
                    </m:r>
                  </m:oMath>
                </a14:m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Criticisms of the p-value</a:t>
            </a:r>
          </a:p>
          <a:p>
            <a:pPr lvl="2"/>
            <a:r>
              <a:rPr/>
              <a:t>Not intuitive, easily misunderstood</a:t>
            </a:r>
          </a:p>
          <a:p>
            <a:pPr lvl="2"/>
            <a:r>
              <a:rPr/>
              <a:t>“results more extreme”</a:t>
            </a:r>
          </a:p>
          <a:p>
            <a:pPr lvl="2"/>
            <a:r>
              <a:rPr/>
              <a:t>Ignores clinical importance</a:t>
            </a:r>
          </a:p>
          <a:p>
            <a:pPr lvl="2"/>
            <a:r>
              <a:rPr/>
              <a:t>Does not measure uncontrolled biases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criticisms</a:t>
            </a:r>
          </a:p>
          <a:p>
            <a:pPr lvl="2"/>
            <a:r>
              <a:rPr/>
              <a:t>Too hard to reject H0</a:t>
            </a:r>
          </a:p>
          <a:p>
            <a:pPr lvl="2"/>
            <a:r>
              <a:rPr/>
              <a:t>Too easy to reject H0</a:t>
            </a:r>
          </a:p>
          <a:p>
            <a:pPr lvl="2"/>
            <a:r>
              <a:rPr/>
              <a:t>Too reliant on a single study</a:t>
            </a:r>
          </a:p>
          <a:p>
            <a:pPr lvl="2"/>
            <a:r>
              <a:rPr/>
              <a:t>Thoughtless application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12/p_valu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49600" y="1600200"/>
            <a:ext cx="284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p-values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ECMO study</a:t>
            </a:r>
          </a:p>
          <a:p>
            <a:pPr lvl="1"/>
            <a:r>
              <a:rPr/>
              <a:t>Treatment versus control, mortality endpoint</a:t>
            </a:r>
          </a:p>
          <a:p>
            <a:pPr lvl="2"/>
            <a:r>
              <a:rPr/>
              <a:t>Treatment: 28 of 29 babies survived</a:t>
            </a:r>
          </a:p>
          <a:p>
            <a:pPr lvl="2"/>
            <a:r>
              <a:rPr/>
              <a:t>Control: 6 of 10 babies survived</a:t>
            </a:r>
          </a:p>
          <a:p>
            <a:pPr lvl="2"/>
            <a:r>
              <a:rPr/>
              <a:t>Source: Jim Albert in the Journal of Statistics Education (1995, vol. 3 no. 3) which is available on the web at www.amstat.org/publications/jse/v3n3/albert.html.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P(H|E) = P(E|H) P(H) / P(E)</a:t>
            </a:r>
          </a:p>
          <a:p>
            <a:pPr lvl="2"/>
            <a:r>
              <a:rPr/>
              <a:t>H = hypothesis</a:t>
            </a:r>
          </a:p>
          <a:p>
            <a:pPr lvl="2"/>
            <a:r>
              <a:rPr/>
              <a:t>E = evidence</a:t>
            </a:r>
          </a:p>
          <a:p>
            <a:pPr lvl="2"/>
            <a:r>
              <a:rPr/>
              <a:t>P(H) = prior</a:t>
            </a:r>
          </a:p>
          <a:p>
            <a:pPr lvl="2"/>
            <a:r>
              <a:rPr/>
              <a:t>P(E|H) = likelihood</a:t>
            </a:r>
          </a:p>
          <a:p>
            <a:pPr lvl="2"/>
            <a:r>
              <a:rPr/>
              <a:t>P(H|E) = posterior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Degree of belief</a:t>
            </a:r>
          </a:p>
          <a:p>
            <a:pPr lvl="2"/>
            <a:r>
              <a:rPr/>
              <a:t>Based on previous studies</a:t>
            </a:r>
          </a:p>
          <a:p>
            <a:pPr lvl="2"/>
            <a:r>
              <a:rPr/>
              <a:t>Subjective opinion (!?!)</a:t>
            </a:r>
          </a:p>
          <a:p>
            <a:pPr lvl="1"/>
            <a:r>
              <a:rPr/>
              <a:t>Examples of subjective opinions</a:t>
            </a:r>
          </a:p>
          <a:p>
            <a:pPr lvl="2"/>
            <a:r>
              <a:rPr/>
              <a:t>Simpler is better</a:t>
            </a:r>
          </a:p>
          <a:p>
            <a:pPr lvl="2"/>
            <a:r>
              <a:rPr/>
              <a:t>Be cautious about subgroup analysis</a:t>
            </a:r>
          </a:p>
          <a:p>
            <a:pPr lvl="2"/>
            <a:r>
              <a:rPr/>
              <a:t>Biological mechanism adds evidence</a:t>
            </a:r>
          </a:p>
          <a:p>
            <a:pPr lvl="1"/>
            <a:r>
              <a:rPr/>
              <a:t>Flat or non-informative prior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Population: All infants born in the state of Missouri during the 1995 calendar year who have one or more visits to the Emergency Room during their first year of life.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parameters</a:t>
            </a:r>
          </a:p>
        </p:txBody>
      </p:sp>
      <p:pic>
        <p:nvPicPr>
          <p:cNvPr descr="../images/12/bayes-blan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Blank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</a:p>
        </p:txBody>
      </p:sp>
      <p:pic>
        <p:nvPicPr>
          <p:cNvPr descr="../images/12/bayes-prior-main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off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combin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</a:p>
        </p:txBody>
      </p:sp>
      <p:pic>
        <p:nvPicPr>
          <p:cNvPr descr="../images/12/bayes-likelihoo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Likelihoods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</a:p>
        </p:txBody>
      </p:sp>
      <p:pic>
        <p:nvPicPr>
          <p:cNvPr descr="../images/12/bayes-produ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Likelihood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Standardize</a:t>
            </a:r>
          </a:p>
        </p:txBody>
      </p:sp>
      <p:pic>
        <p:nvPicPr>
          <p:cNvPr descr="../images/12/bayes-posteri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upper-triang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Hypothesis testing</a:t>
            </a:r>
          </a:p>
          <a:p>
            <a:pPr lvl="2"/>
            <a:r>
              <a:rPr/>
              <a:t>p-values and confidence intervals</a:t>
            </a:r>
          </a:p>
          <a:p>
            <a:pPr lvl="2"/>
            <a:r>
              <a:rPr/>
              <a:t>Sample size justification</a:t>
            </a:r>
          </a:p>
          <a:p>
            <a:pPr lvl="2"/>
            <a:r>
              <a:rPr/>
              <a:t>Bayesian analysis</a:t>
            </a:r>
          </a:p>
          <a:p>
            <a:pPr lvl="1"/>
            <a:r>
              <a:rPr/>
              <a:t>What’s coming next week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Linear, logistic, Poisson, and Cox regression</a:t>
            </a:r>
          </a:p>
          <a:p>
            <a:pPr lvl="2"/>
            <a:r>
              <a:rPr/>
              <a:t>Analysis of qualitative data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sample is a subset of a population</a:t>
            </a:r>
          </a:p>
          <a:p>
            <a:pPr lvl="2"/>
            <a:r>
              <a:rPr/>
              <a:t>Small and manageable</a:t>
            </a:r>
          </a:p>
          <a:p>
            <a:pPr lvl="1"/>
            <a:r>
              <a:rPr/>
              <a:t>Is your sample representative?</a:t>
            </a:r>
          </a:p>
          <a:p>
            <a:pPr lvl="1"/>
            <a:r>
              <a:rPr/>
              <a:t>Your goal</a:t>
            </a:r>
          </a:p>
          <a:p>
            <a:pPr lvl="2"/>
            <a:r>
              <a:rPr/>
              <a:t>Make inferences about the population</a:t>
            </a:r>
          </a:p>
          <a:p>
            <a:pPr lvl="2"/>
            <a:r>
              <a:rPr/>
              <a:t>Using information from the sample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Parameter</a:t>
            </a:r>
          </a:p>
          <a:p>
            <a:pPr lvl="2"/>
            <a:r>
              <a:rPr/>
              <a:t>Computed for a population</a:t>
            </a:r>
          </a:p>
          <a:p>
            <a:pPr lvl="2"/>
            <a:r>
              <a:rPr/>
              <a:t>Almost always unknown</a:t>
            </a:r>
          </a:p>
          <a:p>
            <a:pPr lvl="1"/>
            <a:r>
              <a:rPr/>
              <a:t>Statistic</a:t>
            </a:r>
          </a:p>
          <a:p>
            <a:pPr lvl="2"/>
            <a:r>
              <a:rPr/>
              <a:t>Computed for a sample</a:t>
            </a:r>
          </a:p>
          <a:p>
            <a:pPr lvl="2"/>
            <a:r>
              <a:rPr/>
              <a:t>Estimate of population parameter</a:t>
            </a:r>
          </a:p>
          <a:p>
            <a:pPr lvl="1"/>
            <a:r>
              <a:rPr/>
              <a:t>Sampling error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Null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No change, no effect</a:t>
                </a:r>
              </a:p>
              <a:p>
                <a:pPr lvl="1"/>
                <a:r>
                  <a:rPr/>
                  <a:t>Alternative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Decision rule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Most common research problem</a:t>
                </a:r>
              </a:p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12 - Hypothesis testing</dc:title>
  <dc:creator>Steve Simon</dc:creator>
  <cp:keywords/>
  <dcterms:created xsi:type="dcterms:W3CDTF">2019-04-18T22:05:46Z</dcterms:created>
  <dcterms:modified xsi:type="dcterms:W3CDTF">2019-04-18T22:05:46Z</dcterms:modified>
</cp:coreProperties>
</file>