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gif" ContentType="image/gif"/>
  <Default Extension="jpg" ContentType="image/jpeg"/>
  <Default Extension="png" ContentType="image/png"/>
  <Default Extension="bmp" ContentType="image/x-ms-bmp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0" Type="http://schemas.openxmlformats.org/officeDocument/2006/relationships/slide" Target="slides/slide89.xml" /><Relationship Id="rId91" Type="http://schemas.openxmlformats.org/officeDocument/2006/relationships/slide" Target="slides/slide90.xml" /><Relationship Id="rId92" Type="http://schemas.openxmlformats.org/officeDocument/2006/relationships/slide" Target="slides/slide91.xml" /><Relationship Id="rId93" Type="http://schemas.openxmlformats.org/officeDocument/2006/relationships/slide" Target="slides/slide92.xml" /><Relationship Id="rId94" Type="http://schemas.openxmlformats.org/officeDocument/2006/relationships/slide" Target="slides/slide93.xml" /><Relationship Id="rId95" Type="http://schemas.openxmlformats.org/officeDocument/2006/relationships/slide" Target="slides/slide94.xml" /><Relationship Id="rId96" Type="http://schemas.openxmlformats.org/officeDocument/2006/relationships/slide" Target="slides/slide95.xml" /><Relationship Id="rId97" Type="http://schemas.openxmlformats.org/officeDocument/2006/relationships/slide" Target="slides/slide96.xml" /><Relationship Id="rId98" Type="http://schemas.openxmlformats.org/officeDocument/2006/relationships/slide" Target="slides/slide97.xml" /><Relationship Id="rId99" Type="http://schemas.openxmlformats.org/officeDocument/2006/relationships/slide" Target="slides/slide98.xml" /><Relationship Id="rId100" Type="http://schemas.openxmlformats.org/officeDocument/2006/relationships/slide" Target="slides/slide99.xml" /><Relationship Id="rId101" Type="http://schemas.openxmlformats.org/officeDocument/2006/relationships/slide" Target="slides/slide100.xml" /><Relationship Id="rId102" Type="http://schemas.openxmlformats.org/officeDocument/2006/relationships/slide" Target="slides/slide101.xml" /><Relationship Id="rId103" Type="http://schemas.openxmlformats.org/officeDocument/2006/relationships/slide" Target="slides/slide102.xml" /><Relationship Id="rId104" Type="http://schemas.openxmlformats.org/officeDocument/2006/relationships/slide" Target="slides/slide103.xml" /><Relationship Id="rId105" Type="http://schemas.openxmlformats.org/officeDocument/2006/relationships/slide" Target="slides/slide104.xml" /><Relationship Id="rId106" Type="http://schemas.openxmlformats.org/officeDocument/2006/relationships/slide" Target="slides/slide105.xml" /><Relationship Id="rId107" Type="http://schemas.openxmlformats.org/officeDocument/2006/relationships/slide" Target="slides/slide106.xml" /><Relationship Id="rId108" Type="http://schemas.openxmlformats.org/officeDocument/2006/relationships/slide" Target="slides/slide107.xml" /><Relationship Id="rId109" Type="http://schemas.openxmlformats.org/officeDocument/2006/relationships/slide" Target="slides/slide108.xml" /><Relationship Id="rId110" Type="http://schemas.openxmlformats.org/officeDocument/2006/relationships/slide" Target="slides/slide109.xml" /><Relationship Id="rId111" Type="http://schemas.openxmlformats.org/officeDocument/2006/relationships/slide" Target="slides/slide110.xml" /><Relationship Id="rId112" Type="http://schemas.openxmlformats.org/officeDocument/2006/relationships/slide" Target="slides/slide111.xml" /><Relationship Id="rId113" Type="http://schemas.openxmlformats.org/officeDocument/2006/relationships/slide" Target="slides/slide112.xml" /><Relationship Id="rId114" Type="http://schemas.openxmlformats.org/officeDocument/2006/relationships/slide" Target="slides/slide113.xml" /><Relationship Id="rId115" Type="http://schemas.openxmlformats.org/officeDocument/2006/relationships/notesMaster" Target="notesMasters/notesMaster1.xml" /><Relationship Id="rId117" Type="http://schemas.openxmlformats.org/officeDocument/2006/relationships/viewProps" Target="viewProps.xml" /><Relationship Id="rId1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9" Type="http://schemas.openxmlformats.org/officeDocument/2006/relationships/tableStyles" Target="tableStyles.xml" /><Relationship Id="rId118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00.xml.rels><?xml version="1.0" encoding="UTF-8"?>
<Relationships xmlns="http://schemas.openxmlformats.org/package/2006/relationships"><Relationship Id="rId2" Type="http://schemas.openxmlformats.org/officeDocument/2006/relationships/slide" Target="../slides/slide107.xml" /><Relationship Id="rId1" Type="http://schemas.openxmlformats.org/officeDocument/2006/relationships/notesMaster" Target="../notesMasters/notesMaster1.xml" /></Relationships>
</file>

<file path=ppt/notesSlides/_rels/notesSlide101.xml.rels><?xml version="1.0" encoding="UTF-8"?>
<Relationships xmlns="http://schemas.openxmlformats.org/package/2006/relationships"><Relationship Id="rId2" Type="http://schemas.openxmlformats.org/officeDocument/2006/relationships/slide" Target="../slides/slide108.xml" /><Relationship Id="rId1" Type="http://schemas.openxmlformats.org/officeDocument/2006/relationships/notesMaster" Target="../notesMasters/notesMaster1.xml" /></Relationships>
</file>

<file path=ppt/notesSlides/_rels/notesSlide102.xml.rels><?xml version="1.0" encoding="UTF-8"?>
<Relationships xmlns="http://schemas.openxmlformats.org/package/2006/relationships"><Relationship Id="rId2" Type="http://schemas.openxmlformats.org/officeDocument/2006/relationships/slide" Target="../slides/slide109.xml" /><Relationship Id="rId1" Type="http://schemas.openxmlformats.org/officeDocument/2006/relationships/notesMaster" Target="../notesMasters/notesMaster1.xml" /></Relationships>
</file>

<file path=ppt/notesSlides/_rels/notesSlide103.xml.rels><?xml version="1.0" encoding="UTF-8"?>
<Relationships xmlns="http://schemas.openxmlformats.org/package/2006/relationships"><Relationship Id="rId2" Type="http://schemas.openxmlformats.org/officeDocument/2006/relationships/slide" Target="../slides/slide110.xml" /><Relationship Id="rId1" Type="http://schemas.openxmlformats.org/officeDocument/2006/relationships/notesMaster" Target="../notesMasters/notesMaster1.xml" /></Relationships>
</file>

<file path=ppt/notesSlides/_rels/notesSlide104.xml.rels><?xml version="1.0" encoding="UTF-8"?>
<Relationships xmlns="http://schemas.openxmlformats.org/package/2006/relationships"><Relationship Id="rId2" Type="http://schemas.openxmlformats.org/officeDocument/2006/relationships/slide" Target="../slides/slide111.xml" /><Relationship Id="rId1" Type="http://schemas.openxmlformats.org/officeDocument/2006/relationships/notesMaster" Target="../notesMasters/notesMaster1.xml" /></Relationships>
</file>

<file path=ppt/notesSlides/_rels/notesSlide105.xml.rels><?xml version="1.0" encoding="UTF-8"?>
<Relationships xmlns="http://schemas.openxmlformats.org/package/2006/relationships"><Relationship Id="rId2" Type="http://schemas.openxmlformats.org/officeDocument/2006/relationships/slide" Target="../slides/slide1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?>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?>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?>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?>
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51.xml.rels><?xml version="1.0" encoding="UTF-8"?>
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52.xml.rels><?xml version="1.0" encoding="UTF-8"?>
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53.xml.rels><?xml version="1.0" encoding="UTF-8"?>
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54.xml.rels><?xml version="1.0" encoding="UTF-8"?>
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55.xml.rels><?xml version="1.0" encoding="UTF-8"?>
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56.xml.rels><?xml version="1.0" encoding="UTF-8"?>
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57.xml.rels><?xml version="1.0" encoding="UTF-8"?>
<Relationships xmlns="http://schemas.openxmlformats.org/package/2006/relationships"><Relationship Id="rId2" Type="http://schemas.openxmlformats.org/officeDocument/2006/relationships/slide" Target="../slides/slide60.xml" /><Relationship Id="rId1" Type="http://schemas.openxmlformats.org/officeDocument/2006/relationships/notesMaster" Target="../notesMasters/notesMaster1.xml" /></Relationships>
</file>

<file path=ppt/notesSlides/_rels/notesSlide58.xml.rels><?xml version="1.0" encoding="UTF-8"?>
<Relationships xmlns="http://schemas.openxmlformats.org/package/2006/relationships"><Relationship Id="rId2" Type="http://schemas.openxmlformats.org/officeDocument/2006/relationships/slide" Target="../slides/slide61.xml" /><Relationship Id="rId1" Type="http://schemas.openxmlformats.org/officeDocument/2006/relationships/notesMaster" Target="../notesMasters/notesMaster1.xml" /></Relationships>
</file>

<file path=ppt/notesSlides/_rels/notesSlide59.xml.rels><?xml version="1.0" encoding="UTF-8"?>
<Relationships xmlns="http://schemas.openxmlformats.org/package/2006/relationships"><Relationship Id="rId2" Type="http://schemas.openxmlformats.org/officeDocument/2006/relationships/slide" Target="../slides/slide62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60.xml.rels><?xml version="1.0" encoding="UTF-8"?>
<Relationships xmlns="http://schemas.openxmlformats.org/package/2006/relationships"><Relationship Id="rId2" Type="http://schemas.openxmlformats.org/officeDocument/2006/relationships/slide" Target="../slides/slide63.xml" /><Relationship Id="rId1" Type="http://schemas.openxmlformats.org/officeDocument/2006/relationships/notesMaster" Target="../notesMasters/notesMaster1.xml" /></Relationships>
</file>

<file path=ppt/notesSlides/_rels/notesSlide61.xml.rels><?xml version="1.0" encoding="UTF-8"?>
<Relationships xmlns="http://schemas.openxmlformats.org/package/2006/relationships"><Relationship Id="rId2" Type="http://schemas.openxmlformats.org/officeDocument/2006/relationships/slide" Target="../slides/slide64.xml" /><Relationship Id="rId1" Type="http://schemas.openxmlformats.org/officeDocument/2006/relationships/notesMaster" Target="../notesMasters/notesMaster1.xml" /></Relationships>
</file>

<file path=ppt/notesSlides/_rels/notesSlide62.xml.rels><?xml version="1.0" encoding="UTF-8"?>
<Relationships xmlns="http://schemas.openxmlformats.org/package/2006/relationships"><Relationship Id="rId2" Type="http://schemas.openxmlformats.org/officeDocument/2006/relationships/slide" Target="../slides/slide65.xml" /><Relationship Id="rId1" Type="http://schemas.openxmlformats.org/officeDocument/2006/relationships/notesMaster" Target="../notesMasters/notesMaster1.xml" /></Relationships>
</file>

<file path=ppt/notesSlides/_rels/notesSlide63.xml.rels><?xml version="1.0" encoding="UTF-8"?>
<Relationships xmlns="http://schemas.openxmlformats.org/package/2006/relationships"><Relationship Id="rId2" Type="http://schemas.openxmlformats.org/officeDocument/2006/relationships/slide" Target="../slides/slide66.xml" /><Relationship Id="rId1" Type="http://schemas.openxmlformats.org/officeDocument/2006/relationships/notesMaster" Target="../notesMasters/notesMaster1.xml" /></Relationships>
</file>

<file path=ppt/notesSlides/_rels/notesSlide64.xml.rels><?xml version="1.0" encoding="UTF-8"?>
<Relationships xmlns="http://schemas.openxmlformats.org/package/2006/relationships"><Relationship Id="rId2" Type="http://schemas.openxmlformats.org/officeDocument/2006/relationships/slide" Target="../slides/slide67.xml" /><Relationship Id="rId1" Type="http://schemas.openxmlformats.org/officeDocument/2006/relationships/notesMaster" Target="../notesMasters/notesMaster1.xml" /></Relationships>
</file>

<file path=ppt/notesSlides/_rels/notesSlide65.xml.rels><?xml version="1.0" encoding="UTF-8"?>
<Relationships xmlns="http://schemas.openxmlformats.org/package/2006/relationships"><Relationship Id="rId2" Type="http://schemas.openxmlformats.org/officeDocument/2006/relationships/slide" Target="../slides/slide70.xml" /><Relationship Id="rId1" Type="http://schemas.openxmlformats.org/officeDocument/2006/relationships/notesMaster" Target="../notesMasters/notesMaster1.xml" /></Relationships>
</file>

<file path=ppt/notesSlides/_rels/notesSlide66.xml.rels><?xml version="1.0" encoding="UTF-8"?>
<Relationships xmlns="http://schemas.openxmlformats.org/package/2006/relationships"><Relationship Id="rId2" Type="http://schemas.openxmlformats.org/officeDocument/2006/relationships/slide" Target="../slides/slide71.xml" /><Relationship Id="rId1" Type="http://schemas.openxmlformats.org/officeDocument/2006/relationships/notesMaster" Target="../notesMasters/notesMaster1.xml" /></Relationships>
</file>

<file path=ppt/notesSlides/_rels/notesSlide67.xml.rels><?xml version="1.0" encoding="UTF-8"?>
<Relationships xmlns="http://schemas.openxmlformats.org/package/2006/relationships"><Relationship Id="rId2" Type="http://schemas.openxmlformats.org/officeDocument/2006/relationships/slide" Target="../slides/slide72.xml" /><Relationship Id="rId1" Type="http://schemas.openxmlformats.org/officeDocument/2006/relationships/notesMaster" Target="../notesMasters/notesMaster1.xml" /></Relationships>
</file>

<file path=ppt/notesSlides/_rels/notesSlide68.xml.rels><?xml version="1.0" encoding="UTF-8"?>
<Relationships xmlns="http://schemas.openxmlformats.org/package/2006/relationships"><Relationship Id="rId2" Type="http://schemas.openxmlformats.org/officeDocument/2006/relationships/slide" Target="../slides/slide73.xml" /><Relationship Id="rId1" Type="http://schemas.openxmlformats.org/officeDocument/2006/relationships/notesMaster" Target="../notesMasters/notesMaster1.xml" /></Relationships>
</file>

<file path=ppt/notesSlides/_rels/notesSlide69.xml.rels><?xml version="1.0" encoding="UTF-8"?>
<Relationships xmlns="http://schemas.openxmlformats.org/package/2006/relationships"><Relationship Id="rId2" Type="http://schemas.openxmlformats.org/officeDocument/2006/relationships/slide" Target="../slides/slide74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0.xml.rels><?xml version="1.0" encoding="UTF-8"?>
<Relationships xmlns="http://schemas.openxmlformats.org/package/2006/relationships"><Relationship Id="rId2" Type="http://schemas.openxmlformats.org/officeDocument/2006/relationships/slide" Target="../slides/slide75.xml" /><Relationship Id="rId1" Type="http://schemas.openxmlformats.org/officeDocument/2006/relationships/notesMaster" Target="../notesMasters/notesMaster1.xml" /></Relationships>
</file>

<file path=ppt/notesSlides/_rels/notesSlide71.xml.rels><?xml version="1.0" encoding="UTF-8"?>
<Relationships xmlns="http://schemas.openxmlformats.org/package/2006/relationships"><Relationship Id="rId2" Type="http://schemas.openxmlformats.org/officeDocument/2006/relationships/slide" Target="../slides/slide76.xml" /><Relationship Id="rId1" Type="http://schemas.openxmlformats.org/officeDocument/2006/relationships/notesMaster" Target="../notesMasters/notesMaster1.xml" /></Relationships>
</file>

<file path=ppt/notesSlides/_rels/notesSlide72.xml.rels><?xml version="1.0" encoding="UTF-8"?>
<Relationships xmlns="http://schemas.openxmlformats.org/package/2006/relationships"><Relationship Id="rId2" Type="http://schemas.openxmlformats.org/officeDocument/2006/relationships/slide" Target="../slides/slide77.xml" /><Relationship Id="rId1" Type="http://schemas.openxmlformats.org/officeDocument/2006/relationships/notesMaster" Target="../notesMasters/notesMaster1.xml" /></Relationships>
</file>

<file path=ppt/notesSlides/_rels/notesSlide73.xml.rels><?xml version="1.0" encoding="UTF-8"?>
<Relationships xmlns="http://schemas.openxmlformats.org/package/2006/relationships"><Relationship Id="rId2" Type="http://schemas.openxmlformats.org/officeDocument/2006/relationships/slide" Target="../slides/slide78.xml" /><Relationship Id="rId1" Type="http://schemas.openxmlformats.org/officeDocument/2006/relationships/notesMaster" Target="../notesMasters/notesMaster1.xml" /></Relationships>
</file>

<file path=ppt/notesSlides/_rels/notesSlide74.xml.rels><?xml version="1.0" encoding="UTF-8"?>
<Relationships xmlns="http://schemas.openxmlformats.org/package/2006/relationships"><Relationship Id="rId2" Type="http://schemas.openxmlformats.org/officeDocument/2006/relationships/slide" Target="../slides/slide80.xml" /><Relationship Id="rId1" Type="http://schemas.openxmlformats.org/officeDocument/2006/relationships/notesMaster" Target="../notesMasters/notesMaster1.xml" /></Relationships>
</file>

<file path=ppt/notesSlides/_rels/notesSlide75.xml.rels><?xml version="1.0" encoding="UTF-8"?>
<Relationships xmlns="http://schemas.openxmlformats.org/package/2006/relationships"><Relationship Id="rId2" Type="http://schemas.openxmlformats.org/officeDocument/2006/relationships/slide" Target="../slides/slide82.xml" /><Relationship Id="rId1" Type="http://schemas.openxmlformats.org/officeDocument/2006/relationships/notesMaster" Target="../notesMasters/notesMaster1.xml" /></Relationships>
</file>

<file path=ppt/notesSlides/_rels/notesSlide76.xml.rels><?xml version="1.0" encoding="UTF-8"?>
<Relationships xmlns="http://schemas.openxmlformats.org/package/2006/relationships"><Relationship Id="rId2" Type="http://schemas.openxmlformats.org/officeDocument/2006/relationships/slide" Target="../slides/slide83.xml" /><Relationship Id="rId1" Type="http://schemas.openxmlformats.org/officeDocument/2006/relationships/notesMaster" Target="../notesMasters/notesMaster1.xml" /></Relationships>
</file>

<file path=ppt/notesSlides/_rels/notesSlide77.xml.rels><?xml version="1.0" encoding="UTF-8"?>
<Relationships xmlns="http://schemas.openxmlformats.org/package/2006/relationships"><Relationship Id="rId2" Type="http://schemas.openxmlformats.org/officeDocument/2006/relationships/slide" Target="../slides/slide84.xml" /><Relationship Id="rId1" Type="http://schemas.openxmlformats.org/officeDocument/2006/relationships/notesMaster" Target="../notesMasters/notesMaster1.xml" /></Relationships>
</file>

<file path=ppt/notesSlides/_rels/notesSlide78.xml.rels><?xml version="1.0" encoding="UTF-8"?>
<Relationships xmlns="http://schemas.openxmlformats.org/package/2006/relationships"><Relationship Id="rId2" Type="http://schemas.openxmlformats.org/officeDocument/2006/relationships/slide" Target="../slides/slide85.xml" /><Relationship Id="rId1" Type="http://schemas.openxmlformats.org/officeDocument/2006/relationships/notesMaster" Target="../notesMasters/notesMaster1.xml" /></Relationships>
</file>

<file path=ppt/notesSlides/_rels/notesSlide79.xml.rels><?xml version="1.0" encoding="UTF-8"?>
<Relationships xmlns="http://schemas.openxmlformats.org/package/2006/relationships"><Relationship Id="rId2" Type="http://schemas.openxmlformats.org/officeDocument/2006/relationships/slide" Target="../slides/slide8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80.xml.rels><?xml version="1.0" encoding="UTF-8"?>
<Relationships xmlns="http://schemas.openxmlformats.org/package/2006/relationships"><Relationship Id="rId2" Type="http://schemas.openxmlformats.org/officeDocument/2006/relationships/slide" Target="../slides/slide87.xml" /><Relationship Id="rId1" Type="http://schemas.openxmlformats.org/officeDocument/2006/relationships/notesMaster" Target="../notesMasters/notesMaster1.xml" /></Relationships>
</file>

<file path=ppt/notesSlides/_rels/notesSlide81.xml.rels><?xml version="1.0" encoding="UTF-8"?>
<Relationships xmlns="http://schemas.openxmlformats.org/package/2006/relationships"><Relationship Id="rId2" Type="http://schemas.openxmlformats.org/officeDocument/2006/relationships/slide" Target="../slides/slide88.xml" /><Relationship Id="rId1" Type="http://schemas.openxmlformats.org/officeDocument/2006/relationships/notesMaster" Target="../notesMasters/notesMaster1.xml" /></Relationships>
</file>

<file path=ppt/notesSlides/_rels/notesSlide82.xml.rels><?xml version="1.0" encoding="UTF-8"?>
<Relationships xmlns="http://schemas.openxmlformats.org/package/2006/relationships"><Relationship Id="rId2" Type="http://schemas.openxmlformats.org/officeDocument/2006/relationships/slide" Target="../slides/slide89.xml" /><Relationship Id="rId1" Type="http://schemas.openxmlformats.org/officeDocument/2006/relationships/notesMaster" Target="../notesMasters/notesMaster1.xml" /></Relationships>
</file>

<file path=ppt/notesSlides/_rels/notesSlide83.xml.rels><?xml version="1.0" encoding="UTF-8"?>
<Relationships xmlns="http://schemas.openxmlformats.org/package/2006/relationships"><Relationship Id="rId2" Type="http://schemas.openxmlformats.org/officeDocument/2006/relationships/slide" Target="../slides/slide90.xml" /><Relationship Id="rId1" Type="http://schemas.openxmlformats.org/officeDocument/2006/relationships/notesMaster" Target="../notesMasters/notesMaster1.xml" /></Relationships>
</file>

<file path=ppt/notesSlides/_rels/notesSlide84.xml.rels><?xml version="1.0" encoding="UTF-8"?>
<Relationships xmlns="http://schemas.openxmlformats.org/package/2006/relationships"><Relationship Id="rId2" Type="http://schemas.openxmlformats.org/officeDocument/2006/relationships/slide" Target="../slides/slide91.xml" /><Relationship Id="rId1" Type="http://schemas.openxmlformats.org/officeDocument/2006/relationships/notesMaster" Target="../notesMasters/notesMaster1.xml" /></Relationships>
</file>

<file path=ppt/notesSlides/_rels/notesSlide85.xml.rels><?xml version="1.0" encoding="UTF-8"?>
<Relationships xmlns="http://schemas.openxmlformats.org/package/2006/relationships"><Relationship Id="rId2" Type="http://schemas.openxmlformats.org/officeDocument/2006/relationships/slide" Target="../slides/slide92.xml" /><Relationship Id="rId1" Type="http://schemas.openxmlformats.org/officeDocument/2006/relationships/notesMaster" Target="../notesMasters/notesMaster1.xml" /></Relationships>
</file>

<file path=ppt/notesSlides/_rels/notesSlide86.xml.rels><?xml version="1.0" encoding="UTF-8"?>
<Relationships xmlns="http://schemas.openxmlformats.org/package/2006/relationships"><Relationship Id="rId2" Type="http://schemas.openxmlformats.org/officeDocument/2006/relationships/slide" Target="../slides/slide93.xml" /><Relationship Id="rId1" Type="http://schemas.openxmlformats.org/officeDocument/2006/relationships/notesMaster" Target="../notesMasters/notesMaster1.xml" /></Relationships>
</file>

<file path=ppt/notesSlides/_rels/notesSlide87.xml.rels><?xml version="1.0" encoding="UTF-8"?>
<Relationships xmlns="http://schemas.openxmlformats.org/package/2006/relationships"><Relationship Id="rId2" Type="http://schemas.openxmlformats.org/officeDocument/2006/relationships/slide" Target="../slides/slide94.xml" /><Relationship Id="rId1" Type="http://schemas.openxmlformats.org/officeDocument/2006/relationships/notesMaster" Target="../notesMasters/notesMaster1.xml" /></Relationships>
</file>

<file path=ppt/notesSlides/_rels/notesSlide88.xml.rels><?xml version="1.0" encoding="UTF-8"?>
<Relationships xmlns="http://schemas.openxmlformats.org/package/2006/relationships"><Relationship Id="rId2" Type="http://schemas.openxmlformats.org/officeDocument/2006/relationships/slide" Target="../slides/slide95.xml" /><Relationship Id="rId1" Type="http://schemas.openxmlformats.org/officeDocument/2006/relationships/notesMaster" Target="../notesMasters/notesMaster1.xml" /></Relationships>
</file>

<file path=ppt/notesSlides/_rels/notesSlide89.xml.rels><?xml version="1.0" encoding="UTF-8"?>
<Relationships xmlns="http://schemas.openxmlformats.org/package/2006/relationships"><Relationship Id="rId2" Type="http://schemas.openxmlformats.org/officeDocument/2006/relationships/slide" Target="../slides/slide96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90.xml.rels><?xml version="1.0" encoding="UTF-8"?>
<Relationships xmlns="http://schemas.openxmlformats.org/package/2006/relationships"><Relationship Id="rId2" Type="http://schemas.openxmlformats.org/officeDocument/2006/relationships/slide" Target="../slides/slide97.xml" /><Relationship Id="rId1" Type="http://schemas.openxmlformats.org/officeDocument/2006/relationships/notesMaster" Target="../notesMasters/notesMaster1.xml" /></Relationships>
</file>

<file path=ppt/notesSlides/_rels/notesSlide91.xml.rels><?xml version="1.0" encoding="UTF-8"?>
<Relationships xmlns="http://schemas.openxmlformats.org/package/2006/relationships"><Relationship Id="rId2" Type="http://schemas.openxmlformats.org/officeDocument/2006/relationships/slide" Target="../slides/slide98.xml" /><Relationship Id="rId1" Type="http://schemas.openxmlformats.org/officeDocument/2006/relationships/notesMaster" Target="../notesMasters/notesMaster1.xml" /></Relationships>
</file>

<file path=ppt/notesSlides/_rels/notesSlide92.xml.rels><?xml version="1.0" encoding="UTF-8"?>
<Relationships xmlns="http://schemas.openxmlformats.org/package/2006/relationships"><Relationship Id="rId2" Type="http://schemas.openxmlformats.org/officeDocument/2006/relationships/slide" Target="../slides/slide99.xml" /><Relationship Id="rId1" Type="http://schemas.openxmlformats.org/officeDocument/2006/relationships/notesMaster" Target="../notesMasters/notesMaster1.xml" /></Relationships>
</file>

<file path=ppt/notesSlides/_rels/notesSlide93.xml.rels><?xml version="1.0" encoding="UTF-8"?>
<Relationships xmlns="http://schemas.openxmlformats.org/package/2006/relationships"><Relationship Id="rId2" Type="http://schemas.openxmlformats.org/officeDocument/2006/relationships/slide" Target="../slides/slide100.xml" /><Relationship Id="rId1" Type="http://schemas.openxmlformats.org/officeDocument/2006/relationships/notesMaster" Target="../notesMasters/notesMaster1.xml" /></Relationships>
</file>

<file path=ppt/notesSlides/_rels/notesSlide94.xml.rels><?xml version="1.0" encoding="UTF-8"?>
<Relationships xmlns="http://schemas.openxmlformats.org/package/2006/relationships"><Relationship Id="rId2" Type="http://schemas.openxmlformats.org/officeDocument/2006/relationships/slide" Target="../slides/slide101.xml" /><Relationship Id="rId1" Type="http://schemas.openxmlformats.org/officeDocument/2006/relationships/notesMaster" Target="../notesMasters/notesMaster1.xml" /></Relationships>
</file>

<file path=ppt/notesSlides/_rels/notesSlide95.xml.rels><?xml version="1.0" encoding="UTF-8"?>
<Relationships xmlns="http://schemas.openxmlformats.org/package/2006/relationships"><Relationship Id="rId2" Type="http://schemas.openxmlformats.org/officeDocument/2006/relationships/slide" Target="../slides/slide102.xml" /><Relationship Id="rId1" Type="http://schemas.openxmlformats.org/officeDocument/2006/relationships/notesMaster" Target="../notesMasters/notesMaster1.xml" /></Relationships>
</file>

<file path=ppt/notesSlides/_rels/notesSlide96.xml.rels><?xml version="1.0" encoding="UTF-8"?>
<Relationships xmlns="http://schemas.openxmlformats.org/package/2006/relationships"><Relationship Id="rId2" Type="http://schemas.openxmlformats.org/officeDocument/2006/relationships/slide" Target="../slides/slide103.xml" /><Relationship Id="rId1" Type="http://schemas.openxmlformats.org/officeDocument/2006/relationships/notesMaster" Target="../notesMasters/notesMaster1.xml" /></Relationships>
</file>

<file path=ppt/notesSlides/_rels/notesSlide97.xml.rels><?xml version="1.0" encoding="UTF-8"?>
<Relationships xmlns="http://schemas.openxmlformats.org/package/2006/relationships"><Relationship Id="rId2" Type="http://schemas.openxmlformats.org/officeDocument/2006/relationships/slide" Target="../slides/slide104.xml" /><Relationship Id="rId1" Type="http://schemas.openxmlformats.org/officeDocument/2006/relationships/notesMaster" Target="../notesMasters/notesMaster1.xml" /></Relationships>
</file>

<file path=ppt/notesSlides/_rels/notesSlide98.xml.rels><?xml version="1.0" encoding="UTF-8"?>
<Relationships xmlns="http://schemas.openxmlformats.org/package/2006/relationships"><Relationship Id="rId2" Type="http://schemas.openxmlformats.org/officeDocument/2006/relationships/slide" Target="../slides/slide105.xml" /><Relationship Id="rId1" Type="http://schemas.openxmlformats.org/officeDocument/2006/relationships/notesMaster" Target="../notesMasters/notesMaster1.xml" /></Relationships>
</file>

<file path=ppt/notesSlides/_rels/notesSlide99.xml.rels><?xml version="1.0" encoding="UTF-8"?>
<Relationships xmlns="http://schemas.openxmlformats.org/package/2006/relationships"><Relationship Id="rId2" Type="http://schemas.openxmlformats.org/officeDocument/2006/relationships/slide" Target="../slides/slide10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Measurement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controversial,</a:t>
            </a:r>
            <a:r>
              <a:rPr/>
              <a:t> </a:t>
            </a:r>
            <a:r>
              <a:rPr/>
              <a:t>categorization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deeply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decent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categories:</a:t>
            </a:r>
            <a:r>
              <a:rPr/>
              <a:t> </a:t>
            </a:r>
            <a:r>
              <a:rPr/>
              <a:t>nominal,</a:t>
            </a:r>
            <a:r>
              <a:rPr/>
              <a:t> </a:t>
            </a:r>
            <a:r>
              <a:rPr/>
              <a:t>ordinal,</a:t>
            </a:r>
            <a:r>
              <a:rPr/>
              <a:t> </a:t>
            </a:r>
            <a:r>
              <a:rPr/>
              <a:t>interval,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ratio,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described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psychologist,</a:t>
            </a:r>
            <a:r>
              <a:rPr/>
              <a:t> </a:t>
            </a:r>
            <a:r>
              <a:rPr/>
              <a:t>S.S.</a:t>
            </a:r>
            <a:r>
              <a:rPr/>
              <a:t> </a:t>
            </a:r>
            <a:r>
              <a:rPr/>
              <a:t>Stevens,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80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requirement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re-order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causing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fuss,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race,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geographic</a:t>
            </a:r>
            <a:r>
              <a:rPr/>
              <a:t> </a:t>
            </a:r>
            <a:r>
              <a:rPr/>
              <a:t>region.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re-arrange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things.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ordinal.</a:t>
            </a:r>
            <a:r>
              <a:rPr/>
              <a:t> </a:t>
            </a:r>
            <a:r>
              <a:rPr/>
              <a:t>Military</a:t>
            </a:r>
            <a:r>
              <a:rPr/>
              <a:t> </a:t>
            </a:r>
            <a:r>
              <a:rPr/>
              <a:t>ranks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ordinal.</a:t>
            </a:r>
            <a:r>
              <a:rPr/>
              <a:t> </a:t>
            </a:r>
            <a:r>
              <a:rPr/>
              <a:t>Education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ordinal,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distinctions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M.D. versus</a:t>
            </a:r>
            <a:r>
              <a:rPr/>
              <a:t> </a:t>
            </a:r>
            <a:r>
              <a:rPr/>
              <a:t>Ph.D.,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sense.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school,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college,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degree,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degree,</a:t>
            </a:r>
            <a:r>
              <a:rPr/>
              <a:t> </a:t>
            </a:r>
            <a:r>
              <a:rPr/>
              <a:t>graduate/professional</a:t>
            </a:r>
            <a:r>
              <a:rPr/>
              <a:t> </a:t>
            </a:r>
            <a:r>
              <a:rPr/>
              <a:t>degree.</a:t>
            </a:r>
            <a:r>
              <a:rPr/>
              <a:t> </a:t>
            </a:r>
            <a:r>
              <a:rPr/>
              <a:t>Stages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cancer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example.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ratio.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temperature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IQ</a:t>
            </a:r>
            <a:r>
              <a:rPr/>
              <a:t> </a:t>
            </a:r>
            <a:r>
              <a:rPr/>
              <a:t>tests.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Concepts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twice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”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point.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birth</a:t>
            </a:r>
            <a:r>
              <a:rPr/>
              <a:t> </a:t>
            </a:r>
            <a:r>
              <a:rPr/>
              <a:t>weight,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income.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describing.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Binary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yes/no</a:t>
            </a:r>
            <a:r>
              <a:rPr/>
              <a:t> </a:t>
            </a:r>
            <a:r>
              <a:rPr/>
              <a:t>responses,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(male/female,</a:t>
            </a:r>
            <a:r>
              <a:rPr/>
              <a:t> </a:t>
            </a:r>
            <a:r>
              <a:rPr/>
              <a:t>assuming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transgender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issue),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correct/incorrect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bother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binary.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re-order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reversing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levels.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unsual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fractional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decimal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violates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normality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homogeneity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Time-to-event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unusual.</a:t>
            </a:r>
            <a:r>
              <a:rPr/>
              <a:t> </a:t>
            </a:r>
            <a:r>
              <a:rPr/>
              <a:t>Time-to-event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occurred</a:t>
            </a:r>
            <a:r>
              <a:rPr/>
              <a:t> </a:t>
            </a:r>
            <a:r>
              <a:rPr/>
              <a:t>yet.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violate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regression:</a:t>
            </a:r>
            <a:r>
              <a:rPr/>
              <a:t> </a:t>
            </a:r>
            <a:r>
              <a:rPr/>
              <a:t>normality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homogeneity.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squeezes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(anything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squeezing.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illustrates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effect.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2.2.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logarithms,</a:t>
            </a:r>
            <a:r>
              <a:rPr/>
              <a:t> </a:t>
            </a:r>
            <a:r>
              <a:rPr/>
              <a:t>0.69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0.79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closer.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2.6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2.8,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squeezed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more.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logarithms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0.96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1.03.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consensus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organization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strucure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synthesizing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structures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107</a:t>
            </a:fld>
            <a:endParaRPr lang="en-US"/>
          </a:p>
        </p:txBody>
      </p:sp>
    </p:spTree>
  </p:cSld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Since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humans,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humans.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108</a:t>
            </a:fld>
            <a:endParaRPr lang="en-US"/>
          </a:p>
        </p:txBody>
      </p:sp>
    </p:spTree>
  </p:cSld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materials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procedures,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stuff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non-obvious.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knows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details,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deviating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norm</a:t>
            </a:r>
            <a:r>
              <a:rPr/>
              <a:t> </a:t>
            </a:r>
            <a:r>
              <a:rPr/>
              <a:t>(e.g.,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109</a:t>
            </a:fld>
            <a:endParaRPr lang="en-US"/>
          </a:p>
        </p:txBody>
      </p:sp>
    </p:spTree>
  </p:cSld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classify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outcomes,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covariates.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appropriate,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reliability.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110</a:t>
            </a:fld>
            <a:endParaRPr lang="en-US"/>
          </a:p>
        </p:txBody>
      </p:sp>
    </p:spTree>
  </p:cSld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Boilerplate</a:t>
            </a:r>
            <a:r>
              <a:rPr/>
              <a:t> </a:t>
            </a:r>
            <a:r>
              <a:rPr/>
              <a:t>refers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safely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publication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fear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accused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plagiarism.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boilerplate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methods,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describes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summarizing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summarizing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boilerplate</a:t>
            </a:r>
            <a:r>
              <a:rPr/>
              <a:t> </a:t>
            </a:r>
            <a:r>
              <a:rPr/>
              <a:t>mentions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sided</a:t>
            </a:r>
            <a:r>
              <a:rPr/>
              <a:t> </a:t>
            </a:r>
            <a:r>
              <a:rPr/>
              <a:t>(which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90%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0.05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(which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99.99%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111</a:t>
            </a:fld>
            <a:endParaRPr lang="en-US"/>
          </a:p>
        </p:txBody>
      </p:sp>
    </p:spTree>
  </p:cSld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We’re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project,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113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stretches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apart</a:t>
            </a:r>
            <a:r>
              <a:rPr/>
              <a:t> </a:t>
            </a:r>
            <a:r>
              <a:rPr/>
              <a:t>(values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stretching.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0.4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0.45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logarithms</a:t>
            </a:r>
            <a:r>
              <a:rPr/>
              <a:t> </a:t>
            </a:r>
            <a:r>
              <a:rPr/>
              <a:t>(-0.92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-0.80)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apart.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0.20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0.25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stretched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further.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logarithms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-1.61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-1.39,</a:t>
            </a:r>
            <a:r>
              <a:rPr/>
              <a:t> </a:t>
            </a:r>
            <a:r>
              <a:rPr/>
              <a:t>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symmetric.</a:t>
            </a:r>
            <a:r>
              <a:rPr/>
              <a:t> </a:t>
            </a:r>
            <a:r>
              <a:rPr/>
              <a:t>Recall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distribution,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tail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values)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tightly</a:t>
            </a:r>
            <a:r>
              <a:rPr/>
              <a:t> </a:t>
            </a:r>
            <a:r>
              <a:rPr/>
              <a:t>packed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tail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values)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widely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apart.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tail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stretch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tail,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symmetry.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symmetric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worse.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(if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value).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Outliers: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outliers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help.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squeezing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pull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outliers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worse,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stretches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Unequal</a:t>
            </a:r>
            <a:r>
              <a:rPr/>
              <a:t> </a:t>
            </a:r>
            <a:r>
              <a:rPr/>
              <a:t>variation: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procedures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comparable</a:t>
            </a:r>
            <a:r>
              <a:rPr/>
              <a:t> </a:t>
            </a:r>
            <a:r>
              <a:rPr/>
              <a:t>variation.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variation,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invalid.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variation.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deviations.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neighborhoods.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town,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cheap,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60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80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dollars.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neighborhood,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sell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120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180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dollars.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snooty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town,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sell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400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600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dollars.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neighborhoods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expensive,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wider.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equalize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group’s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proportional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mean.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Multiplicative</a:t>
            </a:r>
            <a:r>
              <a:rPr/>
              <a:t> </a:t>
            </a:r>
            <a:r>
              <a:rPr/>
              <a:t>models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models,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multiplicative.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assumes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addition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subtraction.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mail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catalogs</a:t>
            </a:r>
            <a:r>
              <a:rPr/>
              <a:t> </a:t>
            </a:r>
            <a:r>
              <a:rPr/>
              <a:t>sent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1,000,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$5,000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assumes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multiplication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division.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woud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rain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pollen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air.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regardless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catalogs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regardless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small.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rain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pollen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pollen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proportionately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pollen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pollen</a:t>
            </a:r>
            <a:r>
              <a:rPr/>
              <a:t> </a:t>
            </a:r>
            <a:r>
              <a:rPr/>
              <a:t>day.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school</a:t>
            </a:r>
            <a:r>
              <a:rPr/>
              <a:t> </a:t>
            </a:r>
            <a:r>
              <a:rPr/>
              <a:t>algebra,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recall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logarithms.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Therefore,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multiplication/division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addition/subtraction.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imply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imply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changes.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stretching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squeezing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situations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consideration.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zero?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skewness.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bound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prevents</a:t>
            </a:r>
            <a:r>
              <a:rPr/>
              <a:t> </a:t>
            </a:r>
            <a:r>
              <a:rPr/>
              <a:t>outliers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constrains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tail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tightly</a:t>
            </a:r>
            <a:r>
              <a:rPr/>
              <a:t> </a:t>
            </a:r>
            <a:r>
              <a:rPr/>
              <a:t>packed.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constrained</a:t>
            </a:r>
            <a:r>
              <a:rPr/>
              <a:t> </a:t>
            </a:r>
            <a:r>
              <a:rPr/>
              <a:t>(hence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variable)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skewness.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bell</a:t>
            </a:r>
            <a:r>
              <a:rPr/>
              <a:t> </a:t>
            </a:r>
            <a:r>
              <a:rPr/>
              <a:t>shaped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speads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crash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traffic</a:t>
            </a:r>
            <a:r>
              <a:rPr/>
              <a:t> </a:t>
            </a:r>
            <a:r>
              <a:rPr/>
              <a:t>jam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tail.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ratio?</a:t>
            </a:r>
            <a:r>
              <a:rPr/>
              <a:t> </a:t>
            </a:r>
            <a:r>
              <a:rPr/>
              <a:t>Ratios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nature.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multiplicative.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value?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stretching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squeezing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range.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minimum,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stretch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impact.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(untransformed)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15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functional</a:t>
            </a:r>
            <a:r>
              <a:rPr/>
              <a:t> </a:t>
            </a:r>
            <a:r>
              <a:rPr/>
              <a:t>alleles.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transformed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untransformed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skewness.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whisker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packed</a:t>
            </a:r>
            <a:r>
              <a:rPr/>
              <a:t> </a:t>
            </a:r>
            <a:r>
              <a:rPr/>
              <a:t>tightly,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whisker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widely.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transformed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perfectly</a:t>
            </a:r>
            <a:r>
              <a:rPr/>
              <a:t> </a:t>
            </a:r>
            <a:r>
              <a:rPr/>
              <a:t>symmetric,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6.9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scrunched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deviate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little,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small.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side,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transformed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perfect,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end.</a:t>
            </a:r>
            <a:r>
              <a:rPr/>
              <a:t> </a:t>
            </a:r>
            <a:r>
              <a:rPr/>
              <a:t>Nevertheless,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worst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outliers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transformed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functional</a:t>
            </a:r>
            <a:r>
              <a:rPr/>
              <a:t> </a:t>
            </a:r>
            <a:r>
              <a:rPr/>
              <a:t>alleles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functional</a:t>
            </a:r>
            <a:r>
              <a:rPr/>
              <a:t> </a:t>
            </a:r>
            <a:r>
              <a:rPr/>
              <a:t>alleles,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former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surprising.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functional</a:t>
            </a:r>
            <a:r>
              <a:rPr/>
              <a:t> </a:t>
            </a:r>
            <a:r>
              <a:rPr/>
              <a:t>alleles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bound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thus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closer.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reviewing.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miracle</a:t>
            </a:r>
            <a:r>
              <a:rPr/>
              <a:t> </a:t>
            </a:r>
            <a:r>
              <a:rPr/>
              <a:t>transformation.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stretches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squeezes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skewness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outliers.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stablize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variances.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solve.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value)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neagtive</a:t>
            </a:r>
            <a:r>
              <a:rPr/>
              <a:t> </a:t>
            </a:r>
            <a:r>
              <a:rPr/>
              <a:t>requirement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sums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meaningless.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sergeant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corporals,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private=1,</a:t>
            </a:r>
            <a:r>
              <a:rPr/>
              <a:t> </a:t>
            </a:r>
            <a:r>
              <a:rPr/>
              <a:t>corporal=2,</a:t>
            </a:r>
            <a:r>
              <a:rPr/>
              <a:t> </a:t>
            </a:r>
            <a:r>
              <a:rPr/>
              <a:t>sergeant=3.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sums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meaningless,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averages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meaningless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averages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meaningless.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ordinal,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t-tests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concern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issue,</a:t>
            </a:r>
            <a:r>
              <a:rPr/>
              <a:t> </a:t>
            </a:r>
            <a:r>
              <a:rPr/>
              <a:t>but,</a:t>
            </a:r>
            <a:r>
              <a:rPr/>
              <a:t> </a:t>
            </a:r>
            <a:r>
              <a:rPr/>
              <a:t>personally,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overblown</a:t>
            </a:r>
            <a:r>
              <a:rPr/>
              <a:t> </a:t>
            </a:r>
            <a:r>
              <a:rPr/>
              <a:t>controversy.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obviously</a:t>
            </a:r>
            <a:r>
              <a:rPr/>
              <a:t> </a:t>
            </a:r>
            <a:r>
              <a:rPr/>
              <a:t>ordinal,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averages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meaningful.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grade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ordinal.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finite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(A,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C,</a:t>
            </a:r>
            <a:r>
              <a:rPr/>
              <a:t> </a:t>
            </a:r>
            <a:r>
              <a:rPr/>
              <a:t>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re-arrange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violence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shift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shift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good,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shift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altogether</a:t>
            </a:r>
            <a:r>
              <a:rPr/>
              <a:t> </a:t>
            </a:r>
            <a:r>
              <a:rPr/>
              <a:t>worse.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Futhermore,</a:t>
            </a:r>
            <a:r>
              <a:rPr/>
              <a:t> </a:t>
            </a:r>
            <a:r>
              <a:rPr/>
              <a:t>sums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meaningless.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B’s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spite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reporting</a:t>
            </a:r>
            <a:r>
              <a:rPr/>
              <a:t> </a:t>
            </a:r>
            <a:r>
              <a:rPr/>
              <a:t>grade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averages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concern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inappropriate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assigning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perfectly</a:t>
            </a:r>
            <a:r>
              <a:rPr/>
              <a:t> </a:t>
            </a:r>
            <a:r>
              <a:rPr/>
              <a:t>reasonable.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everybody.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commented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hire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transcript.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him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grades.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infinity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hire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F’s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transcript,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colleague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wrong.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do?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senses,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controversy</a:t>
            </a:r>
            <a:r>
              <a:rPr/>
              <a:t> </a:t>
            </a:r>
            <a:r>
              <a:rPr/>
              <a:t>mimics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eternal</a:t>
            </a:r>
            <a:r>
              <a:rPr/>
              <a:t> </a:t>
            </a:r>
            <a:r>
              <a:rPr/>
              <a:t>battle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purists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pragmatists.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purists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insist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whiff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wrong.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pragmatist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approximation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proper</a:t>
            </a:r>
            <a:r>
              <a:rPr/>
              <a:t>”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gray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upset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item.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differences.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symmetric</a:t>
            </a:r>
            <a:r>
              <a:rPr/>
              <a:t> </a:t>
            </a:r>
            <a:r>
              <a:rPr/>
              <a:t>bell-shaped</a:t>
            </a:r>
            <a:r>
              <a:rPr/>
              <a:t> </a:t>
            </a:r>
            <a:r>
              <a:rPr/>
              <a:t>distribution,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soothe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ruffled</a:t>
            </a:r>
            <a:r>
              <a:rPr/>
              <a:t> </a:t>
            </a:r>
            <a:r>
              <a:rPr/>
              <a:t>feathers.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paper.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“</a:t>
            </a:r>
            <a:r>
              <a:rPr/>
              <a:t>Table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statistics.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certainly,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covariates.</a:t>
            </a:r>
            <a:r>
              <a:rPr/>
              <a:t> </a:t>
            </a:r>
            <a:r>
              <a:rPr/>
              <a:t>Covariates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potentially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anyway.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includes,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gender.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(interval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scale),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advocate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skewed,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consensus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skewed,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all.</a:t>
            </a:r>
            <a:r>
              <a:rPr/>
              <a:t> </a:t>
            </a:r>
            <a:r>
              <a:rPr/>
              <a:t>I,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summaries,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minority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percentage.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numerator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denominator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percentages.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crosstabulations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means/standard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subgroup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crosstabulations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poorly.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larger)</a:t>
            </a:r>
            <a:r>
              <a:rPr/>
              <a:t> </a:t>
            </a:r>
            <a:r>
              <a:rPr/>
              <a:t>tables,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judgment.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Never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percents,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percents,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percents,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residuals,</a:t>
            </a:r>
            <a:r>
              <a:rPr/>
              <a:t> </a:t>
            </a:r>
            <a:r>
              <a:rPr/>
              <a:t>and/or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chi-squared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confusion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interpret.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possible.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(for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percentages),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appearing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parentheses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54%</a:t>
            </a:r>
            <a:r>
              <a:rPr/>
              <a:t> </a:t>
            </a:r>
            <a:r>
              <a:rPr/>
              <a:t>(257).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best.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dividing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total.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beneath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percents,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sense.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swapping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columns.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sense,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categories.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total.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interesting,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distinct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fraction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candidates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influences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white.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(white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females,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females)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(black/white,</a:t>
            </a:r>
            <a:r>
              <a:rPr/>
              <a:t> </a:t>
            </a:r>
            <a:r>
              <a:rPr/>
              <a:t>male/female).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treatment/exposure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columns.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relates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item.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death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disease,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changes.</a:t>
            </a:r>
            <a:r>
              <a:rPr/>
              <a:t> </a:t>
            </a:r>
            <a:r>
              <a:rPr/>
              <a:t>Arranging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thusly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rows.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wide.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right.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levels,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pages.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align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disaster.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Whenever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round.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tenths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Displaying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tenth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picture.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99%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101%.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incorrectly.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happen,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audience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sophisticated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upset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33%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33%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33%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100%.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doubt,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ways.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clearest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happening.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draft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draft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writing.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fictitious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points.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classify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(rich/poor)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attitude</a:t>
            </a:r>
            <a:r>
              <a:rPr/>
              <a:t> </a:t>
            </a:r>
            <a:r>
              <a:rPr/>
              <a:t>(happy/miserable).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miserable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70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miserable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160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people.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120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80</a:t>
            </a:r>
            <a:r>
              <a:rPr/>
              <a:t> </a:t>
            </a:r>
            <a:r>
              <a:rPr/>
              <a:t>miserable</a:t>
            </a:r>
            <a:r>
              <a:rPr/>
              <a:t> </a:t>
            </a:r>
            <a:r>
              <a:rPr/>
              <a:t>people.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200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poor,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miserable.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dividing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total.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rich.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75%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poor.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column).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12%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miserable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rich,</a:t>
            </a:r>
            <a:r>
              <a:rPr/>
              <a:t> </a:t>
            </a:r>
            <a:r>
              <a:rPr/>
              <a:t>88%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poor,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rich,</a:t>
            </a:r>
            <a:r>
              <a:rPr/>
              <a:t> </a:t>
            </a:r>
            <a:r>
              <a:rPr/>
              <a:t>irregardless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mood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80%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dividing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total.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see,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75%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miserable.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rich.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probabilities.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rich,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happy.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dividing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grand</a:t>
            </a:r>
            <a:r>
              <a:rPr/>
              <a:t> </a:t>
            </a:r>
            <a:r>
              <a:rPr/>
              <a:t>total.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conditions.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15%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poor.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45%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35%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miserable.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corner.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combining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parentheses.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displaying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attitude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two,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arrange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differently.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sideways</a:t>
            </a:r>
            <a:r>
              <a:rPr/>
              <a:t> </a:t>
            </a:r>
            <a:r>
              <a:rPr/>
              <a:t>scrolling.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imporant,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again.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Never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treatment/exposure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columns.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rows.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Whenever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round.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99%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101%.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doubt,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summaries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meaningful.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race.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meaningful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frequently</a:t>
            </a:r>
            <a:r>
              <a:rPr/>
              <a:t> </a:t>
            </a:r>
            <a:r>
              <a:rPr/>
              <a:t>occurring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often.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addtion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percentiles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quartiles.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statistic,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hardly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mentioning.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curious,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unitless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spread,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honestly,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hierarchy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ordinal,</a:t>
            </a:r>
            <a:r>
              <a:rPr/>
              <a:t> </a:t>
            </a:r>
            <a:r>
              <a:rPr/>
              <a:t>interval,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gazillion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choices.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categorical.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scatterplots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continuous.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histrogram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follows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bell</a:t>
            </a:r>
            <a:r>
              <a:rPr/>
              <a:t> </a:t>
            </a:r>
            <a:r>
              <a:rPr/>
              <a:t>shaped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pattern.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bimodal.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Wikimedia</a:t>
            </a:r>
            <a:r>
              <a:rPr/>
              <a:t> </a:t>
            </a:r>
            <a:r>
              <a:rPr/>
              <a:t>Commons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unaccompanied</a:t>
            </a:r>
            <a:r>
              <a:rPr/>
              <a:t> </a:t>
            </a:r>
            <a:r>
              <a:rPr/>
              <a:t>minors</a:t>
            </a:r>
            <a:r>
              <a:rPr/>
              <a:t> </a:t>
            </a:r>
            <a:r>
              <a:rPr/>
              <a:t>apprehended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Border</a:t>
            </a:r>
            <a:r>
              <a:rPr/>
              <a:t> </a:t>
            </a:r>
            <a:r>
              <a:rPr/>
              <a:t>Patrol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2013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2018/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highest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2014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2016.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origin:</a:t>
            </a:r>
            <a:r>
              <a:rPr/>
              <a:t> </a:t>
            </a:r>
            <a:r>
              <a:rPr/>
              <a:t>Mexico,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Salvador,</a:t>
            </a:r>
            <a:r>
              <a:rPr/>
              <a:t> </a:t>
            </a:r>
            <a:r>
              <a:rPr/>
              <a:t>Guatemala,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Honduras.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minors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Mexico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declined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terribly</a:t>
            </a:r>
            <a:r>
              <a:rPr/>
              <a:t> </a:t>
            </a:r>
            <a:r>
              <a:rPr/>
              <a:t>bad.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personally,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complain.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Wikimedia</a:t>
            </a:r>
            <a:r>
              <a:rPr/>
              <a:t> </a:t>
            </a:r>
            <a:r>
              <a:rPr/>
              <a:t>Commons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countries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“</a:t>
            </a:r>
            <a:r>
              <a:rPr/>
              <a:t>other</a:t>
            </a:r>
            <a:r>
              <a:rPr/>
              <a:t>”</a:t>
            </a:r>
            <a:r>
              <a:rPr/>
              <a:t> </a:t>
            </a:r>
            <a:r>
              <a:rPr/>
              <a:t>category.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Wikimedia</a:t>
            </a:r>
            <a:r>
              <a:rPr/>
              <a:t> </a:t>
            </a:r>
            <a:r>
              <a:rPr/>
              <a:t>Commons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licensed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creative</a:t>
            </a:r>
            <a:r>
              <a:rPr/>
              <a:t> </a:t>
            </a:r>
            <a:r>
              <a:rPr/>
              <a:t>commons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alike</a:t>
            </a:r>
            <a:r>
              <a:rPr/>
              <a:t> </a:t>
            </a:r>
            <a:r>
              <a:rPr/>
              <a:t>license.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https://commons.wikimedia.org/wiki/File:Top_500_Computers_Chart.svg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summary.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whiskers</a:t>
            </a:r>
            <a:r>
              <a:rPr/>
              <a:t> </a:t>
            </a:r>
            <a:r>
              <a:rPr/>
              <a:t>plot.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25th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75th</a:t>
            </a:r>
            <a:r>
              <a:rPr/>
              <a:t> </a:t>
            </a:r>
            <a:r>
              <a:rPr/>
              <a:t>percentile.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(whisker)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75th</a:t>
            </a:r>
            <a:r>
              <a:rPr/>
              <a:t> </a:t>
            </a:r>
            <a:r>
              <a:rPr/>
              <a:t>percentile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value.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Draw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25th</a:t>
            </a:r>
            <a:r>
              <a:rPr/>
              <a:t> </a:t>
            </a:r>
            <a:r>
              <a:rPr/>
              <a:t>percentile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value.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plot,</a:t>
            </a:r>
            <a:r>
              <a:rPr/>
              <a:t> </a:t>
            </a:r>
            <a:r>
              <a:rPr/>
              <a:t>i.e.,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25th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75th</a:t>
            </a:r>
            <a:r>
              <a:rPr/>
              <a:t> </a:t>
            </a:r>
            <a:r>
              <a:rPr/>
              <a:t>percentiles,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interquartile</a:t>
            </a:r>
            <a:r>
              <a:rPr/>
              <a:t> </a:t>
            </a:r>
            <a:r>
              <a:rPr/>
              <a:t>range.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detect</a:t>
            </a:r>
            <a:r>
              <a:rPr/>
              <a:t> </a:t>
            </a:r>
            <a:r>
              <a:rPr/>
              <a:t>outliers.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whisker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outliers.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whisker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shy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lengths</a:t>
            </a:r>
            <a:r>
              <a:rPr/>
              <a:t> </a:t>
            </a:r>
            <a:r>
              <a:rPr/>
              <a:t>away,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highlight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lengths</a:t>
            </a:r>
            <a:r>
              <a:rPr/>
              <a:t> </a:t>
            </a:r>
            <a:r>
              <a:rPr/>
              <a:t>away.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boxplot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groups.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exceeds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large</a:t>
            </a:r>
            <a:r>
              <a:rPr/>
              <a:t>”</a:t>
            </a:r>
            <a:r>
              <a:rPr/>
              <a:t> </a:t>
            </a:r>
            <a:r>
              <a:rPr/>
              <a:t>discrepancy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passes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25th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75th</a:t>
            </a:r>
            <a:r>
              <a:rPr/>
              <a:t> </a:t>
            </a:r>
            <a:r>
              <a:rPr/>
              <a:t>percentile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Just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(SAS,</a:t>
            </a:r>
            <a:r>
              <a:rPr/>
              <a:t> </a:t>
            </a:r>
            <a:r>
              <a:rPr/>
              <a:t>SPSS,</a:t>
            </a:r>
            <a:r>
              <a:rPr/>
              <a:t> </a:t>
            </a:r>
            <a:r>
              <a:rPr/>
              <a:t>Stata,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etc.)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vertical.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degrees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axes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Often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helps.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overprinting,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noisy.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digest.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stuff</a:t>
            </a:r>
            <a:r>
              <a:rPr/>
              <a:t> </a:t>
            </a:r>
            <a:r>
              <a:rPr/>
              <a:t>coming.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addition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permissible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summaries,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permissible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models.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deal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outcome,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accepts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legitimate.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time-to-event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Cox</a:t>
            </a:r>
            <a:r>
              <a:rPr/>
              <a:t> </a:t>
            </a:r>
            <a:r>
              <a:rPr/>
              <a:t>proportional</a:t>
            </a:r>
            <a:r>
              <a:rPr/>
              <a:t> </a:t>
            </a:r>
            <a:r>
              <a:rPr/>
              <a:t>hazards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Nominal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depend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possibilities.</a:t>
            </a:r>
            <a:r>
              <a:rPr/>
              <a:t> </a:t>
            </a:r>
            <a:r>
              <a:rPr/>
              <a:t>Chi-square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nonparametric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from.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specialized</a:t>
            </a:r>
            <a:r>
              <a:rPr/>
              <a:t> </a:t>
            </a:r>
            <a:r>
              <a:rPr/>
              <a:t>procedures,</a:t>
            </a:r>
            <a:r>
              <a:rPr/>
              <a:t> </a:t>
            </a:r>
            <a:r>
              <a:rPr/>
              <a:t>multinomial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ordinal.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p-for-trend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from.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apologize,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covering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material.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t-test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used,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handles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outcome,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that,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fight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peer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flexible.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accommodate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adjustments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lets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interactions.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commonly,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t-test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school</a:t>
            </a:r>
            <a:r>
              <a:rPr/>
              <a:t> </a:t>
            </a:r>
            <a:r>
              <a:rPr/>
              <a:t>algebra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reactions.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recoil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horror.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Personally,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algebra,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math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paper.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algebra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recall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formulas,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cite</a:t>
            </a:r>
            <a:r>
              <a:rPr/>
              <a:t> </a:t>
            </a:r>
            <a:r>
              <a:rPr/>
              <a:t>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m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b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m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y-intercept</a:t>
            </a:r>
            <a:r>
              <a:rPr/>
              <a:t> </a:t>
            </a:r>
            <a:r>
              <a:rPr/>
              <a:t>(we’ll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here).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Δy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Δx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English,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passes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“</a:t>
            </a:r>
            <a:r>
              <a:rPr/>
              <a:t>comes</a:t>
            </a:r>
            <a:r>
              <a:rPr/>
              <a:t> </a:t>
            </a:r>
            <a:r>
              <a:rPr/>
              <a:t>close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follows: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</a:t>
            </a:r>
            <a:r>
              <a:rPr/>
              <a:t> </a:t>
            </a:r>
            <a:r>
              <a:rPr/>
              <a:t>cautious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X=0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impossible,</a:t>
            </a:r>
            <a:r>
              <a:rPr/>
              <a:t> </a:t>
            </a:r>
            <a:r>
              <a:rPr/>
              <a:t>implausible,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dangerous</a:t>
            </a:r>
            <a:r>
              <a:rPr/>
              <a:t> </a:t>
            </a:r>
            <a:r>
              <a:rPr/>
              <a:t>extrapolation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pre-term</a:t>
            </a:r>
            <a:r>
              <a:rPr/>
              <a:t> </a:t>
            </a:r>
            <a:r>
              <a:rPr/>
              <a:t>infants.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coefficients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intercept,</a:t>
            </a:r>
            <a:r>
              <a:rPr/>
              <a:t> </a:t>
            </a:r>
            <a:r>
              <a:rPr/>
              <a:t>6,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mother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useful.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useful,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mother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weeks.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mother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21</a:t>
            </a:r>
            <a:r>
              <a:rPr/>
              <a:t> </a:t>
            </a:r>
            <a:r>
              <a:rPr/>
              <a:t>weeks.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Calculate</a:t>
            </a:r>
            <a:r>
              <a:rPr/>
              <a:t> </a:t>
            </a:r>
            <a:r>
              <a:rPr/>
              <a:t>21-13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40-20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0.4.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0.4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somewhat.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situation,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categories.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live/dead,</a:t>
            </a:r>
            <a:r>
              <a:rPr/>
              <a:t> </a:t>
            </a:r>
            <a:r>
              <a:rPr/>
              <a:t>treatment/control,</a:t>
            </a:r>
            <a:r>
              <a:rPr/>
              <a:t> </a:t>
            </a:r>
            <a:r>
              <a:rPr/>
              <a:t>diseased/healthy,</a:t>
            </a:r>
            <a:r>
              <a:rPr/>
              <a:t> </a:t>
            </a:r>
            <a:r>
              <a:rPr/>
              <a:t>male/female.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categories.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0.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stopped.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situation,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intercept,</a:t>
            </a:r>
            <a:r>
              <a:rPr/>
              <a:t> </a:t>
            </a:r>
            <a:r>
              <a:rPr/>
              <a:t>13,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Calculate</a:t>
            </a:r>
            <a:r>
              <a:rPr/>
              <a:t> </a:t>
            </a:r>
            <a:r>
              <a:rPr/>
              <a:t>20-13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1-0.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7,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0-1</a:t>
            </a:r>
            <a:r>
              <a:rPr/>
              <a:t> </a:t>
            </a:r>
            <a:r>
              <a:rPr/>
              <a:t>coding,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NG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NG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(FEED_TYP=1)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NG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bottle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bottle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shorter.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weeks,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confirms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previously.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seven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NG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mothers?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models,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models.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affects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ignores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covariates.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incorporates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covariaties.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simpler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panning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continue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adjustments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confounders.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X1)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provision.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X2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held</a:t>
            </a:r>
            <a:r>
              <a:rPr/>
              <a:t> </a:t>
            </a:r>
            <a:r>
              <a:rPr/>
              <a:t>constant.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.009,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significant,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adjusting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bottle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decrease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weeks,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adjusting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mother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quarter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week.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revealed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29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years.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discrepancy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covariate,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accounts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quarter</a:t>
            </a:r>
            <a:r>
              <a:rPr/>
              <a:t> </a:t>
            </a:r>
            <a:r>
              <a:rPr/>
              <a:t>week,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acounts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cases.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indepdent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levels,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t-test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t-test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generalize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adjustments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interaction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levels,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instead.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adjustment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interactions.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continuous,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covariance</a:t>
            </a:r>
            <a:r>
              <a:rPr/>
              <a:t> </a:t>
            </a:r>
            <a:r>
              <a:rPr/>
              <a:t>instead.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summary,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adjustments,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showed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interaction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alternatives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t-test,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covariance.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check.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elaborate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characterize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from.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exploratory</a:t>
            </a:r>
            <a:r>
              <a:rPr/>
              <a:t> </a:t>
            </a:r>
            <a:r>
              <a:rPr/>
              <a:t>analyses.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video,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(two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values)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(live/dead),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morbidity</a:t>
            </a:r>
            <a:r>
              <a:rPr/>
              <a:t> </a:t>
            </a:r>
            <a:r>
              <a:rPr/>
              <a:t>(healthy/diseased).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hospital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unremarkable</a:t>
            </a:r>
            <a:r>
              <a:rPr/>
              <a:t> </a:t>
            </a:r>
            <a:r>
              <a:rPr/>
              <a:t>delivery.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discharged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48</a:t>
            </a:r>
            <a:r>
              <a:rPr/>
              <a:t> </a:t>
            </a:r>
            <a:r>
              <a:rPr/>
              <a:t>hours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discharged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48</a:t>
            </a:r>
            <a:r>
              <a:rPr/>
              <a:t> </a:t>
            </a:r>
            <a:r>
              <a:rPr/>
              <a:t>hours.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covariates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Covariates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one.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absence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condition.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1=diseased,</a:t>
            </a:r>
            <a:r>
              <a:rPr/>
              <a:t> </a:t>
            </a:r>
            <a:r>
              <a:rPr/>
              <a:t>0=healthy.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Indicator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mathematical</a:t>
            </a:r>
            <a:r>
              <a:rPr/>
              <a:t> </a:t>
            </a:r>
            <a:r>
              <a:rPr/>
              <a:t>properties.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property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condition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examines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dealing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probabilities,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probability.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54</a:t>
            </a:fld>
            <a:endParaRPr lang="en-US"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artificial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gestational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(GA),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discharge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hospital</a:t>
            </a:r>
            <a:r>
              <a:rPr/>
              <a:t> </a:t>
            </a:r>
            <a:r>
              <a:rPr/>
              <a:t>(BF),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increasing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increases.</a:t>
            </a:r>
            <a:r>
              <a:rPr/>
              <a:t> </a:t>
            </a:r>
            <a:r>
              <a:rPr/>
              <a:t>Premature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sicker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hospital</a:t>
            </a:r>
            <a:r>
              <a:rPr/>
              <a:t> </a:t>
            </a:r>
            <a:r>
              <a:rPr/>
              <a:t>longer.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obstacles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presume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algebraically</a:t>
            </a:r>
            <a:r>
              <a:rPr/>
              <a:t> </a:t>
            </a:r>
            <a:r>
              <a:rPr/>
              <a:t>as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prob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b*GA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function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prob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2*GA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doubling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infant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gestational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4+2*30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64.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55</a:t>
            </a:fld>
            <a:endParaRPr lang="en-US"/>
          </a:p>
        </p:txBody>
      </p:sp>
    </p:spTree>
  </p:cSld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BF;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occurred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prob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3*GA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probabilities.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106%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estimating</a:t>
            </a:r>
            <a:r>
              <a:rPr/>
              <a:t> </a:t>
            </a:r>
            <a:r>
              <a:rPr/>
              <a:t>probabilities.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80%.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worthwhile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suffers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multiplying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adding.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tripling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  <a:r>
              <a:rPr/>
              <a:t> </a:t>
            </a:r>
            <a:r>
              <a:rPr/>
              <a:t>Contrast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above,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3%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0%,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attractive,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57</a:t>
            </a:fld>
            <a:endParaRPr lang="en-US"/>
          </a:p>
        </p:txBody>
      </p:sp>
    </p:spTree>
  </p:cSld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frequently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gambling</a:t>
            </a:r>
            <a:r>
              <a:rPr/>
              <a:t> </a:t>
            </a:r>
            <a:r>
              <a:rPr/>
              <a:t>contexts.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football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loss.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odds.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winning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winning.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context.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winning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lottery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losing</a:t>
            </a:r>
            <a:r>
              <a:rPr/>
              <a:t> </a:t>
            </a:r>
            <a:r>
              <a:rPr/>
              <a:t>ticket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jackpot.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vice</a:t>
            </a:r>
            <a:r>
              <a:rPr/>
              <a:t> </a:t>
            </a:r>
            <a:r>
              <a:rPr/>
              <a:t>versa.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wins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attempts.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words,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winning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0.75.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winning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20%,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losses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attempts.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words,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against.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formulas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conversion</a:t>
            </a:r>
            <a:r>
              <a:rPr/>
              <a:t> </a:t>
            </a:r>
            <a:r>
              <a:rPr/>
              <a:t>are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odds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prob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(1-prob)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prob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(1+odds).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medicine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epidemiology,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happen,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fraction</a:t>
            </a:r>
            <a:r>
              <a:rPr/>
              <a:t> </a:t>
            </a:r>
            <a:r>
              <a:rPr/>
              <a:t>1/4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0.25.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not,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simply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convention,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bound.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(not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triples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meaningless</a:t>
            </a:r>
            <a:r>
              <a:rPr/>
              <a:t> </a:t>
            </a:r>
            <a:r>
              <a:rPr/>
              <a:t>estimates.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behave.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1.1</a:t>
            </a:r>
            <a:r>
              <a:rPr/>
              <a:t> </a:t>
            </a:r>
            <a:r>
              <a:rPr/>
              <a:t>units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(additive)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presents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logs,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transform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behave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27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stays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neither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nor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fashion.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59</a:t>
            </a:fld>
            <a:endParaRPr lang="en-US"/>
          </a:p>
        </p:txBody>
      </p:sp>
    </p:spTree>
  </p:cSld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odds,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pattern.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gestational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1.1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geeks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scale.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60</a:t>
            </a:fld>
            <a:endParaRPr lang="en-US"/>
          </a:p>
        </p:txBody>
      </p:sp>
    </p:spTree>
  </p:cSld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probabilities.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formula?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61</a:t>
            </a:fld>
            <a:endParaRPr lang="en-US"/>
          </a:p>
        </p:txBody>
      </p:sp>
    </p:spTree>
  </p:cSld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S-shaped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characteristic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side.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ensures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100%.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62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else,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judgement</a:t>
            </a:r>
            <a:r>
              <a:rPr/>
              <a:t> </a:t>
            </a:r>
            <a:r>
              <a:rPr/>
              <a:t>call.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obsessed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started.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belong.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attended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obviously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fiction.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reminiscent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Yoda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“</a:t>
            </a:r>
            <a:r>
              <a:rPr/>
              <a:t>when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reach,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correctable.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permissible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response,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11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others,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records,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possible,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things.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damage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incorrectly</a:t>
            </a:r>
            <a:r>
              <a:rPr/>
              <a:t> </a:t>
            </a:r>
            <a:r>
              <a:rPr/>
              <a:t>corrected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whatever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choices.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category.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combining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together.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minority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category,</a:t>
            </a:r>
            <a:r>
              <a:rPr/>
              <a:t> </a:t>
            </a:r>
            <a:r>
              <a:rPr/>
              <a:t>non-white,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63</a:t>
            </a:fld>
            <a:endParaRPr lang="en-US"/>
          </a:p>
        </p:txBody>
      </p:sp>
    </p:spTree>
  </p:cSld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probit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relating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simplified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removing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gestational</a:t>
            </a:r>
            <a:r>
              <a:rPr/>
              <a:t> </a:t>
            </a:r>
            <a:r>
              <a:rPr/>
              <a:t>ages.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-16.72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0.577*GA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transform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probabilities.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30.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-16.72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0.577*30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0.59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Convert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exponentiating.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odds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exp(0.59)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1.80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probability.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prob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1.80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(1+1.80)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0.643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64.3%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reasonably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(77.8%).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odds.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1.78.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3.20/1.80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1.78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5.70/3.20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1.78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coincidence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exponentiate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equation.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exp(0.59)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1.78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property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(decrease)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64</a:t>
            </a:fld>
            <a:endParaRPr lang="en-US"/>
          </a:p>
        </p:txBody>
      </p:sp>
    </p:spTree>
  </p:cSld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-16.72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0.577*GA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transform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probabilities.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30.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-16.72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0.577*30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0.59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Convert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exponentiating.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odds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exp(0.59)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1.80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probability.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prob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1.80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(1+1.80)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0.643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64.3%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reasonably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(77.8%).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odds.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1.78.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3.20/1.80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1.78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5.70/3.20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1.78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coincidence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exponentiate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equation.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exp(0.59)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1.78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property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(decrease)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65</a:t>
            </a:fld>
            <a:endParaRPr lang="en-US"/>
          </a:p>
        </p:txBody>
      </p:sp>
    </p:spTree>
  </p:cSld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ship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struck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iceberg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863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died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1,313.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happened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belief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“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children</a:t>
            </a:r>
            <a:r>
              <a:rPr/>
              <a:t>”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above.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females,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dying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2-1</a:t>
            </a:r>
            <a:r>
              <a:rPr/>
              <a:t> </a:t>
            </a:r>
            <a:r>
              <a:rPr/>
              <a:t>against,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survivors</a:t>
            </a:r>
            <a:r>
              <a:rPr/>
              <a:t> </a:t>
            </a:r>
            <a:r>
              <a:rPr/>
              <a:t>(308)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twice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died</a:t>
            </a:r>
            <a:r>
              <a:rPr/>
              <a:t> </a:t>
            </a:r>
            <a:r>
              <a:rPr/>
              <a:t>(154).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dying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(actually</a:t>
            </a:r>
            <a:r>
              <a:rPr/>
              <a:t> </a:t>
            </a:r>
            <a:r>
              <a:rPr/>
              <a:t>4.993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1),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survived</a:t>
            </a:r>
            <a:r>
              <a:rPr/>
              <a:t> </a:t>
            </a:r>
            <a:r>
              <a:rPr/>
              <a:t>(142)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one-fifth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died</a:t>
            </a:r>
            <a:r>
              <a:rPr/>
              <a:t> </a:t>
            </a:r>
            <a:r>
              <a:rPr/>
              <a:t>(709).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0.1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numerator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denominator.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66</a:t>
            </a:fld>
            <a:endParaRPr lang="en-US"/>
          </a:p>
        </p:txBody>
      </p:sp>
    </p:spTree>
  </p:cSld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SexMale=0.</a:t>
            </a:r>
            <a:r>
              <a:rPr/>
              <a:t> </a:t>
            </a:r>
            <a:r>
              <a:rPr/>
              <a:t>Above,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dying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females,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0.693.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EXP(B)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2.000.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interpretation,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SexMale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SexMale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above,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-2.301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0.1.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EXP(B)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(0.100).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Coding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Suppose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chosen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SexFemale</a:t>
            </a:r>
            <a:r>
              <a:rPr/>
              <a:t> </a:t>
            </a:r>
            <a:r>
              <a:rPr/>
              <a:t>where1=female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0=male.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(actually</a:t>
            </a:r>
            <a:r>
              <a:rPr/>
              <a:t> </a:t>
            </a:r>
            <a:r>
              <a:rPr/>
              <a:t>9.986)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67</a:t>
            </a:fld>
            <a:endParaRPr lang="en-US"/>
          </a:p>
        </p:txBody>
      </p:sp>
    </p:spTree>
  </p:cSld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spent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settings.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70</a:t>
            </a:fld>
            <a:endParaRPr lang="en-US"/>
          </a:p>
        </p:txBody>
      </p:sp>
    </p:spTree>
  </p:cSld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assumes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follows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distribution,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frequently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counting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events.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characterize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horse</a:t>
            </a:r>
            <a:r>
              <a:rPr/>
              <a:t> </a:t>
            </a:r>
            <a:r>
              <a:rPr/>
              <a:t>kicks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Prussian</a:t>
            </a:r>
            <a:r>
              <a:rPr/>
              <a:t> </a:t>
            </a:r>
            <a:r>
              <a:rPr/>
              <a:t>army.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application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unpleasant.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Poisson</a:t>
            </a:r>
            <a:r>
              <a:rPr/>
              <a:t> </a:t>
            </a:r>
            <a:r>
              <a:rPr/>
              <a:t>distributions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traditional</a:t>
            </a:r>
            <a:r>
              <a:rPr/>
              <a:t> </a:t>
            </a:r>
            <a:r>
              <a:rPr/>
              <a:t>(i.e.,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squares)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problematic.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skewed;</a:t>
            </a:r>
            <a:r>
              <a:rPr/>
              <a:t> </a:t>
            </a:r>
            <a:r>
              <a:rPr/>
              <a:t>traditional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assumes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symmetric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errors.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non-negative;</a:t>
            </a:r>
            <a:r>
              <a:rPr/>
              <a:t> </a:t>
            </a:r>
            <a:r>
              <a:rPr/>
              <a:t>traditional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negative.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distribution,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increases;</a:t>
            </a:r>
            <a:r>
              <a:rPr/>
              <a:t> </a:t>
            </a:r>
            <a:r>
              <a:rPr/>
              <a:t>traditional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assumes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variance.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troubled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conditions.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implicitly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adjusts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skewness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prevents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producing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count?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simply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exposure.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rates,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numerator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time/area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denominator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rate).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denominator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offset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messy,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manual.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71</a:t>
            </a:fld>
            <a:endParaRPr lang="en-US"/>
          </a:p>
        </p:txBody>
      </p:sp>
    </p:spTree>
  </p:cSld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company</a:t>
            </a:r>
            <a:r>
              <a:rPr/>
              <a:t> </a:t>
            </a:r>
            <a:r>
              <a:rPr/>
              <a:t>sends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mailing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telephone</a:t>
            </a:r>
            <a:r>
              <a:rPr/>
              <a:t> </a:t>
            </a:r>
            <a:r>
              <a:rPr/>
              <a:t>calls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following.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phone</a:t>
            </a:r>
            <a:r>
              <a:rPr/>
              <a:t> </a:t>
            </a:r>
            <a:r>
              <a:rPr/>
              <a:t>calls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always)</a:t>
            </a:r>
            <a:r>
              <a:rPr/>
              <a:t> </a:t>
            </a:r>
            <a:r>
              <a:rPr/>
              <a:t>highest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afterwards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declines</a:t>
            </a:r>
            <a:r>
              <a:rPr/>
              <a:t> </a:t>
            </a:r>
            <a:r>
              <a:rPr/>
              <a:t>rapidly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successive</a:t>
            </a:r>
            <a:r>
              <a:rPr/>
              <a:t> </a:t>
            </a:r>
            <a:r>
              <a:rPr/>
              <a:t>days.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72</a:t>
            </a:fld>
            <a:endParaRPr lang="en-US"/>
          </a:p>
        </p:txBody>
      </p:sp>
    </p:spTree>
  </p:cSld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coefficients?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assumed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antilog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exp(2.1)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8.2,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8.2.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tempted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outrageous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efficient.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0.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antilog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exp(-0.55)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0.58,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declines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0.58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42%</a:t>
            </a:r>
            <a:r>
              <a:rPr/>
              <a:t> </a:t>
            </a:r>
            <a:r>
              <a:rPr/>
              <a:t>decline)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which,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exponential</a:t>
            </a:r>
            <a:r>
              <a:rPr/>
              <a:t> </a:t>
            </a:r>
            <a:r>
              <a:rPr/>
              <a:t>rise.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exponential</a:t>
            </a:r>
            <a:r>
              <a:rPr/>
              <a:t> </a:t>
            </a:r>
            <a:r>
              <a:rPr/>
              <a:t>decline.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predict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73</a:t>
            </a:fld>
            <a:endParaRPr lang="en-US"/>
          </a:p>
        </p:txBody>
      </p:sp>
    </p:spTree>
  </p:cSld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rounded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space.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confusing,</a:t>
            </a:r>
            <a:r>
              <a:rPr/>
              <a:t> </a:t>
            </a:r>
            <a:r>
              <a:rPr/>
              <a:t>perhaps,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time=0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time=6.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antilog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74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benefit.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received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bunch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33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55.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happened?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monitor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closely.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odd</a:t>
            </a:r>
            <a:r>
              <a:rPr/>
              <a:t> </a:t>
            </a:r>
            <a:r>
              <a:rPr/>
              <a:t>patterns,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declining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jumping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normal,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problem.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correlations,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unexpected</a:t>
            </a:r>
            <a:r>
              <a:rPr/>
              <a:t> </a:t>
            </a:r>
            <a:r>
              <a:rPr/>
              <a:t>patterns,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expected.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switched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misprint.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constant,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constant.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82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non-white</a:t>
            </a:r>
            <a:r>
              <a:rPr/>
              <a:t> </a:t>
            </a:r>
            <a:r>
              <a:rPr/>
              <a:t>mothers.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race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covariate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constant.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Track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carefully.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mutlivariate</a:t>
            </a:r>
            <a:r>
              <a:rPr/>
              <a:t> </a:t>
            </a:r>
            <a:r>
              <a:rPr/>
              <a:t>models,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accumulate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losing</a:t>
            </a:r>
            <a:r>
              <a:rPr/>
              <a:t> </a:t>
            </a:r>
            <a:r>
              <a:rPr/>
              <a:t>50%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carefully.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align,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import,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talked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regression.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hierarchical</a:t>
            </a:r>
            <a:r>
              <a:rPr/>
              <a:t> </a:t>
            </a:r>
            <a:r>
              <a:rPr/>
              <a:t>designs.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75</a:t>
            </a:fld>
            <a:endParaRPr lang="en-US"/>
          </a:p>
        </p:txBody>
      </p:sp>
    </p:spTree>
  </p:cSld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Survival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occurs.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situations,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death,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cancer</a:t>
            </a:r>
            <a:r>
              <a:rPr/>
              <a:t> </a:t>
            </a:r>
            <a:r>
              <a:rPr/>
              <a:t>relapse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device.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denote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pregnancy.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Survival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complexities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event</a:t>
            </a:r>
            <a:r>
              <a:rPr/>
              <a:t>”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So,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stubborn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refuse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period.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town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follow-up.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devices,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device</a:t>
            </a:r>
            <a:r>
              <a:rPr/>
              <a:t> </a:t>
            </a:r>
            <a:r>
              <a:rPr/>
              <a:t>continues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removed,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device</a:t>
            </a:r>
            <a:r>
              <a:rPr/>
              <a:t> </a:t>
            </a:r>
            <a:r>
              <a:rPr/>
              <a:t>failed,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healthier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observations.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observations,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unknown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follow-up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partial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follow-up,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point.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disregard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dangerous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seriously</a:t>
            </a:r>
            <a:r>
              <a:rPr/>
              <a:t> </a:t>
            </a:r>
            <a:r>
              <a:rPr/>
              <a:t>bias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76</a:t>
            </a:fld>
            <a:endParaRPr lang="en-US"/>
          </a:p>
        </p:txBody>
      </p:sp>
    </p:spTree>
  </p:cSld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fruit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(DASL).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simplify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explanations.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dying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37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dying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96.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4%</a:t>
            </a:r>
            <a:r>
              <a:rPr/>
              <a:t> </a:t>
            </a:r>
            <a:r>
              <a:rPr/>
              <a:t>(1/25)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dies.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77</a:t>
            </a:fld>
            <a:endParaRPr lang="en-US"/>
          </a:p>
        </p:txBody>
      </p:sp>
    </p:spTree>
  </p:cSld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By</a:t>
            </a:r>
            <a:r>
              <a:rPr/>
              <a:t> </a:t>
            </a:r>
            <a:r>
              <a:rPr/>
              <a:t>tradition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reasons,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stair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adjacent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alter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experiment.</a:t>
            </a:r>
            <a:r>
              <a:rPr/>
              <a:t> </a:t>
            </a:r>
            <a:r>
              <a:rPr/>
              <a:t>Suppose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accident,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technician</a:t>
            </a:r>
            <a:r>
              <a:rPr/>
              <a:t> </a:t>
            </a:r>
            <a:r>
              <a:rPr/>
              <a:t>leaves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70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escape.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afternoon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70th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anyway.</a:t>
            </a:r>
            <a:r>
              <a:rPr/>
              <a:t> </a:t>
            </a:r>
            <a:r>
              <a:rPr/>
              <a:t>Oh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sadness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all;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briefest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tastes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freedom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shriveled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sill.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You’re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worried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ruined.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pessimistic.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fruit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70th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life.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78</a:t>
            </a:fld>
            <a:endParaRPr lang="en-US"/>
          </a:p>
        </p:txBody>
      </p:sp>
    </p:spTree>
  </p:cSld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61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died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experiment.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identical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70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tempted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escaped.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seriously</a:t>
            </a:r>
            <a:r>
              <a:rPr/>
              <a:t> </a:t>
            </a:r>
            <a:r>
              <a:rPr/>
              <a:t>bias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tough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hardy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death.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pretended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exist,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seriously</a:t>
            </a:r>
            <a:r>
              <a:rPr/>
              <a:t> </a:t>
            </a:r>
            <a:r>
              <a:rPr/>
              <a:t>underestimate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15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escape,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54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median.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experiment,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escape.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bug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70</a:t>
            </a:r>
            <a:r>
              <a:rPr/>
              <a:t> </a:t>
            </a:r>
            <a:r>
              <a:rPr/>
              <a:t>days.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80</a:t>
            </a:fld>
            <a:endParaRPr lang="en-US"/>
          </a:p>
        </p:txBody>
      </p:sp>
    </p:spTree>
  </p:cSld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escaped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allocate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equally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bug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responsibility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10%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4%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6%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fourth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24%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escaping</a:t>
            </a:r>
            <a:r>
              <a:rPr/>
              <a:t> </a:t>
            </a:r>
            <a:r>
              <a:rPr/>
              <a:t>flies.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escaped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denominator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70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denominator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reduced,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jumps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death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larger.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experiment.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differ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experiment.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mechanism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fruit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ultimate</a:t>
            </a:r>
            <a:r>
              <a:rPr/>
              <a:t> </a:t>
            </a:r>
            <a:r>
              <a:rPr/>
              <a:t>survival.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censoring</a:t>
            </a:r>
            <a:r>
              <a:rPr/>
              <a:t> </a:t>
            </a:r>
            <a:r>
              <a:rPr/>
              <a:t>mechanism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somehow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prognosis,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bias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estimates.</a:t>
            </a:r>
            <a:r>
              <a:rPr/>
              <a:t> </a:t>
            </a:r>
            <a:r>
              <a:rPr/>
              <a:t>Suppose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toughest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(those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lives)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escape.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destined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70,</a:t>
            </a:r>
            <a:r>
              <a:rPr/>
              <a:t> </a:t>
            </a:r>
            <a:r>
              <a:rPr/>
              <a:t>71,</a:t>
            </a:r>
            <a:r>
              <a:rPr/>
              <a:t> </a:t>
            </a:r>
            <a:r>
              <a:rPr/>
              <a:t>72,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73,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deathbeds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escape.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randomly</a:t>
            </a:r>
            <a:r>
              <a:rPr/>
              <a:t> </a:t>
            </a:r>
            <a:r>
              <a:rPr/>
              <a:t>interspersed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constitute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remain</a:t>
            </a:r>
            <a:r>
              <a:rPr/>
              <a:t> </a:t>
            </a:r>
            <a:r>
              <a:rPr/>
              <a:t>unobserved,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underestimate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70th</a:t>
            </a:r>
            <a:r>
              <a:rPr/>
              <a:t> </a:t>
            </a:r>
            <a:r>
              <a:rPr/>
              <a:t>day.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informative</a:t>
            </a:r>
            <a:r>
              <a:rPr/>
              <a:t> </a:t>
            </a:r>
            <a:r>
              <a:rPr/>
              <a:t>censoring,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expect.</a:t>
            </a:r>
            <a:r>
              <a:rPr/>
              <a:t> </a:t>
            </a:r>
            <a:r>
              <a:rPr/>
              <a:t>Suppose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cancer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abandoning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studied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laetrile</a:t>
            </a:r>
            <a:r>
              <a:rPr/>
              <a:t> </a:t>
            </a:r>
            <a:r>
              <a:rPr/>
              <a:t>treatments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Mexico.</a:t>
            </a:r>
            <a:r>
              <a:rPr/>
              <a:t> </a:t>
            </a:r>
            <a:r>
              <a:rPr/>
              <a:t>Usually,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poorer</a:t>
            </a:r>
            <a:r>
              <a:rPr/>
              <a:t> </a:t>
            </a:r>
            <a:r>
              <a:rPr/>
              <a:t>prognosis.</a:t>
            </a:r>
            <a:r>
              <a:rPr/>
              <a:t> </a:t>
            </a:r>
            <a:r>
              <a:rPr/>
              <a:t>Excluding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overestimate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82</a:t>
            </a:fld>
            <a:endParaRPr lang="en-US"/>
          </a:p>
        </p:txBody>
      </p:sp>
    </p:spTree>
  </p:cSld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sad</a:t>
            </a:r>
            <a:r>
              <a:rPr/>
              <a:t> </a:t>
            </a:r>
            <a:r>
              <a:rPr/>
              <a:t>regions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Kaplan-Meier</a:t>
            </a:r>
            <a:r>
              <a:rPr/>
              <a:t> </a:t>
            </a:r>
            <a:r>
              <a:rPr/>
              <a:t>graph.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Normally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Kaplan-Meier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survived.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possibilities.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rapidly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region.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unhappy</a:t>
            </a:r>
            <a:r>
              <a:rPr/>
              <a:t> </a:t>
            </a:r>
            <a:r>
              <a:rPr/>
              <a:t>region.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time.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steep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extends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alive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Hooray!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Kaplan-Meier</a:t>
            </a:r>
            <a:r>
              <a:rPr/>
              <a:t> </a:t>
            </a:r>
            <a:r>
              <a:rPr/>
              <a:t>curve.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83</a:t>
            </a:fld>
            <a:endParaRPr lang="en-US"/>
          </a:p>
        </p:txBody>
      </p:sp>
    </p:spTree>
  </p:cSld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sudden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Kaplan-Meier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event.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rough</a:t>
            </a:r>
            <a:r>
              <a:rPr/>
              <a:t> </a:t>
            </a:r>
            <a:r>
              <a:rPr/>
              <a:t>indication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drops,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drops.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censoring,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barely</a:t>
            </a:r>
            <a:r>
              <a:rPr/>
              <a:t> </a:t>
            </a:r>
            <a:r>
              <a:rPr/>
              <a:t>noticeable.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drops,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precision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dropped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contribute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84</a:t>
            </a:fld>
            <a:endParaRPr lang="en-US"/>
          </a:p>
        </p:txBody>
      </p:sp>
    </p:spTree>
  </p:cSld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Kaplan-Meier</a:t>
            </a:r>
            <a:r>
              <a:rPr/>
              <a:t> </a:t>
            </a:r>
            <a:r>
              <a:rPr/>
              <a:t>curves.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composite:</a:t>
            </a:r>
            <a:r>
              <a:rPr/>
              <a:t> </a:t>
            </a:r>
            <a:r>
              <a:rPr/>
              <a:t>recurrence-free</a:t>
            </a:r>
            <a:r>
              <a:rPr/>
              <a:t> </a:t>
            </a:r>
            <a:r>
              <a:rPr/>
              <a:t>survival.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death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cancer</a:t>
            </a:r>
            <a:r>
              <a:rPr/>
              <a:t> </a:t>
            </a:r>
            <a:r>
              <a:rPr/>
              <a:t>recurrence.</a:t>
            </a:r>
            <a:r>
              <a:rPr/>
              <a:t> </a:t>
            </a:r>
            <a:r>
              <a:rPr/>
              <a:t>p16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genetic</a:t>
            </a:r>
            <a:r>
              <a:rPr/>
              <a:t> </a:t>
            </a:r>
            <a:r>
              <a:rPr/>
              <a:t>marker.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observations.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recurrence.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curve,</a:t>
            </a:r>
            <a:r>
              <a:rPr/>
              <a:t> </a:t>
            </a:r>
            <a:r>
              <a:rPr/>
              <a:t>p16+,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corner.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curve,</a:t>
            </a:r>
            <a:r>
              <a:rPr/>
              <a:t> </a:t>
            </a:r>
            <a:r>
              <a:rPr/>
              <a:t>p16-,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corner.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indicating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precision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85</a:t>
            </a:fld>
            <a:endParaRPr lang="en-US"/>
          </a:p>
        </p:txBody>
      </p:sp>
    </p:spTree>
  </p:cSld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percentiles)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projecting</a:t>
            </a:r>
            <a:r>
              <a:rPr/>
              <a:t> </a:t>
            </a:r>
            <a:r>
              <a:rPr/>
              <a:t>horizontally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intersect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estimate.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looked</a:t>
            </a:r>
            <a:r>
              <a:rPr/>
              <a:t> </a:t>
            </a:r>
            <a:r>
              <a:rPr/>
              <a:t>at,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60</a:t>
            </a:r>
            <a:r>
              <a:rPr/>
              <a:t> </a:t>
            </a:r>
            <a:r>
              <a:rPr/>
              <a:t>days.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questions,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coefficent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alpha.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advocate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deleted.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sharp</a:t>
            </a:r>
            <a:r>
              <a:rPr/>
              <a:t> </a:t>
            </a:r>
            <a:r>
              <a:rPr/>
              <a:t>jump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deleted,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indicate</a:t>
            </a:r>
            <a:r>
              <a:rPr/>
              <a:t> </a:t>
            </a:r>
            <a:r>
              <a:rPr/>
              <a:t>that,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population,</a:t>
            </a:r>
            <a:r>
              <a:rPr/>
              <a:t> </a:t>
            </a:r>
            <a:r>
              <a:rPr/>
              <a:t>perhaps,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simplier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needed.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exploratory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justifiable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components.</a:t>
            </a:r>
            <a:r>
              <a:rPr/>
              <a:t> </a:t>
            </a:r>
            <a:r>
              <a:rPr/>
              <a:t>I,</a:t>
            </a:r>
            <a:r>
              <a:rPr/>
              <a:t> </a:t>
            </a:r>
            <a:r>
              <a:rPr/>
              <a:t>personally,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tampering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projecting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below,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80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25%.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87</a:t>
            </a:fld>
            <a:endParaRPr lang="en-US"/>
          </a:p>
        </p:txBody>
      </p:sp>
    </p:spTree>
  </p:cSld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hazard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hazard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death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alive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increasing,</a:t>
            </a:r>
            <a:r>
              <a:rPr/>
              <a:t> </a:t>
            </a:r>
            <a:r>
              <a:rPr/>
              <a:t>decreasing,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hazard.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math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hazard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messy,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hazard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conceptual</a:t>
            </a:r>
            <a:r>
              <a:rPr/>
              <a:t> </a:t>
            </a:r>
            <a:r>
              <a:rPr/>
              <a:t>sense.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increasing</a:t>
            </a:r>
            <a:r>
              <a:rPr/>
              <a:t> </a:t>
            </a:r>
            <a:r>
              <a:rPr/>
              <a:t>hazard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deterioration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pattern,</a:t>
            </a:r>
            <a:r>
              <a:rPr/>
              <a:t> </a:t>
            </a:r>
            <a:r>
              <a:rPr/>
              <a:t>though.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decreasing</a:t>
            </a:r>
            <a:r>
              <a:rPr/>
              <a:t> </a:t>
            </a:r>
            <a:r>
              <a:rPr/>
              <a:t>hazard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tougher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dying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neonatology</a:t>
            </a:r>
            <a:r>
              <a:rPr/>
              <a:t> </a:t>
            </a:r>
            <a:r>
              <a:rPr/>
              <a:t>ward.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dangerous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lifetime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hazard.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Peter</a:t>
            </a:r>
            <a:r>
              <a:rPr/>
              <a:t> </a:t>
            </a:r>
            <a:r>
              <a:rPr/>
              <a:t>Pan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dying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changes.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weaker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stronger.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Grim</a:t>
            </a:r>
            <a:r>
              <a:rPr/>
              <a:t> </a:t>
            </a:r>
            <a:r>
              <a:rPr/>
              <a:t>Reaper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eventually,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folks</a:t>
            </a:r>
            <a:r>
              <a:rPr/>
              <a:t> </a:t>
            </a:r>
            <a:r>
              <a:rPr/>
              <a:t>home.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frequently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Engineering</a:t>
            </a:r>
            <a:r>
              <a:rPr/>
              <a:t> </a:t>
            </a:r>
            <a:r>
              <a:rPr/>
              <a:t>applications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medicine.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88</a:t>
            </a:fld>
            <a:endParaRPr lang="en-US"/>
          </a:p>
        </p:txBody>
      </p:sp>
    </p:spTree>
  </p:cSld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flexible,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cases,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rank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instead.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parametric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exponential,</a:t>
            </a:r>
            <a:r>
              <a:rPr/>
              <a:t> </a:t>
            </a:r>
            <a:r>
              <a:rPr/>
              <a:t>Weibull,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distribution.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extrapolate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carefully.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89</a:t>
            </a:fld>
            <a:endParaRPr lang="en-US"/>
          </a:p>
        </p:txBody>
      </p:sp>
    </p:spTree>
  </p:cSld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examples,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adjustment,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interactions.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simpler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boot,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rank</a:t>
            </a:r>
            <a:r>
              <a:rPr/>
              <a:t> </a:t>
            </a:r>
            <a:r>
              <a:rPr/>
              <a:t>test.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parametric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90</a:t>
            </a:fld>
            <a:endParaRPr lang="en-US"/>
          </a:p>
        </p:txBody>
      </p:sp>
    </p:spTree>
  </p:cSld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exclusively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flexible.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doesn;t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continuous.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adjustment,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interactions.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alternatives,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limitations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91</a:t>
            </a:fld>
            <a:endParaRPr lang="en-US"/>
          </a:p>
        </p:txBody>
      </p:sp>
    </p:spTree>
  </p:cSld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hierarchical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design,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must,</a:t>
            </a:r>
            <a:r>
              <a:rPr/>
              <a:t> </a:t>
            </a:r>
            <a:r>
              <a:rPr/>
              <a:t>must,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plan.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invalid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hierarchical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forms,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settings:</a:t>
            </a:r>
            <a:r>
              <a:rPr/>
              <a:t> </a:t>
            </a:r>
            <a:r>
              <a:rPr/>
              <a:t>matching,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measaures,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designs,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effects.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92</a:t>
            </a:fld>
            <a:endParaRPr lang="en-US"/>
          </a:p>
        </p:txBody>
      </p:sp>
    </p:spTree>
  </p:cSld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greatly</a:t>
            </a:r>
            <a:r>
              <a:rPr/>
              <a:t> </a:t>
            </a:r>
            <a:r>
              <a:rPr/>
              <a:t>improves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precision.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pairs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demographics: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race,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(plus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years).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lucky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pairs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naturally.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children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child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healthy</a:t>
            </a:r>
            <a:r>
              <a:rPr/>
              <a:t> </a:t>
            </a:r>
            <a:r>
              <a:rPr/>
              <a:t>sibling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age.</a:t>
            </a:r>
            <a:r>
              <a:rPr/>
              <a:t> </a:t>
            </a:r>
            <a:r>
              <a:rPr/>
              <a:t>Identical</a:t>
            </a:r>
            <a:r>
              <a:rPr/>
              <a:t> </a:t>
            </a:r>
            <a:r>
              <a:rPr/>
              <a:t>twin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better.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logistics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tough.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losing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match.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pool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matches</a:t>
            </a:r>
            <a:r>
              <a:rPr/>
              <a:t> </a:t>
            </a:r>
            <a:r>
              <a:rPr/>
              <a:t>from,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matched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adjust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matched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paired</a:t>
            </a:r>
            <a:r>
              <a:rPr/>
              <a:t> </a:t>
            </a:r>
            <a:r>
              <a:rPr/>
              <a:t>t-test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Biostats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taught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An-Lin</a:t>
            </a:r>
            <a:r>
              <a:rPr/>
              <a:t> </a:t>
            </a:r>
            <a:r>
              <a:rPr/>
              <a:t>Cheng.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93</a:t>
            </a:fld>
            <a:endParaRPr lang="en-US"/>
          </a:p>
        </p:txBody>
      </p:sp>
    </p:spTree>
  </p:cSld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adjust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measurements.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added</a:t>
            </a:r>
            <a:r>
              <a:rPr/>
              <a:t> </a:t>
            </a:r>
            <a:r>
              <a:rPr/>
              <a:t>complication,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imbalance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greatly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precision.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competing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covariate.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controversy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competing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afford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Peter</a:t>
            </a:r>
            <a:r>
              <a:rPr/>
              <a:t> </a:t>
            </a:r>
            <a:r>
              <a:rPr/>
              <a:t>Bonate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94</a:t>
            </a:fld>
            <a:endParaRPr lang="en-US"/>
          </a:p>
        </p:txBody>
      </p:sp>
    </p:spTree>
  </p:cSld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frames.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designs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precision,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added</a:t>
            </a:r>
            <a:r>
              <a:rPr/>
              <a:t> </a:t>
            </a:r>
            <a:r>
              <a:rPr/>
              <a:t>precision.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weren’t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darned</a:t>
            </a:r>
            <a:r>
              <a:rPr/>
              <a:t> </a:t>
            </a:r>
            <a:r>
              <a:rPr/>
              <a:t>expensive.</a:t>
            </a:r>
            <a:r>
              <a:rPr/>
              <a:t> </a:t>
            </a:r>
            <a:r>
              <a:rPr/>
              <a:t>Dropouts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designs.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95</a:t>
            </a:fld>
            <a:endParaRPr lang="en-US"/>
          </a:p>
        </p:txBody>
      </p:sp>
    </p:spTree>
  </p:cSld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these,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designs,</a:t>
            </a:r>
            <a:r>
              <a:rPr/>
              <a:t> </a:t>
            </a:r>
            <a:r>
              <a:rPr/>
              <a:t>nested</a:t>
            </a:r>
            <a:r>
              <a:rPr/>
              <a:t> </a:t>
            </a:r>
            <a:r>
              <a:rPr/>
              <a:t>effects,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designs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fallen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complicated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rarely</a:t>
            </a:r>
            <a:r>
              <a:rPr/>
              <a:t> </a:t>
            </a:r>
            <a:r>
              <a:rPr/>
              <a:t>met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world.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generalized</a:t>
            </a:r>
            <a:r>
              <a:rPr/>
              <a:t> </a:t>
            </a:r>
            <a:r>
              <a:rPr/>
              <a:t>estimating</a:t>
            </a:r>
            <a:r>
              <a:rPr/>
              <a:t> </a:t>
            </a:r>
            <a:r>
              <a:rPr/>
              <a:t>equations.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approaches,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An-Lin’s</a:t>
            </a:r>
            <a:r>
              <a:rPr/>
              <a:t> </a:t>
            </a:r>
            <a:r>
              <a:rPr/>
              <a:t>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96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transformations.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mathematical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logarithm,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precedent.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Sometimes,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derive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often,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transformations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justified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findings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Generally,</a:t>
            </a:r>
            <a:r>
              <a:rPr/>
              <a:t> </a:t>
            </a:r>
            <a:r>
              <a:rPr/>
              <a:t>transformations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bound.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bound</a:t>
            </a:r>
            <a:r>
              <a:rPr/>
              <a:t> </a:t>
            </a:r>
            <a:r>
              <a:rPr/>
              <a:t>constrains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leading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skewness,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variances,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problems.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bother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transformations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(if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3).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nonlinear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transformation,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stretching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squeezing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regions,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benefit,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sufficient</a:t>
            </a:r>
            <a:r>
              <a:rPr/>
              <a:t> </a:t>
            </a:r>
            <a:r>
              <a:rPr/>
              <a:t>stretching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squeezing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impact.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Cluster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variation.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clusters.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variations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measuremnts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members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families.</a:t>
            </a:r>
            <a:r>
              <a:rPr/>
              <a:t> </a:t>
            </a:r>
            <a:r>
              <a:rPr/>
              <a:t>Siblings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parents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genes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unrelated</a:t>
            </a:r>
            <a:r>
              <a:rPr/>
              <a:t> </a:t>
            </a:r>
            <a:r>
              <a:rPr/>
              <a:t>patients.</a:t>
            </a:r>
            <a:r>
              <a:rPr/>
              <a:t> </a:t>
            </a:r>
            <a:r>
              <a:rPr/>
              <a:t>Clinics,</a:t>
            </a:r>
            <a:r>
              <a:rPr/>
              <a:t> </a:t>
            </a:r>
            <a:r>
              <a:rPr/>
              <a:t>hospitals,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schools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effects.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clusters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randomly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cluster,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treatment,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varies</a:t>
            </a:r>
            <a:r>
              <a:rPr/>
              <a:t> </a:t>
            </a:r>
            <a:r>
              <a:rPr/>
              <a:t>randomly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difference.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hierarchical</a:t>
            </a:r>
            <a:r>
              <a:rPr/>
              <a:t> </a:t>
            </a:r>
            <a:r>
              <a:rPr/>
              <a:t>models.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messy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An-Line’s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Please!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97</a:t>
            </a:fld>
            <a:endParaRPr lang="en-US"/>
          </a:p>
        </p:txBody>
      </p:sp>
    </p:spTree>
  </p:cSld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98</a:t>
            </a:fld>
            <a:endParaRPr lang="en-US"/>
          </a:p>
        </p:txBody>
      </p:sp>
    </p:spTree>
  </p:cSld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preparation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hours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interviews.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design.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letting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determine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evovle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Qualitative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semi-structured</a:t>
            </a:r>
            <a:r>
              <a:rPr/>
              <a:t> </a:t>
            </a:r>
            <a:r>
              <a:rPr/>
              <a:t>interviews,</a:t>
            </a:r>
            <a:r>
              <a:rPr/>
              <a:t> </a:t>
            </a:r>
            <a:r>
              <a:rPr/>
              <a:t>participant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(watching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delivery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(meaning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textual</a:t>
            </a:r>
            <a:r>
              <a:rPr/>
              <a:t> </a:t>
            </a:r>
            <a:r>
              <a:rPr/>
              <a:t>information).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99</a:t>
            </a:fld>
            <a:endParaRPr lang="en-US"/>
          </a:p>
        </p:txBody>
      </p:sp>
    </p:spTree>
  </p:cSld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Quantitative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structured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generality.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inductive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themes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overarching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framework.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helping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nurses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(I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observe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distance).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emerged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generational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norms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expectations.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devolved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shouting</a:t>
            </a:r>
            <a:r>
              <a:rPr/>
              <a:t> </a:t>
            </a:r>
            <a:r>
              <a:rPr/>
              <a:t>match.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nurses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generational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wisely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boomer</a:t>
            </a:r>
            <a:r>
              <a:rPr/>
              <a:t> </a:t>
            </a:r>
            <a:r>
              <a:rPr/>
              <a:t>generation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section?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interviews,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interviews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recorded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transcibed,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privacy</a:t>
            </a:r>
            <a:r>
              <a:rPr/>
              <a:t> </a:t>
            </a:r>
            <a:r>
              <a:rPr/>
              <a:t>protections.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importantly,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efforts,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explicitly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mid-course</a:t>
            </a:r>
            <a:r>
              <a:rPr/>
              <a:t> </a:t>
            </a:r>
            <a:r>
              <a:rPr/>
              <a:t>adaptations.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100</a:t>
            </a:fld>
            <a:endParaRPr lang="en-US"/>
          </a:p>
        </p:txBody>
      </p:sp>
    </p:spTree>
  </p:cSld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Software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forth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Cross-referencing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easily.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checks.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agree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categorization.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Categories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faithful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validity.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broader</a:t>
            </a:r>
            <a:r>
              <a:rPr/>
              <a:t> </a:t>
            </a:r>
            <a:r>
              <a:rPr/>
              <a:t>understanding.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quantify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much.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uncomfortable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Phrasing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generated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researcher.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provisional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iterative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broader</a:t>
            </a:r>
            <a:r>
              <a:rPr/>
              <a:t> </a:t>
            </a:r>
            <a:r>
              <a:rPr/>
              <a:t>understanding.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Establishing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criteria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depend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pre-existing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evolve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(both</a:t>
            </a:r>
            <a:r>
              <a:rPr/>
              <a:t> </a:t>
            </a:r>
            <a:r>
              <a:rPr/>
              <a:t>raters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resolve</a:t>
            </a:r>
            <a:r>
              <a:rPr/>
              <a:t> </a:t>
            </a:r>
            <a:r>
              <a:rPr/>
              <a:t>discrepancy).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audit.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gaining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insight,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identified,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defined.</a:t>
            </a:r>
            <a:r>
              <a:rPr/>
              <a:t> </a:t>
            </a:r>
            <a:r>
              <a:rPr/>
              <a:t>Saturation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gotten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representative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qualirty</a:t>
            </a:r>
            <a:r>
              <a:rPr/>
              <a:t> </a:t>
            </a:r>
            <a:r>
              <a:rPr/>
              <a:t>checks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101</a:t>
            </a:fld>
            <a:endParaRPr lang="en-US"/>
          </a:p>
        </p:txBody>
      </p:sp>
    </p:spTree>
  </p:cSld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stream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words,</a:t>
            </a:r>
            <a:r>
              <a:rPr/>
              <a:t> </a:t>
            </a:r>
            <a:r>
              <a:rPr/>
              <a:t>broken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snippets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snippets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categories.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role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disinterested</a:t>
            </a:r>
            <a:r>
              <a:rPr/>
              <a:t> </a:t>
            </a:r>
            <a:r>
              <a:rPr/>
              <a:t>bystander.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intelligently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pre-conceived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remain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telling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necessity,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independently.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auditor,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critically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developed.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pre-conceptions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constantly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lookout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cases,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disprove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conclusions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tempted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prematurely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102</a:t>
            </a:fld>
            <a:endParaRPr lang="en-US"/>
          </a:p>
        </p:txBody>
      </p:sp>
    </p:spTree>
  </p:cSld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103</a:t>
            </a:fld>
            <a:endParaRPr lang="en-US"/>
          </a:p>
        </p:txBody>
      </p:sp>
    </p:spTree>
  </p:cSld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104</a:t>
            </a:fld>
            <a:endParaRPr lang="en-US"/>
          </a:p>
        </p:txBody>
      </p:sp>
    </p:spTree>
  </p:cSld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section,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readers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mind: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evaluate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replication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extension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105</a:t>
            </a:fld>
            <a:endParaRPr lang="en-US"/>
          </a:p>
        </p:txBody>
      </p:sp>
    </p:spTree>
  </p:cSld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sharp</a:t>
            </a:r>
            <a:r>
              <a:rPr/>
              <a:t> </a:t>
            </a:r>
            <a:r>
              <a:rPr/>
              <a:t>dividing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according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some,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section.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dropout</a:t>
            </a:r>
            <a:r>
              <a:rPr/>
              <a:t> </a:t>
            </a:r>
            <a:r>
              <a:rPr/>
              <a:t>ratesin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general,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exception,</a:t>
            </a:r>
            <a:r>
              <a:rPr/>
              <a:t> </a:t>
            </a:r>
            <a:r>
              <a:rPr/>
              <a:t>perhaps,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protocol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Ideally,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3.xml" />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4.xml" />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5.xml" />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6.xml" />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7.xml" />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8.xml" />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9.xml" />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0.xml" />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1.xml" />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3.xml" />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4.xml" />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5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1.gif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2.gif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3.gif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4.gif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5.gif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6.gif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7.gif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8.gif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9.gif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10.gif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11.gif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12.gif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13.gif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14.gif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15.gif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16.gif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17.gif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18.jp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Relationship Id="rId3" Type="http://schemas.openxmlformats.org/officeDocument/2006/relationships/image" Target="../media/image19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Relationship Id="rId3" Type="http://schemas.openxmlformats.org/officeDocument/2006/relationships/image" Target="../media/image20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Relationship Id="rId3" Type="http://schemas.openxmlformats.org/officeDocument/2006/relationships/image" Target="../media/image21.gif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Relationship Id="rId3" Type="http://schemas.openxmlformats.org/officeDocument/2006/relationships/image" Target="../media/image22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Relationship Id="rId3" Type="http://schemas.openxmlformats.org/officeDocument/2006/relationships/image" Target="../media/image23.gif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Relationship Id="rId3" Type="http://schemas.openxmlformats.org/officeDocument/2006/relationships/image" Target="../media/image24.gif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Relationship Id="rId3" Type="http://schemas.openxmlformats.org/officeDocument/2006/relationships/image" Target="../media/image25.gif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Relationship Id="rId3" Type="http://schemas.openxmlformats.org/officeDocument/2006/relationships/image" Target="../media/image26.gif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6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7.xml" /><Relationship Id="rId3" Type="http://schemas.openxmlformats.org/officeDocument/2006/relationships/image" Target="../media/image27.gif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8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9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0.xml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1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2.xml" /><Relationship Id="rId3" Type="http://schemas.openxmlformats.org/officeDocument/2006/relationships/image" Target="../media/image28.gif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3.xml" /><Relationship Id="rId3" Type="http://schemas.openxmlformats.org/officeDocument/2006/relationships/image" Target="../media/image29.gif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4.xml" /><Relationship Id="rId3" Type="http://schemas.openxmlformats.org/officeDocument/2006/relationships/image" Target="../media/image30.gif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5.xml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6.xml" /><Relationship Id="rId3" Type="http://schemas.openxmlformats.org/officeDocument/2006/relationships/image" Target="../media/image31.gif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7.xml" /><Relationship Id="rId3" Type="http://schemas.openxmlformats.org/officeDocument/2006/relationships/image" Target="../media/image32.gif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8.xml" /><Relationship Id="rId3" Type="http://schemas.openxmlformats.org/officeDocument/2006/relationships/image" Target="../media/image33.gif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9.xml" /><Relationship Id="rId3" Type="http://schemas.openxmlformats.org/officeDocument/2006/relationships/image" Target="../media/image34.gif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0.xml" /><Relationship Id="rId3" Type="http://schemas.openxmlformats.org/officeDocument/2006/relationships/image" Target="../media/image35.gif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1.xml" /><Relationship Id="rId3" Type="http://schemas.openxmlformats.org/officeDocument/2006/relationships/image" Target="../media/image36.gif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2.xml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3.xml" /><Relationship Id="rId3" Type="http://schemas.openxmlformats.org/officeDocument/2006/relationships/image" Target="../media/image37.gif" />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4.xml" /><Relationship Id="rId3" Type="http://schemas.openxmlformats.org/officeDocument/2006/relationships/image" Target="../media/image38.gif" />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5.xml" />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6.xml" />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7.xml" />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8.xml" />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9.xml" />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0.xml" />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1.xml" />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2.xml" />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3.xml" /><Relationship Id="rId3" Type="http://schemas.openxmlformats.org/officeDocument/2006/relationships/image" Target="../media/image39.gif" />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4.xml" /><Relationship Id="rId3" Type="http://schemas.openxmlformats.org/officeDocument/2006/relationships/image" Target="../media/image40.gif" />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5.xml" /><Relationship Id="rId3" Type="http://schemas.openxmlformats.org/officeDocument/2006/relationships/image" Target="../media/image41.gif" />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6.xml" /><Relationship Id="rId3" Type="http://schemas.openxmlformats.org/officeDocument/2006/relationships/image" Target="../media/image42.bmp" />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7.xml" /><Relationship Id="rId3" Type="http://schemas.openxmlformats.org/officeDocument/2006/relationships/image" Target="../media/image43.bmp" />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8.xml" /><Relationship Id="rId3" Type="http://schemas.openxmlformats.org/officeDocument/2006/relationships/image" Target="../media/image44.jpg" />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9.xml" /><Relationship Id="rId3" Type="http://schemas.openxmlformats.org/officeDocument/2006/relationships/image" Target="../media/image45.gif" />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0.xml" /><Relationship Id="rId3" Type="http://schemas.openxmlformats.org/officeDocument/2006/relationships/image" Target="../media/image46.gif" />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1.xml" /><Relationship Id="rId3" Type="http://schemas.openxmlformats.org/officeDocument/2006/relationships/image" Target="../media/image47.png" />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3.xml" />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4.xml" />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5.xml" />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6.xml" />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7.xml" />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8.xml" />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9.xml" />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0.xml" />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1.xml" />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Check composite scores</a:t>
            </a:r>
          </a:p>
          <a:p>
            <a:pPr lvl="2"/>
            <a:r>
              <a:rPr/>
              <a:t>Check Cronbach’s alpha</a:t>
            </a:r>
          </a:p>
          <a:p>
            <a:pPr lvl="2"/>
            <a:r>
              <a:rPr/>
              <a:t>Examine leaving out single items</a:t>
            </a:r>
          </a:p>
          <a:p>
            <a:pPr lvl="2"/>
            <a:r>
              <a:rPr/>
              <a:t>Factor analysis, Structural Equations Modeling</a:t>
            </a:r>
          </a:p>
        </p:txBody>
      </p:sp>
    </p:spTree>
  </p:cSld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Inductive</a:t>
            </a:r>
            <a:r>
              <a:rPr/>
              <a:t> </a:t>
            </a:r>
            <a:r>
              <a:rPr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Start with the specific (raw data / transcript)</a:t>
            </a:r>
          </a:p>
          <a:p>
            <a:pPr lvl="2"/>
            <a:r>
              <a:rPr/>
              <a:t>Develop a theoretical framework from the data</a:t>
            </a:r>
          </a:p>
          <a:p>
            <a:pPr lvl="2"/>
            <a:r>
              <a:rPr/>
              <a:t>Conceptual categories emerge from the data</a:t>
            </a:r>
          </a:p>
          <a:p>
            <a:pPr lvl="2"/>
            <a:r>
              <a:rPr/>
              <a:t>Iterative process</a:t>
            </a:r>
          </a:p>
          <a:p>
            <a:pPr lvl="1"/>
            <a:r>
              <a:rPr/>
              <a:t>Define the process</a:t>
            </a:r>
          </a:p>
          <a:p>
            <a:pPr lvl="2"/>
            <a:r>
              <a:rPr/>
              <a:t>Who does the work</a:t>
            </a:r>
          </a:p>
          <a:p>
            <a:pPr lvl="2"/>
            <a:r>
              <a:rPr/>
              <a:t>Privacy protections</a:t>
            </a:r>
          </a:p>
          <a:p>
            <a:pPr lvl="2"/>
            <a:r>
              <a:rPr/>
              <a:t>How you will adapt</a:t>
            </a:r>
          </a:p>
        </p:txBody>
      </p:sp>
    </p:spTree>
  </p:cSld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Your research question is only your starting point.</a:t>
            </a:r>
          </a:p>
          <a:p>
            <a:pPr lvl="1"/>
            <a:r>
              <a:rPr/>
              <a:t>Don’t let your question blind you to new information</a:t>
            </a:r>
          </a:p>
          <a:p>
            <a:pPr lvl="1"/>
            <a:r>
              <a:rPr/>
              <a:t>Build themes before you complete your data collection</a:t>
            </a:r>
          </a:p>
          <a:p>
            <a:pPr lvl="2"/>
            <a:r>
              <a:rPr/>
              <a:t>Check back against the raw data</a:t>
            </a:r>
          </a:p>
          <a:p>
            <a:pPr lvl="2"/>
            <a:r>
              <a:rPr/>
              <a:t>Look for negative examples</a:t>
            </a:r>
          </a:p>
          <a:p>
            <a:pPr lvl="2"/>
            <a:r>
              <a:rPr/>
              <a:t>Don’t ignore infrequently voiced themes</a:t>
            </a:r>
          </a:p>
          <a:p>
            <a:pPr lvl="1"/>
            <a:r>
              <a:rPr/>
              <a:t>When have you achieved saturation?</a:t>
            </a:r>
          </a:p>
        </p:txBody>
      </p:sp>
    </p:spTree>
  </p:cSld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Balancing act</a:t>
            </a:r>
          </a:p>
          <a:p>
            <a:pPr lvl="2"/>
            <a:r>
              <a:rPr/>
              <a:t>Level of creativity by coder to identify categories/relationships</a:t>
            </a:r>
          </a:p>
          <a:p>
            <a:pPr lvl="2"/>
            <a:r>
              <a:rPr/>
              <a:t>Must reflect the informants thoughts</a:t>
            </a:r>
          </a:p>
          <a:p>
            <a:pPr lvl="2"/>
            <a:r>
              <a:rPr/>
              <a:t>Audit of the coding by an independent person can check for the match between the coding and the source information</a:t>
            </a:r>
          </a:p>
          <a:p>
            <a:pPr lvl="1"/>
            <a:r>
              <a:rPr/>
              <a:t>Look for “negative cases”</a:t>
            </a:r>
          </a:p>
        </p:txBody>
      </p:sp>
    </p:spTree>
  </p:cSld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Recruitment process</a:t>
            </a:r>
          </a:p>
          <a:p>
            <a:pPr lvl="1"/>
            <a:r>
              <a:rPr/>
              <a:t>Structure of the interview/focus group</a:t>
            </a:r>
          </a:p>
          <a:p>
            <a:pPr lvl="1"/>
            <a:r>
              <a:rPr/>
              <a:t>Recording and transcription details</a:t>
            </a:r>
          </a:p>
          <a:p>
            <a:pPr lvl="1"/>
            <a:r>
              <a:rPr/>
              <a:t>Softare used to create categories</a:t>
            </a:r>
          </a:p>
          <a:p>
            <a:pPr lvl="1"/>
            <a:r>
              <a:rPr/>
              <a:t>Process to insure reliability</a:t>
            </a:r>
          </a:p>
          <a:p>
            <a:pPr lvl="2"/>
            <a:r>
              <a:rPr/>
              <a:t>Multiple raters</a:t>
            </a:r>
          </a:p>
          <a:p>
            <a:pPr lvl="2"/>
            <a:r>
              <a:rPr/>
              <a:t>Adjudication of disagreement</a:t>
            </a:r>
          </a:p>
          <a:p>
            <a:pPr lvl="2"/>
            <a:r>
              <a:rPr/>
              <a:t>Other audits</a:t>
            </a:r>
          </a:p>
        </p:txBody>
      </p:sp>
    </p:spTree>
  </p:cSld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Sixth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Qualitative data analysis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Writing a methods section</a:t>
            </a:r>
          </a:p>
        </p:txBody>
      </p:sp>
    </p:spTree>
  </p:cSld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purpose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serve?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Assessment of the quality of your research</a:t>
            </a:r>
          </a:p>
          <a:p>
            <a:pPr lvl="2"/>
            <a:r>
              <a:rPr/>
              <a:t>Brag here about your rigor</a:t>
            </a:r>
          </a:p>
          <a:p>
            <a:pPr lvl="2"/>
            <a:r>
              <a:rPr/>
              <a:t>Save limitations for discussion</a:t>
            </a:r>
          </a:p>
          <a:p>
            <a:pPr lvl="1"/>
            <a:r>
              <a:rPr/>
              <a:t>Allow others to replicate/extend</a:t>
            </a:r>
          </a:p>
          <a:p>
            <a:pPr lvl="2"/>
            <a:r>
              <a:rPr/>
              <a:t>Non-obvious details</a:t>
            </a:r>
          </a:p>
        </p:txBody>
      </p:sp>
    </p:spTree>
  </p:cSld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“The Methods section should include only information that was available at the time the plan or protocol for the study was being written; all information obtained during the study belongs in the Results section.”</a:t>
            </a:r>
          </a:p>
          <a:p>
            <a:pPr lvl="2"/>
            <a:r>
              <a:rPr/>
              <a:t>Uniform requirements for manuscripts submitted to biomedical journals: Writing and editing for biomedical publication. J Pharmacol Pharmacother. 2010;1(1):42–58.</a:t>
            </a:r>
          </a:p>
          <a:p>
            <a:pPr lvl="1"/>
            <a:r>
              <a:rPr/>
              <a:t>Exceptions</a:t>
            </a:r>
          </a:p>
          <a:p>
            <a:pPr lvl="2"/>
            <a:r>
              <a:rPr/>
              <a:t>Patient counts, Dropout rates, Protocol changes</a:t>
            </a:r>
          </a:p>
        </p:txBody>
      </p:sp>
    </p:spTree>
  </p:cSld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belongs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Every methods section is different</a:t>
            </a:r>
          </a:p>
          <a:p>
            <a:pPr lvl="1"/>
            <a:r>
              <a:rPr/>
              <a:t>General structure</a:t>
            </a:r>
          </a:p>
          <a:p>
            <a:pPr lvl="2"/>
            <a:r>
              <a:rPr/>
              <a:t>Participants</a:t>
            </a:r>
          </a:p>
          <a:p>
            <a:pPr lvl="2"/>
            <a:r>
              <a:rPr/>
              <a:t>Materials</a:t>
            </a:r>
          </a:p>
          <a:p>
            <a:pPr lvl="2"/>
            <a:r>
              <a:rPr/>
              <a:t>Procedures</a:t>
            </a:r>
          </a:p>
          <a:p>
            <a:pPr lvl="2"/>
            <a:r>
              <a:rPr/>
              <a:t>Measures</a:t>
            </a:r>
          </a:p>
          <a:p>
            <a:pPr lvl="2"/>
            <a:r>
              <a:rPr/>
              <a:t>Analysis</a:t>
            </a:r>
          </a:p>
        </p:txBody>
      </p:sp>
    </p:spTree>
  </p:cSld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Participants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Where you will find your participants</a:t>
            </a:r>
          </a:p>
          <a:p>
            <a:pPr lvl="1"/>
            <a:r>
              <a:rPr/>
              <a:t>Inclusion/exclusion criteria</a:t>
            </a:r>
          </a:p>
          <a:p>
            <a:pPr lvl="1"/>
            <a:r>
              <a:rPr/>
              <a:t>Efforts to insure representativeness</a:t>
            </a:r>
          </a:p>
        </p:txBody>
      </p:sp>
    </p:spTree>
  </p:cSld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Materials/Procedures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Only document the non-routine</a:t>
            </a:r>
          </a:p>
          <a:p>
            <a:pPr lvl="1"/>
            <a:r>
              <a:rPr/>
              <a:t>Materials</a:t>
            </a:r>
          </a:p>
          <a:p>
            <a:pPr lvl="2"/>
            <a:r>
              <a:rPr/>
              <a:t>Chemicals</a:t>
            </a:r>
          </a:p>
          <a:p>
            <a:pPr lvl="2"/>
            <a:r>
              <a:rPr/>
              <a:t>Include company and location</a:t>
            </a:r>
          </a:p>
          <a:p>
            <a:pPr lvl="1"/>
            <a:r>
              <a:rPr/>
              <a:t>Procedures</a:t>
            </a:r>
          </a:p>
          <a:p>
            <a:pPr lvl="2"/>
            <a:r>
              <a:rPr/>
              <a:t>Running complex equipment</a:t>
            </a:r>
          </a:p>
          <a:p>
            <a:pPr lvl="2"/>
            <a:r>
              <a:rPr/>
              <a:t>Multiple step laboratory methods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Ideal - selected a priori</a:t>
            </a:r>
          </a:p>
          <a:p>
            <a:pPr lvl="2"/>
            <a:r>
              <a:rPr/>
              <a:t>Sometimes based on precedent</a:t>
            </a:r>
          </a:p>
          <a:p>
            <a:pPr lvl="2"/>
            <a:r>
              <a:rPr/>
              <a:t>Sometimes motivated by theory</a:t>
            </a:r>
          </a:p>
          <a:p>
            <a:pPr lvl="2"/>
            <a:r>
              <a:rPr/>
              <a:t>Sometimes based on empirical findings</a:t>
            </a:r>
          </a:p>
          <a:p>
            <a:pPr lvl="1"/>
            <a:r>
              <a:rPr/>
              <a:t>Don’t bother if your range is narrow</a:t>
            </a:r>
          </a:p>
          <a:p>
            <a:pPr lvl="2"/>
            <a:r>
              <a:rPr/>
              <a:t>max/min &lt;= 3</a:t>
            </a:r>
          </a:p>
          <a:p>
            <a:pPr lvl="1"/>
            <a:r>
              <a:rPr/>
              <a:t>Log transformation</a:t>
            </a:r>
          </a:p>
        </p:txBody>
      </p:sp>
    </p:spTree>
  </p:cSld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Outcome variables</a:t>
            </a:r>
          </a:p>
          <a:p>
            <a:pPr lvl="1"/>
            <a:r>
              <a:rPr/>
              <a:t>Independent variables</a:t>
            </a:r>
          </a:p>
          <a:p>
            <a:pPr lvl="1"/>
            <a:r>
              <a:rPr/>
              <a:t>Covariates</a:t>
            </a:r>
          </a:p>
          <a:p>
            <a:pPr lvl="1"/>
            <a:r>
              <a:rPr/>
              <a:t>Validity/reliability</a:t>
            </a:r>
          </a:p>
        </p:txBody>
      </p:sp>
    </p:spTree>
  </p:cSld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Research hypotheses / questions</a:t>
            </a:r>
          </a:p>
          <a:p>
            <a:pPr lvl="1"/>
            <a:r>
              <a:rPr/>
              <a:t>Sample size justification</a:t>
            </a:r>
          </a:p>
          <a:p>
            <a:pPr lvl="1"/>
            <a:r>
              <a:rPr/>
              <a:t>Descriptive methods</a:t>
            </a:r>
          </a:p>
          <a:p>
            <a:pPr lvl="2"/>
            <a:r>
              <a:rPr/>
              <a:t>Boilerplate: “Continuous variables were summarized as means and SDs, and categorical variables were summarized as percentages.” Saleem 2019.</a:t>
            </a:r>
          </a:p>
        </p:txBody>
      </p:sp>
    </p:spTree>
  </p:cSld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Statistical model</a:t>
            </a:r>
          </a:p>
          <a:p>
            <a:pPr lvl="1"/>
            <a:r>
              <a:rPr/>
              <a:t>Adjustments for multiplicity</a:t>
            </a:r>
          </a:p>
          <a:p>
            <a:pPr lvl="1"/>
            <a:r>
              <a:rPr/>
              <a:t>Handling missing values/dropout</a:t>
            </a:r>
          </a:p>
          <a:p>
            <a:pPr lvl="1"/>
            <a:r>
              <a:rPr/>
              <a:t>Alpha level and one/two sided tests</a:t>
            </a:r>
          </a:p>
          <a:p>
            <a:pPr lvl="2"/>
            <a:r>
              <a:rPr/>
              <a:t>Boilerplate: “All tests were two sided, and P values below the 5% level were regarded as significant.” Lokken 1995.</a:t>
            </a:r>
          </a:p>
        </p:txBody>
      </p:sp>
    </p:spTree>
  </p:cSld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Scales of measurement</a:t>
            </a:r>
          </a:p>
          <a:p>
            <a:pPr lvl="1"/>
            <a:r>
              <a:rPr/>
              <a:t>Descriptive statistics</a:t>
            </a:r>
          </a:p>
          <a:p>
            <a:pPr lvl="1"/>
            <a:r>
              <a:rPr/>
              <a:t>Linear, logistic, Poisson, and Cox regression</a:t>
            </a:r>
          </a:p>
          <a:p>
            <a:pPr lvl="1"/>
            <a:r>
              <a:rPr/>
              <a:t>Analysis of qualitative data</a:t>
            </a:r>
          </a:p>
          <a:p>
            <a:pPr lvl="1"/>
            <a:r>
              <a:rPr/>
              <a:t>Writing a methods section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</a:p>
        </p:txBody>
      </p:sp>
      <p:pic>
        <p:nvPicPr>
          <p:cNvPr descr="../images/13/log0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</a:p>
        </p:txBody>
      </p:sp>
      <p:pic>
        <p:nvPicPr>
          <p:cNvPr descr="../images/13/log0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</a:p>
        </p:txBody>
      </p:sp>
      <p:pic>
        <p:nvPicPr>
          <p:cNvPr descr="../images/13/log0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Skewness</a:t>
            </a:r>
          </a:p>
          <a:p>
            <a:pPr lvl="1"/>
            <a:r>
              <a:rPr/>
              <a:t>Outliers</a:t>
            </a:r>
          </a:p>
          <a:p>
            <a:pPr lvl="1"/>
            <a:r>
              <a:rPr/>
              <a:t>Unequal variation</a:t>
            </a:r>
          </a:p>
          <a:p>
            <a:pPr lvl="1"/>
            <a:r>
              <a:rPr/>
              <a:t>Multiplicative models</a:t>
            </a:r>
          </a:p>
          <a:p>
            <a:pPr lvl="2"/>
            <a:r>
              <a:rPr/>
              <a:t>log(ab) = log(a)+log(b)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bounded below by zero.</a:t>
            </a:r>
          </a:p>
          <a:p>
            <a:pPr lvl="2"/>
            <a:r>
              <a:rPr/>
              <a:t>Mean &lt; Standard deviation</a:t>
            </a:r>
          </a:p>
          <a:p>
            <a:pPr lvl="1"/>
            <a:r>
              <a:rPr/>
              <a:t>Ratio data</a:t>
            </a:r>
          </a:p>
          <a:p>
            <a:pPr lvl="1"/>
            <a:r>
              <a:rPr/>
              <a:t>Max &gt; 3*Min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</a:p>
        </p:txBody>
      </p:sp>
      <p:pic>
        <p:nvPicPr>
          <p:cNvPr descr="../images/13/log04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</a:p>
        </p:txBody>
      </p:sp>
      <p:pic>
        <p:nvPicPr>
          <p:cNvPr descr="../images/13/log05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Standard</a:t>
            </a:r>
            <a:r>
              <a:rPr/>
              <a:t> </a:t>
            </a:r>
            <a:r>
              <a:rPr/>
              <a:t>deviations,</a:t>
            </a:r>
            <a:r>
              <a:rPr/>
              <a:t> </a:t>
            </a:r>
            <a:r>
              <a:rPr/>
              <a:t>untransformed</a:t>
            </a:r>
          </a:p>
        </p:txBody>
      </p:sp>
      <p:pic>
        <p:nvPicPr>
          <p:cNvPr descr="../images/13/log06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095500"/>
            <a:ext cx="8229600" cy="351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Traditional levels (scales) of measurement</a:t>
            </a:r>
          </a:p>
          <a:p>
            <a:pPr lvl="2"/>
            <a:r>
              <a:rPr/>
              <a:t>Nominal</a:t>
            </a:r>
          </a:p>
          <a:p>
            <a:pPr lvl="2"/>
            <a:r>
              <a:rPr/>
              <a:t>Ordinal</a:t>
            </a:r>
          </a:p>
          <a:p>
            <a:pPr lvl="2"/>
            <a:r>
              <a:rPr/>
              <a:t>Interval</a:t>
            </a:r>
          </a:p>
          <a:p>
            <a:pPr lvl="2"/>
            <a:r>
              <a:rPr/>
              <a:t>Ratio</a:t>
            </a:r>
          </a:p>
          <a:p>
            <a:pPr lvl="1"/>
            <a:r>
              <a:rPr/>
              <a:t>Special cases</a:t>
            </a:r>
          </a:p>
          <a:p>
            <a:pPr lvl="2"/>
            <a:r>
              <a:rPr/>
              <a:t>Binary data</a:t>
            </a:r>
          </a:p>
          <a:p>
            <a:pPr lvl="2"/>
            <a:r>
              <a:rPr/>
              <a:t>Count data, rate data</a:t>
            </a:r>
          </a:p>
          <a:p>
            <a:pPr lvl="2"/>
            <a:r>
              <a:rPr/>
              <a:t>Time-to-event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Standard</a:t>
            </a:r>
            <a:r>
              <a:rPr/>
              <a:t> </a:t>
            </a:r>
            <a:r>
              <a:rPr/>
              <a:t>deviations,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transformed</a:t>
            </a:r>
          </a:p>
        </p:txBody>
      </p:sp>
      <p:pic>
        <p:nvPicPr>
          <p:cNvPr descr="../images/13/log07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108200"/>
            <a:ext cx="8229600" cy="349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transformation,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Removes skewness</a:t>
            </a:r>
          </a:p>
          <a:p>
            <a:pPr lvl="1"/>
            <a:r>
              <a:rPr/>
              <a:t>Removes outliers</a:t>
            </a:r>
          </a:p>
          <a:p>
            <a:pPr lvl="1"/>
            <a:r>
              <a:rPr/>
              <a:t>Stabilizes variances</a:t>
            </a:r>
          </a:p>
          <a:p>
            <a:pPr lvl="1"/>
            <a:r>
              <a:rPr/>
              <a:t>Does not always work</a:t>
            </a:r>
          </a:p>
          <a:p>
            <a:pPr lvl="1"/>
            <a:r>
              <a:rPr/>
              <a:t>Best when</a:t>
            </a:r>
          </a:p>
          <a:p>
            <a:pPr lvl="2"/>
            <a:r>
              <a:rPr/>
              <a:t>Data bounded below by zero</a:t>
            </a:r>
          </a:p>
          <a:p>
            <a:pPr lvl="2"/>
            <a:r>
              <a:rPr/>
              <a:t>Mean &lt; Standard deviation</a:t>
            </a:r>
          </a:p>
          <a:p>
            <a:pPr lvl="2"/>
            <a:r>
              <a:rPr/>
              <a:t>Max/Min &gt; 3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Part of every quantitative study</a:t>
            </a:r>
          </a:p>
          <a:p>
            <a:pPr lvl="1"/>
            <a:r>
              <a:rPr/>
              <a:t>Table 1, overall summaries</a:t>
            </a:r>
          </a:p>
          <a:p>
            <a:pPr lvl="2"/>
            <a:r>
              <a:rPr/>
              <a:t>Outcomes and covariates</a:t>
            </a:r>
          </a:p>
          <a:p>
            <a:pPr lvl="2"/>
            <a:r>
              <a:rPr/>
              <a:t>Means and standard deviations</a:t>
            </a:r>
          </a:p>
          <a:p>
            <a:pPr lvl="2"/>
            <a:r>
              <a:rPr/>
              <a:t>Percentages (always show denominator)</a:t>
            </a:r>
          </a:p>
          <a:p>
            <a:pPr lvl="1"/>
            <a:r>
              <a:rPr/>
              <a:t>Key subgroup comparisons</a:t>
            </a:r>
          </a:p>
          <a:p>
            <a:pPr lvl="2"/>
            <a:r>
              <a:rPr/>
              <a:t>Crosstabulations</a:t>
            </a:r>
          </a:p>
          <a:p>
            <a:pPr lvl="2"/>
            <a:r>
              <a:rPr/>
              <a:t>Means/standard deviations by subgroup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crosstabulations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Never display multiple statistics</a:t>
            </a:r>
          </a:p>
          <a:p>
            <a:pPr lvl="1"/>
            <a:r>
              <a:rPr/>
              <a:t>Place treatment/exposure categories in the rows</a:t>
            </a:r>
          </a:p>
          <a:p>
            <a:pPr lvl="1"/>
            <a:r>
              <a:rPr/>
              <a:t>Summarize using row percentages</a:t>
            </a:r>
          </a:p>
          <a:p>
            <a:pPr lvl="1"/>
            <a:r>
              <a:rPr/>
              <a:t>Many rows, not many columns</a:t>
            </a:r>
          </a:p>
          <a:p>
            <a:pPr lvl="1"/>
            <a:r>
              <a:rPr/>
              <a:t>Round liberally.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52600"/>
            <a:ext cx="8229600" cy="421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65300"/>
            <a:ext cx="8229600" cy="417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4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78000"/>
            <a:ext cx="82296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Combining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</a:t>
            </a:r>
          </a:p>
        </p:txBody>
      </p:sp>
      <p:pic>
        <p:nvPicPr>
          <p:cNvPr descr="../images/12/percentage5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6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44600" y="1600200"/>
            <a:ext cx="6667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Ordinal</a:t>
            </a:r>
            <a:r>
              <a:rPr/>
              <a:t> </a:t>
            </a:r>
            <a:r>
              <a:rPr/>
              <a:t>verus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controversy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Sums of ordinal variables are meaningless</a:t>
            </a:r>
          </a:p>
          <a:p>
            <a:pPr lvl="1"/>
            <a:r>
              <a:rPr/>
              <a:t>Counterexample: grade point average</a:t>
            </a:r>
          </a:p>
          <a:p>
            <a:pPr lvl="2"/>
            <a:r>
              <a:rPr/>
              <a:t>Shift from A to B versus a shift from D to F?</a:t>
            </a:r>
          </a:p>
          <a:p>
            <a:pPr lvl="2"/>
            <a:r>
              <a:rPr/>
              <a:t>Two B’s equal and A plus a C?</a:t>
            </a:r>
          </a:p>
          <a:p>
            <a:pPr lvl="1"/>
            <a:r>
              <a:rPr/>
              <a:t>Purist versus pragmatist</a:t>
            </a:r>
          </a:p>
          <a:p>
            <a:pPr lvl="1"/>
            <a:r>
              <a:rPr/>
              <a:t>Is a sum of Likert scale items different?</a:t>
            </a:r>
          </a:p>
          <a:p>
            <a:pPr lvl="2"/>
            <a:r>
              <a:rPr/>
              <a:t>Unequal scalings average out?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7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70100" y="1600200"/>
            <a:ext cx="5003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crosstabulations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Never display multiple statistics</a:t>
            </a:r>
          </a:p>
          <a:p>
            <a:pPr lvl="1"/>
            <a:r>
              <a:rPr/>
              <a:t>Place treatment/exposure categories in the rows</a:t>
            </a:r>
          </a:p>
          <a:p>
            <a:pPr lvl="1"/>
            <a:r>
              <a:rPr/>
              <a:t>Summarize using row percentages</a:t>
            </a:r>
          </a:p>
          <a:p>
            <a:pPr lvl="1"/>
            <a:r>
              <a:rPr/>
              <a:t>Many rows, not many columns</a:t>
            </a:r>
          </a:p>
          <a:p>
            <a:pPr lvl="1"/>
            <a:r>
              <a:rPr/>
              <a:t>Round liberally.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Overall summaries</a:t>
            </a:r>
          </a:p>
          <a:p>
            <a:pPr lvl="2"/>
            <a:r>
              <a:rPr/>
              <a:t>Histograms for continuous data</a:t>
            </a:r>
          </a:p>
          <a:p>
            <a:pPr lvl="2"/>
            <a:r>
              <a:rPr/>
              <a:t>Bar/pie charts for categorical data</a:t>
            </a:r>
          </a:p>
          <a:p>
            <a:pPr lvl="1"/>
            <a:r>
              <a:rPr/>
              <a:t>Assessing relationships</a:t>
            </a:r>
          </a:p>
          <a:p>
            <a:pPr lvl="2"/>
            <a:r>
              <a:rPr/>
              <a:t>Side by side pie/bar charts</a:t>
            </a:r>
          </a:p>
          <a:p>
            <a:pPr lvl="2"/>
            <a:r>
              <a:rPr/>
              <a:t>Boxplots</a:t>
            </a:r>
          </a:p>
          <a:p>
            <a:pPr lvl="2"/>
            <a:r>
              <a:rPr/>
              <a:t>Scatterplots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12/hist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57400" y="1600200"/>
            <a:ext cx="5029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bell</a:t>
            </a:r>
            <a:r>
              <a:rPr/>
              <a:t> </a:t>
            </a:r>
            <a:r>
              <a:rPr/>
              <a:t>shaped</a:t>
            </a:r>
            <a:r>
              <a:rPr/>
              <a:t> </a:t>
            </a:r>
            <a:r>
              <a:rPr/>
              <a:t>curve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12/hist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70100" y="1600200"/>
            <a:ext cx="4991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distribution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12/hist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70100" y="1600200"/>
            <a:ext cx="4991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bimodal</a:t>
            </a:r>
            <a:r>
              <a:rPr/>
              <a:t> </a:t>
            </a:r>
            <a:r>
              <a:rPr/>
              <a:t>distribution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pie/bar</a:t>
            </a:r>
            <a:r>
              <a:rPr/>
              <a:t> </a:t>
            </a:r>
            <a:r>
              <a:rPr/>
              <a:t>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Pies and bars only work well for 2 or 3 categories</a:t>
            </a:r>
          </a:p>
          <a:p>
            <a:pPr lvl="2"/>
            <a:r>
              <a:rPr/>
              <a:t>Pacman charts</a:t>
            </a:r>
          </a:p>
          <a:p>
            <a:pPr lvl="1"/>
            <a:r>
              <a:rPr/>
              <a:t>No good graphs for more categories</a:t>
            </a:r>
          </a:p>
          <a:p>
            <a:pPr lvl="1"/>
            <a:r>
              <a:rPr/>
              <a:t>Avoid cheap 3D effects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busy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13/piechart01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701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populations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fifty</a:t>
            </a:r>
            <a:r>
              <a:rPr/>
              <a:t> </a:t>
            </a:r>
            <a:r>
              <a:rPr/>
              <a:t>states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13/barchart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14600" y="1600200"/>
            <a:ext cx="4114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country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orgin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unaccompanied</a:t>
            </a:r>
            <a:r>
              <a:rPr/>
              <a:t> </a:t>
            </a:r>
            <a:r>
              <a:rPr/>
              <a:t>minors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busy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13/barchart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11300" y="1600200"/>
            <a:ext cx="6121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countries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Permissible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Nominal: percentage, mode</a:t>
            </a:r>
          </a:p>
          <a:p>
            <a:pPr lvl="1"/>
            <a:r>
              <a:rPr/>
              <a:t>Ordinal: median</a:t>
            </a:r>
          </a:p>
          <a:p>
            <a:pPr lvl="1"/>
            <a:r>
              <a:rPr/>
              <a:t>Interval: mean, standard deviation</a:t>
            </a:r>
          </a:p>
          <a:p>
            <a:pPr lvl="1"/>
            <a:r>
              <a:rPr/>
              <a:t>Ratio: Coefficient of variation</a:t>
            </a:r>
          </a:p>
          <a:p>
            <a:pPr lvl="1"/>
            <a:r>
              <a:rPr/>
              <a:t>Special cases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</a:p>
        </p:txBody>
      </p:sp>
      <p:pic>
        <p:nvPicPr>
          <p:cNvPr descr="../images/12/boxplot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451100"/>
            <a:ext cx="82296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boxplots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Scatterplot</a:t>
            </a:r>
          </a:p>
        </p:txBody>
      </p:sp>
      <p:pic>
        <p:nvPicPr>
          <p:cNvPr descr="../images/12/scatter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09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Descriptive statistics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Linear regression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Continuous outcome variable</a:t>
            </a:r>
          </a:p>
          <a:p>
            <a:pPr lvl="1"/>
            <a:r>
              <a:rPr/>
              <a:t>Very flexible</a:t>
            </a:r>
          </a:p>
          <a:p>
            <a:pPr lvl="2"/>
            <a:r>
              <a:rPr/>
              <a:t>Either categorical or continuous independent variables</a:t>
            </a:r>
          </a:p>
          <a:p>
            <a:pPr lvl="2"/>
            <a:r>
              <a:rPr/>
              <a:t>Multiple variables (risk adjustment)</a:t>
            </a:r>
          </a:p>
          <a:p>
            <a:pPr lvl="2"/>
            <a:r>
              <a:rPr/>
              <a:t>Interactions</a:t>
            </a:r>
          </a:p>
          <a:p>
            <a:pPr lvl="1"/>
            <a:r>
              <a:rPr/>
              <a:t>Alternatives</a:t>
            </a:r>
          </a:p>
          <a:p>
            <a:pPr lvl="2"/>
            <a:r>
              <a:rPr/>
              <a:t>t-test</a:t>
            </a:r>
          </a:p>
          <a:p>
            <a:pPr lvl="2"/>
            <a:r>
              <a:rPr/>
              <a:t>Analysis of variance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High school algebra</a:t>
            </a:r>
          </a:p>
          <a:p>
            <a:pPr lvl="2"/>
            <a:r>
              <a:rPr/>
              <a:t>Y = m X + b</a:t>
            </a:r>
          </a:p>
          <a:p>
            <a:pPr lvl="2"/>
            <a:r>
              <a:rPr/>
              <a:t>m = Δy / Δx</a:t>
            </a:r>
          </a:p>
          <a:p>
            <a:pPr lvl="1"/>
            <a:r>
              <a:rPr/>
              <a:t>The slope represents the estimated average change in Y when X increases by one unit.</a:t>
            </a:r>
          </a:p>
          <a:p>
            <a:pPr lvl="1"/>
            <a:r>
              <a:rPr/>
              <a:t>The intercept represents the estimated average value of Y when X equals zero.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12/linear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5537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12/linear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882900"/>
            <a:ext cx="8229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Treatment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duration</a:t>
            </a:r>
          </a:p>
        </p:txBody>
      </p:sp>
      <p:pic>
        <p:nvPicPr>
          <p:cNvPr descr="../images/12/linear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5537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Treatment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duration</a:t>
            </a:r>
          </a:p>
        </p:txBody>
      </p:sp>
      <p:pic>
        <p:nvPicPr>
          <p:cNvPr descr="../images/12/linear6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30500"/>
            <a:ext cx="8229600" cy="226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Adjusted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Crude model</a:t>
            </a:r>
          </a:p>
          <a:p>
            <a:pPr lvl="2"/>
            <a:r>
              <a:rPr/>
              <a:t>One independent variable</a:t>
            </a:r>
          </a:p>
          <a:p>
            <a:pPr lvl="1"/>
            <a:r>
              <a:rPr/>
              <a:t>Adjusted model</a:t>
            </a:r>
          </a:p>
          <a:p>
            <a:pPr lvl="2"/>
            <a:r>
              <a:rPr/>
              <a:t>More than one independent variable</a:t>
            </a:r>
          </a:p>
          <a:p>
            <a:pPr lvl="1"/>
            <a:r>
              <a:rPr/>
              <a:t>Interpretation of slope</a:t>
            </a:r>
          </a:p>
          <a:p>
            <a:pPr lvl="2"/>
            <a:r>
              <a:rPr/>
              <a:t>Estimated average change in Y</a:t>
            </a:r>
          </a:p>
          <a:p>
            <a:pPr lvl="2"/>
            <a:r>
              <a:rPr/>
              <a:t>When X1 changes by one unit</a:t>
            </a:r>
          </a:p>
          <a:p>
            <a:pPr lvl="2"/>
            <a:r>
              <a:rPr/>
              <a:t>And X2 is held contant.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Permissible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Special cases</a:t>
            </a:r>
          </a:p>
          <a:p>
            <a:pPr lvl="2"/>
            <a:r>
              <a:rPr/>
              <a:t>Binary: Logistic regression</a:t>
            </a:r>
          </a:p>
          <a:p>
            <a:pPr lvl="2"/>
            <a:r>
              <a:rPr/>
              <a:t>Counts: Poisson regression</a:t>
            </a:r>
          </a:p>
          <a:p>
            <a:pPr lvl="2"/>
            <a:r>
              <a:rPr/>
              <a:t>Time-to-event data: Cox proportional hazards regression</a:t>
            </a:r>
          </a:p>
          <a:p>
            <a:pPr lvl="1"/>
            <a:r>
              <a:rPr/>
              <a:t>Nominal: Chi-square tests, multinomial logistic regression</a:t>
            </a:r>
          </a:p>
          <a:p>
            <a:pPr lvl="1"/>
            <a:r>
              <a:rPr/>
              <a:t>Ordinal outcome variable: Non-parametric tests, ordinal logistic regression</a:t>
            </a:r>
          </a:p>
          <a:p>
            <a:pPr lvl="1"/>
            <a:r>
              <a:rPr/>
              <a:t>Ordinal indepdent variable" p for trend tests</a:t>
            </a:r>
          </a:p>
          <a:p>
            <a:pPr lvl="1"/>
            <a:r>
              <a:rPr/>
              <a:t>Interval/ratio: t-tests, analysis of variance, linear regression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Adjusted</a:t>
            </a:r>
            <a:r>
              <a:rPr/>
              <a:t> </a:t>
            </a:r>
            <a:r>
              <a:rPr/>
              <a:t>model</a:t>
            </a:r>
          </a:p>
        </p:txBody>
      </p:sp>
      <p:pic>
        <p:nvPicPr>
          <p:cNvPr descr="../images/12/linear1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514600"/>
            <a:ext cx="8229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t-test (two sample t-test)</a:t>
            </a:r>
          </a:p>
          <a:p>
            <a:pPr lvl="2"/>
            <a:r>
              <a:rPr/>
              <a:t>Continuous outcome</a:t>
            </a:r>
          </a:p>
          <a:p>
            <a:pPr lvl="2"/>
            <a:r>
              <a:rPr/>
              <a:t>Catregorical independent variable with two levels</a:t>
            </a:r>
          </a:p>
          <a:p>
            <a:pPr lvl="1"/>
            <a:r>
              <a:rPr/>
              <a:t>Disadvantages of the t-test</a:t>
            </a:r>
          </a:p>
          <a:p>
            <a:pPr lvl="2"/>
            <a:r>
              <a:rPr/>
              <a:t>No risk adjustment or interactions</a:t>
            </a:r>
          </a:p>
          <a:p>
            <a:pPr lvl="1"/>
            <a:r>
              <a:rPr/>
              <a:t>Analysis of variance</a:t>
            </a:r>
          </a:p>
          <a:p>
            <a:pPr lvl="2"/>
            <a:r>
              <a:rPr/>
              <a:t>Continuous outcome</a:t>
            </a:r>
          </a:p>
          <a:p>
            <a:pPr lvl="2"/>
            <a:r>
              <a:rPr/>
              <a:t>Categorical independent variable with three or more levels</a:t>
            </a:r>
          </a:p>
          <a:p>
            <a:pPr lvl="2"/>
            <a:r>
              <a:rPr/>
              <a:t>Can use more than one categorical independent variable</a:t>
            </a:r>
          </a:p>
          <a:p>
            <a:pPr lvl="1"/>
            <a:r>
              <a:rPr/>
              <a:t>Analysis of covariance</a:t>
            </a:r>
          </a:p>
          <a:p>
            <a:pPr lvl="2"/>
            <a:r>
              <a:rPr/>
              <a:t>Second indepdent variable is continuous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Continuous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Linear regression</a:t>
            </a:r>
          </a:p>
          <a:p>
            <a:pPr lvl="2"/>
            <a:r>
              <a:rPr/>
              <a:t>Continuous outcome</a:t>
            </a:r>
          </a:p>
          <a:p>
            <a:pPr lvl="2"/>
            <a:r>
              <a:rPr/>
              <a:t>Can provide risk adjustments</a:t>
            </a:r>
          </a:p>
          <a:p>
            <a:pPr lvl="1"/>
            <a:r>
              <a:rPr/>
              <a:t>Two-sample t-test</a:t>
            </a:r>
          </a:p>
          <a:p>
            <a:pPr lvl="1"/>
            <a:r>
              <a:rPr/>
              <a:t>Analysis of variance</a:t>
            </a:r>
          </a:p>
          <a:p>
            <a:pPr lvl="1"/>
            <a:r>
              <a:rPr/>
              <a:t>Analysis of covariance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Linear regression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Logistic regression</a:t>
            </a:r>
          </a:p>
          <a:p>
            <a:pPr lvl="2"/>
            <a:r>
              <a:rPr/>
              <a:t>Poisson regression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Binary outcome variable</a:t>
            </a:r>
          </a:p>
          <a:p>
            <a:pPr lvl="1"/>
            <a:r>
              <a:rPr/>
              <a:t>Either categorical or continuous independent variables</a:t>
            </a:r>
          </a:p>
          <a:p>
            <a:pPr lvl="1"/>
            <a:r>
              <a:rPr/>
              <a:t>Multiple variables (risk adjustment)</a:t>
            </a:r>
          </a:p>
          <a:p>
            <a:pPr lvl="1"/>
            <a:r>
              <a:rPr/>
              <a:t>Interactions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13/logistic-linear-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14600" y="1600200"/>
            <a:ext cx="4102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relationship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13/logistic-linear-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14600" y="1600200"/>
            <a:ext cx="4102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unreasonable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relationship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</a:t>
            </a:r>
          </a:p>
        </p:txBody>
      </p:sp>
      <p:pic>
        <p:nvPicPr>
          <p:cNvPr descr="../images/13/logistic-multiplicative-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14600" y="1600200"/>
            <a:ext cx="4102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Usually only seen in gambling contexts</a:t>
            </a:r>
          </a:p>
          <a:p>
            <a:pPr lvl="1"/>
            <a:r>
              <a:rPr/>
              <a:t>Sometimes ambiguous</a:t>
            </a:r>
          </a:p>
          <a:p>
            <a:pPr lvl="2"/>
            <a:r>
              <a:rPr/>
              <a:t>Odds in favor versus odds against</a:t>
            </a:r>
          </a:p>
          <a:p>
            <a:pPr lvl="1"/>
            <a:r>
              <a:rPr/>
              <a:t>Odds = Prob / (1-Prob)</a:t>
            </a:r>
          </a:p>
          <a:p>
            <a:pPr lvl="1"/>
            <a:r>
              <a:rPr/>
              <a:t>Prob = Odds / (1+Odds)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model</a:t>
            </a:r>
          </a:p>
        </p:txBody>
      </p:sp>
      <p:pic>
        <p:nvPicPr>
          <p:cNvPr descr="../images/13/logistic-multiplicative-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11300" y="1600200"/>
            <a:ext cx="6121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odds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Scales of measurement</a:t>
            </a:r>
          </a:p>
          <a:p>
            <a:pPr lvl="2"/>
            <a:r>
              <a:rPr/>
              <a:t>Ordinal verus interval controversy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Descriptive statistics</a:t>
            </a:r>
          </a:p>
          <a:p>
            <a:pPr lvl="2"/>
            <a:r>
              <a:rPr/>
              <a:t>Linear regression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Linearity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log-odds</a:t>
            </a:r>
            <a:r>
              <a:rPr/>
              <a:t> </a:t>
            </a:r>
            <a:r>
              <a:rPr/>
              <a:t>scale</a:t>
            </a:r>
          </a:p>
        </p:txBody>
      </p:sp>
      <p:pic>
        <p:nvPicPr>
          <p:cNvPr descr="../images/13/logistic-log-odds-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2600" y="1600200"/>
            <a:ext cx="817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linearity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scale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S-shaped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13/logistic-log-odds-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2600" y="1600200"/>
            <a:ext cx="817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S-shaped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13/logistic-log-odds-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13/logistic-ga-example-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65200" y="1600200"/>
            <a:ext cx="7213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13/logistic-ga-example-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41500"/>
            <a:ext cx="8229600" cy="353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</a:t>
            </a:r>
            <a:r>
              <a:rPr/>
              <a:t> </a:t>
            </a: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log odds = -16.72 + 0.577*GA</a:t>
            </a:r>
          </a:p>
          <a:p>
            <a:pPr lvl="1"/>
            <a:r>
              <a:rPr/>
              <a:t>Example: GA=30, estimated probability = 64.3%</a:t>
            </a:r>
          </a:p>
          <a:p>
            <a:pPr lvl="2"/>
            <a:r>
              <a:rPr/>
              <a:t>log odds = -16.72 + 0.577*30 = 0.59</a:t>
            </a:r>
          </a:p>
          <a:p>
            <a:pPr lvl="2"/>
            <a:r>
              <a:rPr/>
              <a:t>odds = exp(0.59) = 1.80</a:t>
            </a:r>
          </a:p>
          <a:p>
            <a:pPr lvl="2"/>
            <a:r>
              <a:rPr/>
              <a:t>prob = 1.80 / (1+1.80) = 0.643</a:t>
            </a:r>
          </a:p>
          <a:p>
            <a:pPr lvl="1"/>
            <a:r>
              <a:rPr/>
              <a:t>GS=31</a:t>
            </a:r>
          </a:p>
          <a:p>
            <a:pPr lvl="2"/>
            <a:r>
              <a:rPr/>
              <a:t>log odds = 1.16, odds = 3.20, prob = 76.2%</a:t>
            </a:r>
          </a:p>
          <a:p>
            <a:pPr lvl="1"/>
            <a:r>
              <a:rPr/>
              <a:t>GS=32</a:t>
            </a:r>
          </a:p>
          <a:p>
            <a:pPr lvl="2"/>
            <a:r>
              <a:rPr/>
              <a:t>log odds = 1.74, odds = 5.70, prob = 85.1%</a:t>
            </a:r>
          </a:p>
          <a:p>
            <a:pPr lvl="1"/>
            <a:r>
              <a:rPr/>
              <a:t>Constant odds ratio</a:t>
            </a:r>
          </a:p>
          <a:p>
            <a:pPr lvl="2"/>
            <a:r>
              <a:rPr/>
              <a:t>3.20 / 1.80 = 1.78</a:t>
            </a:r>
          </a:p>
          <a:p>
            <a:pPr lvl="2"/>
            <a:r>
              <a:rPr/>
              <a:t>5.70 / 3.20 = 1.78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13/titanic0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66900"/>
            <a:ext cx="8229600" cy="346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Crosstabulation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13/titanic0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806700"/>
            <a:ext cx="8229600" cy="160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Logistic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Alternatives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Test of two proportions</a:t>
            </a:r>
          </a:p>
          <a:p>
            <a:pPr lvl="2"/>
            <a:r>
              <a:rPr/>
              <a:t>Only for a binary independent variable</a:t>
            </a:r>
          </a:p>
          <a:p>
            <a:pPr lvl="2"/>
            <a:r>
              <a:rPr/>
              <a:t>No risk adjustments or interactions</a:t>
            </a:r>
          </a:p>
          <a:p>
            <a:pPr lvl="1"/>
            <a:r>
              <a:rPr/>
              <a:t>Chisquare test</a:t>
            </a:r>
          </a:p>
          <a:p>
            <a:pPr lvl="2"/>
            <a:r>
              <a:rPr/>
              <a:t>Only for a categorical independent variable</a:t>
            </a:r>
          </a:p>
          <a:p>
            <a:pPr lvl="2"/>
            <a:r>
              <a:rPr/>
              <a:t>Either two or more than two levels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binary?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Three of more levels</a:t>
            </a:r>
          </a:p>
          <a:p>
            <a:pPr lvl="2"/>
            <a:r>
              <a:rPr/>
              <a:t>Chi-square test</a:t>
            </a:r>
          </a:p>
          <a:p>
            <a:pPr lvl="2"/>
            <a:r>
              <a:rPr/>
              <a:t>Multinomial logistic regression</a:t>
            </a:r>
          </a:p>
          <a:p>
            <a:pPr lvl="1"/>
            <a:r>
              <a:rPr/>
              <a:t>Ordinal outcome variable</a:t>
            </a:r>
          </a:p>
          <a:p>
            <a:pPr lvl="2"/>
            <a:r>
              <a:rPr/>
              <a:t>Nonparametric tests</a:t>
            </a:r>
          </a:p>
          <a:p>
            <a:pPr lvl="2"/>
            <a:r>
              <a:rPr/>
              <a:t>Ordinal logistic regression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Quality check of data</a:t>
            </a:r>
          </a:p>
          <a:p>
            <a:pPr lvl="1"/>
            <a:r>
              <a:rPr/>
              <a:t>Description of sample</a:t>
            </a:r>
          </a:p>
          <a:p>
            <a:pPr lvl="1"/>
            <a:r>
              <a:rPr/>
              <a:t>Test of hypotheses/research questions</a:t>
            </a:r>
          </a:p>
          <a:p>
            <a:pPr lvl="1"/>
            <a:r>
              <a:rPr/>
              <a:t>Additional exploratory analyses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Categorical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Logistic regression</a:t>
            </a:r>
          </a:p>
          <a:p>
            <a:pPr lvl="2"/>
            <a:r>
              <a:rPr/>
              <a:t>Binary outcome variable</a:t>
            </a:r>
          </a:p>
          <a:p>
            <a:pPr lvl="2"/>
            <a:r>
              <a:rPr/>
              <a:t>Both categorical and continuous independent variables</a:t>
            </a:r>
          </a:p>
          <a:p>
            <a:pPr lvl="2"/>
            <a:r>
              <a:rPr/>
              <a:t>Risk adjustmentsn and interactions possible</a:t>
            </a:r>
          </a:p>
          <a:p>
            <a:pPr lvl="1"/>
            <a:r>
              <a:rPr/>
              <a:t>Alternative methods</a:t>
            </a:r>
          </a:p>
          <a:p>
            <a:pPr lvl="2"/>
            <a:r>
              <a:rPr/>
              <a:t>Test of two proportions</a:t>
            </a:r>
          </a:p>
          <a:p>
            <a:pPr lvl="2"/>
            <a:r>
              <a:rPr/>
              <a:t>Chi-square test</a:t>
            </a:r>
          </a:p>
          <a:p>
            <a:pPr lvl="2"/>
            <a:r>
              <a:rPr/>
              <a:t>Multinomial logistic regression.</a:t>
            </a:r>
          </a:p>
          <a:p>
            <a:pPr lvl="2"/>
            <a:r>
              <a:rPr/>
              <a:t>Nonparametric tests</a:t>
            </a:r>
          </a:p>
          <a:p>
            <a:pPr lvl="2"/>
            <a:r>
              <a:rPr/>
              <a:t>Ordinal logistic regression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problems with counts</a:t>
            </a:r>
          </a:p>
          <a:p>
            <a:pPr lvl="2"/>
            <a:r>
              <a:rPr/>
              <a:t>Skewed</a:t>
            </a:r>
          </a:p>
          <a:p>
            <a:pPr lvl="2"/>
            <a:r>
              <a:rPr/>
              <a:t>Non-negative</a:t>
            </a:r>
          </a:p>
          <a:p>
            <a:pPr lvl="2"/>
            <a:r>
              <a:rPr/>
              <a:t>Unequal variances</a:t>
            </a:r>
          </a:p>
          <a:p>
            <a:pPr lvl="1"/>
            <a:r>
              <a:rPr/>
              <a:t>Analysis of rates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Responses to a mailing</a:t>
            </a:r>
          </a:p>
          <a:p>
            <a:pPr lvl="2"/>
            <a:r>
              <a:rPr/>
              <a:t>0 9</a:t>
            </a:r>
          </a:p>
          <a:p>
            <a:pPr lvl="2"/>
            <a:r>
              <a:rPr/>
              <a:t>1 4</a:t>
            </a:r>
          </a:p>
          <a:p>
            <a:pPr lvl="2"/>
            <a:r>
              <a:rPr/>
              <a:t>2 2</a:t>
            </a:r>
          </a:p>
          <a:p>
            <a:pPr lvl="2"/>
            <a:r>
              <a:rPr/>
              <a:t>3 3</a:t>
            </a:r>
          </a:p>
          <a:p>
            <a:pPr lvl="2"/>
            <a:r>
              <a:rPr/>
              <a:t>4 0</a:t>
            </a:r>
          </a:p>
          <a:p>
            <a:pPr lvl="2"/>
            <a:r>
              <a:rPr/>
              <a:t>5 0</a:t>
            </a:r>
          </a:p>
          <a:p>
            <a:pPr lvl="2"/>
            <a:r>
              <a:rPr/>
              <a:t>6 1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Call: glm(formula = ct ~ tm, family = poisson)
Coefficients:
(Intercept)           tm
     2.1063      -0.5505
Degrees of Freedom: 6 Total (i.e. Null); 5 Residual</a:t>
            </a:r>
          </a:p>
          <a:p>
            <a:pPr lvl="1"/>
            <a:r>
              <a:rPr/>
              <a:t>exp(2.1063) = 8.2</a:t>
            </a:r>
          </a:p>
          <a:p>
            <a:pPr lvl="1"/>
            <a:r>
              <a:rPr/>
              <a:t>exp(-0.5505) = 0.58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example:</a:t>
            </a:r>
            <a:r>
              <a:rPr/>
              <a:t> </a:t>
            </a:r>
            <a:r>
              <a:rPr/>
              <a:t>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round(predict(pmod),4)
     1      2      3      4       5       6       7
2.1063 1.5558 1.0053 0.4548 -0.0957 -0.6462 -1.1967
&gt; round(exp(predict(pmod)),4)
     1      2      3      4      5      6      7
8.2177 4.7388 2.7327 1.5758 0.9087 0.5240 0.3022</a:t>
            </a:r>
          </a:p>
          <a:p>
            <a:pPr lvl="1"/>
            <a:r>
              <a:rPr/>
              <a:t>4.7388 / 8.2177 = 0.58</a:t>
            </a:r>
          </a:p>
          <a:p>
            <a:pPr lvl="1"/>
            <a:r>
              <a:rPr/>
              <a:t>2.7327 / 4.7388 = 0.58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Logistic regression</a:t>
            </a:r>
          </a:p>
          <a:p>
            <a:pPr lvl="2"/>
            <a:r>
              <a:rPr/>
              <a:t>Poisson regression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Cox regression</a:t>
            </a:r>
          </a:p>
          <a:p>
            <a:pPr lvl="2"/>
            <a:r>
              <a:rPr/>
              <a:t>Longitudinal/hierarchical designs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Special type of ratio scale outcome</a:t>
            </a:r>
          </a:p>
          <a:p>
            <a:pPr lvl="2"/>
            <a:r>
              <a:rPr/>
              <a:t>Non-negative</a:t>
            </a:r>
          </a:p>
          <a:p>
            <a:pPr lvl="2"/>
            <a:r>
              <a:rPr/>
              <a:t>Usually skewed</a:t>
            </a:r>
          </a:p>
          <a:p>
            <a:pPr lvl="1"/>
            <a:r>
              <a:rPr/>
              <a:t>Censoring</a:t>
            </a:r>
          </a:p>
          <a:p>
            <a:pPr lvl="2"/>
            <a:r>
              <a:rPr/>
              <a:t>Partial information on some subjects</a:t>
            </a:r>
          </a:p>
          <a:p>
            <a:pPr lvl="2"/>
            <a:r>
              <a:rPr/>
              <a:t>Not the same as missing data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Fruit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Day Prob Day Prob Day Prob
 37 96%   40 92%   43 88%
 44 84%   45 80%   47 76%
 49 72%   54 68%   56 64%
 58 60%   59 56%   60 52%
 61 48%   62 44%   68 40%
 70 36%   71 32%   72 28%
 73 24%   75 20%   77 16%
 79 12%   89  8%   94  4%
 96  0%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time.</a:t>
            </a:r>
          </a:p>
        </p:txBody>
      </p:sp>
      <p:pic>
        <p:nvPicPr>
          <p:cNvPr descr="../images/13/fruit-fly-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2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experiment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Day Prob  Day Prob  Day Prob
 37 96%    40 92%    43 88%
 44 84%    45 80%    47 76%
 49 72%    54 68%    56 64%
 58 60%    59 56%    60 52%
 61 48%    62 44%    68 40%
 70+ ?     70+ ?     70+ ?
 70+ ?     70+ ?     70+ ?
 70+ ?     70+ ?     70+ ?
 70+ 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Quality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Completeness of data collection</a:t>
            </a:r>
          </a:p>
          <a:p>
            <a:pPr lvl="1"/>
            <a:r>
              <a:rPr/>
              <a:t>Review for responses that are ambiguous, out of range, etc</a:t>
            </a:r>
          </a:p>
          <a:p>
            <a:pPr lvl="1"/>
            <a:r>
              <a:rPr/>
              <a:t>Edit responses as needed</a:t>
            </a:r>
          </a:p>
          <a:p>
            <a:pPr lvl="1"/>
            <a:r>
              <a:rPr/>
              <a:t>Check response frequencies</a:t>
            </a:r>
          </a:p>
          <a:p>
            <a:pPr lvl="2"/>
            <a:r>
              <a:rPr/>
              <a:t>Combine smaller categories, if needed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2</a:t>
            </a:r>
          </a:p>
        </p:txBody>
      </p:sp>
      <p:pic>
        <p:nvPicPr>
          <p:cNvPr descr="../images/13/fruit-fly-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2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experiment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Day Prob  Day Prob  Day Prob
 37 96%    40 92%    43 88%
 44 84%    45 80%    47 76%
 49 72%    54 68%    56 64%
 58 60%    59 56%    60 52%
 61 48%    62 44%    68 40%
 70+ ?     71 30%    70+ ?
 70+ ?     75 20%    70+ ?
 70+ ?     89 10%    70+ ?
 96  0%</a:t>
            </a:r>
          </a:p>
        </p:txBody>
      </p:sp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3</a:t>
            </a:r>
          </a:p>
        </p:txBody>
      </p:sp>
      <p:pic>
        <p:nvPicPr>
          <p:cNvPr descr="../images/13/fruit-fly-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2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experiment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Happy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sad</a:t>
            </a:r>
            <a:r>
              <a:rPr/>
              <a:t> </a:t>
            </a:r>
            <a:r>
              <a:rPr/>
              <a:t>corners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Kaplan-Meier</a:t>
            </a:r>
            <a:r>
              <a:rPr/>
              <a:t> </a:t>
            </a:r>
            <a:r>
              <a:rPr/>
              <a:t>curve</a:t>
            </a:r>
          </a:p>
        </p:txBody>
      </p:sp>
      <p:pic>
        <p:nvPicPr>
          <p:cNvPr descr="../images/13/km-01.bmp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conceptual</a:t>
            </a:r>
            <a:r>
              <a:rPr/>
              <a:t> </a:t>
            </a: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Kaplan-Meier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regions</a:t>
            </a:r>
          </a:p>
        </p:txBody>
      </p:sp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</a:p>
        </p:txBody>
      </p:sp>
      <p:pic>
        <p:nvPicPr>
          <p:cNvPr descr="../images/13/km-03.bmp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Stair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Kaplan-Meier</a:t>
            </a:r>
            <a:r>
              <a:rPr/>
              <a:t> </a:t>
            </a:r>
            <a:r>
              <a:rPr/>
              <a:t>curve</a:t>
            </a:r>
          </a:p>
        </p:txBody>
      </p:sp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</a:p>
        </p:txBody>
      </p:sp>
      <p:pic>
        <p:nvPicPr>
          <p:cNvPr descr="../images/13/km-04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22500" y="1600200"/>
            <a:ext cx="4699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Kaplan-Meier</a:t>
            </a:r>
            <a:r>
              <a:rPr/>
              <a:t> </a:t>
            </a:r>
            <a:r>
              <a:rPr/>
              <a:t>curves</a:t>
            </a:r>
          </a:p>
        </p:txBody>
      </p:sp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Estimating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percentiles</a:t>
            </a:r>
          </a:p>
        </p:txBody>
      </p:sp>
      <p:pic>
        <p:nvPicPr>
          <p:cNvPr descr="../images/13/fruit-fly-4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2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Schematic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</a:p>
        </p:txBody>
      </p:sp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Estimating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</a:p>
        </p:txBody>
      </p:sp>
      <p:pic>
        <p:nvPicPr>
          <p:cNvPr descr="../images/13/fruit-fly-5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2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Schematic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</a:p>
        </p:txBody>
      </p:sp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</a:p>
        </p:txBody>
      </p:sp>
      <p:pic>
        <p:nvPicPr>
          <p:cNvPr descr="../images/13/hazard-function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65200" y="1600200"/>
            <a:ext cx="7226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increasing,</a:t>
            </a:r>
            <a:r>
              <a:rPr/>
              <a:t> </a:t>
            </a:r>
            <a:r>
              <a:rPr/>
              <a:t>decreasing,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hazards</a:t>
            </a:r>
          </a:p>
        </p:txBody>
      </p:sp>
    </p:spTree>
  </p:cSld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Alternatives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Log rank test</a:t>
            </a:r>
          </a:p>
          <a:p>
            <a:pPr lvl="2"/>
            <a:r>
              <a:rPr/>
              <a:t>Single categorical indpendent variable</a:t>
            </a:r>
          </a:p>
          <a:p>
            <a:pPr lvl="2"/>
            <a:r>
              <a:rPr/>
              <a:t>Any number of levels</a:t>
            </a:r>
          </a:p>
          <a:p>
            <a:pPr lvl="1"/>
            <a:r>
              <a:rPr/>
              <a:t>Parametric survival models</a:t>
            </a:r>
          </a:p>
          <a:p>
            <a:pPr lvl="2"/>
            <a:r>
              <a:rPr/>
              <a:t>Requires much stronger assumptions</a:t>
            </a:r>
          </a:p>
          <a:p>
            <a:pPr lvl="2"/>
            <a:r>
              <a:rPr/>
              <a:t>Exponential, Weibull, or other distribution</a:t>
            </a:r>
          </a:p>
          <a:p>
            <a:pPr lvl="2"/>
            <a:r>
              <a:rPr/>
              <a:t>Can extrapolare beyond the range of the data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Quality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Zero (or near-zero) variation</a:t>
            </a:r>
          </a:p>
          <a:p>
            <a:pPr lvl="1"/>
            <a:r>
              <a:rPr/>
              <a:t>Missing value count</a:t>
            </a:r>
          </a:p>
          <a:p>
            <a:pPr lvl="1"/>
            <a:r>
              <a:rPr/>
              <a:t>List five five rows, last five rows</a:t>
            </a:r>
          </a:p>
          <a:p>
            <a:pPr lvl="1"/>
            <a:r>
              <a:rPr/>
              <a:t>Correlations</a:t>
            </a:r>
          </a:p>
        </p:txBody>
      </p:sp>
    </p:spTree>
  </p:cSld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Time-to-event outcome</a:t>
            </a:r>
          </a:p>
          <a:p>
            <a:pPr lvl="1"/>
            <a:r>
              <a:rPr/>
              <a:t>Continuous or categorical independent variables</a:t>
            </a:r>
          </a:p>
          <a:p>
            <a:pPr lvl="1"/>
            <a:r>
              <a:rPr/>
              <a:t>Mutiple independent variables</a:t>
            </a:r>
          </a:p>
          <a:p>
            <a:pPr lvl="2"/>
            <a:r>
              <a:rPr/>
              <a:t>Risk adjustment</a:t>
            </a:r>
          </a:p>
          <a:p>
            <a:pPr lvl="2"/>
            <a:r>
              <a:rPr/>
              <a:t>Interactions</a:t>
            </a:r>
          </a:p>
          <a:p>
            <a:pPr lvl="1"/>
            <a:r>
              <a:rPr/>
              <a:t>Alternatives</a:t>
            </a:r>
          </a:p>
          <a:p>
            <a:pPr lvl="2"/>
            <a:r>
              <a:rPr/>
              <a:t>Log rank test</a:t>
            </a:r>
          </a:p>
          <a:p>
            <a:pPr lvl="2"/>
            <a:r>
              <a:rPr/>
              <a:t>Parametric models</a:t>
            </a:r>
          </a:p>
        </p:txBody>
      </p:sp>
    </p:spTree>
  </p:cSld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Linear regression</a:t>
            </a:r>
          </a:p>
          <a:p>
            <a:pPr lvl="1"/>
            <a:r>
              <a:rPr/>
              <a:t>Logistic regression</a:t>
            </a:r>
          </a:p>
          <a:p>
            <a:pPr lvl="1"/>
            <a:r>
              <a:rPr/>
              <a:t>Poisson regression</a:t>
            </a:r>
          </a:p>
          <a:p>
            <a:pPr lvl="1"/>
            <a:r>
              <a:rPr/>
              <a:t>Cox regression</a:t>
            </a:r>
          </a:p>
          <a:p>
            <a:pPr lvl="1"/>
            <a:r>
              <a:rPr/>
              <a:t>All very flexible</a:t>
            </a:r>
          </a:p>
          <a:p>
            <a:pPr lvl="2"/>
            <a:r>
              <a:rPr/>
              <a:t>Allow categorical and continuous independent variables</a:t>
            </a:r>
          </a:p>
          <a:p>
            <a:pPr lvl="2"/>
            <a:r>
              <a:rPr/>
              <a:t>Allow for risk adjustments and interactions</a:t>
            </a:r>
          </a:p>
        </p:txBody>
      </p:sp>
    </p:spTree>
  </p:cSld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Hierarchical/longitudinal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Matching</a:t>
            </a:r>
          </a:p>
          <a:p>
            <a:pPr lvl="1"/>
            <a:r>
              <a:rPr/>
              <a:t>Baseline measures</a:t>
            </a:r>
          </a:p>
          <a:p>
            <a:pPr lvl="1"/>
            <a:r>
              <a:rPr/>
              <a:t>Longitudinal designs</a:t>
            </a:r>
          </a:p>
          <a:p>
            <a:pPr lvl="1"/>
            <a:r>
              <a:rPr/>
              <a:t>Cluster effects</a:t>
            </a:r>
          </a:p>
        </p:txBody>
      </p:sp>
    </p:spTree>
  </p:cSld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Greatly improves precision</a:t>
            </a:r>
          </a:p>
          <a:p>
            <a:pPr lvl="1"/>
            <a:r>
              <a:rPr/>
              <a:t>Logistical issues</a:t>
            </a:r>
          </a:p>
          <a:p>
            <a:pPr lvl="2"/>
            <a:r>
              <a:rPr/>
              <a:t>Close but not exact matches</a:t>
            </a:r>
          </a:p>
          <a:p>
            <a:pPr lvl="2"/>
            <a:r>
              <a:rPr/>
              <a:t>Loss of data due to mismatches</a:t>
            </a:r>
          </a:p>
          <a:p>
            <a:pPr lvl="2"/>
            <a:r>
              <a:rPr/>
              <a:t>Best when controls come from a large pool</a:t>
            </a:r>
          </a:p>
          <a:p>
            <a:pPr lvl="1"/>
            <a:r>
              <a:rPr/>
              <a:t>Analysis methods</a:t>
            </a:r>
          </a:p>
          <a:p>
            <a:pPr lvl="2"/>
            <a:r>
              <a:rPr/>
              <a:t>Paired t-test</a:t>
            </a:r>
          </a:p>
          <a:p>
            <a:pPr lvl="2"/>
            <a:r>
              <a:rPr/>
              <a:t>Random effects models</a:t>
            </a:r>
          </a:p>
        </p:txBody>
      </p:sp>
    </p:spTree>
  </p:cSld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Nice to have</a:t>
            </a:r>
          </a:p>
          <a:p>
            <a:pPr lvl="2"/>
            <a:r>
              <a:rPr/>
              <a:t>Adjust for baseline imbalance</a:t>
            </a:r>
          </a:p>
          <a:p>
            <a:pPr lvl="2"/>
            <a:r>
              <a:rPr/>
              <a:t>Improve precision</a:t>
            </a:r>
          </a:p>
          <a:p>
            <a:pPr lvl="1"/>
            <a:r>
              <a:rPr/>
              <a:t>Analysis methods</a:t>
            </a:r>
          </a:p>
          <a:p>
            <a:pPr lvl="2"/>
            <a:r>
              <a:rPr/>
              <a:t>Change score</a:t>
            </a:r>
          </a:p>
          <a:p>
            <a:pPr lvl="2"/>
            <a:r>
              <a:rPr/>
              <a:t>Baseline covariate</a:t>
            </a:r>
          </a:p>
          <a:p>
            <a:pPr lvl="2"/>
            <a:r>
              <a:rPr/>
              <a:t>Bonate, Analysis of Pretest-Posttest Designs</a:t>
            </a:r>
          </a:p>
        </p:txBody>
      </p:sp>
    </p:spTree>
  </p:cSld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designs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Advantages</a:t>
            </a:r>
          </a:p>
          <a:p>
            <a:pPr lvl="2"/>
            <a:r>
              <a:rPr/>
              <a:t>Rich, complete picture</a:t>
            </a:r>
          </a:p>
          <a:p>
            <a:pPr lvl="2"/>
            <a:r>
              <a:rPr/>
              <a:t>Improved precision</a:t>
            </a:r>
          </a:p>
          <a:p>
            <a:pPr lvl="1"/>
            <a:r>
              <a:rPr/>
              <a:t>Disadvantages</a:t>
            </a:r>
          </a:p>
          <a:p>
            <a:pPr lvl="2"/>
            <a:r>
              <a:rPr/>
              <a:t>Expensive</a:t>
            </a:r>
          </a:p>
          <a:p>
            <a:pPr lvl="2"/>
            <a:r>
              <a:rPr/>
              <a:t>Dropout</a:t>
            </a:r>
          </a:p>
        </p:txBody>
      </p:sp>
    </p:spTree>
  </p:cSld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designs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Analysis methods</a:t>
            </a:r>
          </a:p>
          <a:p>
            <a:pPr lvl="2"/>
            <a:r>
              <a:rPr/>
              <a:t>Within subject designs</a:t>
            </a:r>
          </a:p>
          <a:p>
            <a:pPr lvl="2"/>
            <a:r>
              <a:rPr/>
              <a:t>Nested effects</a:t>
            </a:r>
          </a:p>
          <a:p>
            <a:pPr lvl="2"/>
            <a:r>
              <a:rPr/>
              <a:t>Repeated measures</a:t>
            </a:r>
          </a:p>
          <a:p>
            <a:pPr lvl="2"/>
            <a:r>
              <a:rPr/>
              <a:t>Split plot designs</a:t>
            </a:r>
          </a:p>
          <a:p>
            <a:pPr lvl="2"/>
            <a:r>
              <a:rPr/>
              <a:t>Random effects models</a:t>
            </a:r>
          </a:p>
        </p:txBody>
      </p:sp>
    </p:spTree>
  </p:cSld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Cluster</a:t>
            </a:r>
            <a:r>
              <a:rPr/>
              <a:t> </a:t>
            </a:r>
            <a:r>
              <a:rPr/>
              <a:t>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More than one source of variation</a:t>
            </a:r>
          </a:p>
          <a:p>
            <a:pPr lvl="1"/>
            <a:r>
              <a:rPr/>
              <a:t>Sources</a:t>
            </a:r>
          </a:p>
          <a:p>
            <a:pPr lvl="2"/>
            <a:r>
              <a:rPr/>
              <a:t>Families</a:t>
            </a:r>
          </a:p>
          <a:p>
            <a:pPr lvl="2"/>
            <a:r>
              <a:rPr/>
              <a:t>Clinics/Hospitals</a:t>
            </a:r>
          </a:p>
          <a:p>
            <a:pPr lvl="2"/>
            <a:r>
              <a:rPr/>
              <a:t>Schools</a:t>
            </a:r>
          </a:p>
          <a:p>
            <a:pPr lvl="2"/>
            <a:r>
              <a:rPr/>
              <a:t>Multicenter trials</a:t>
            </a:r>
          </a:p>
          <a:p>
            <a:pPr lvl="1"/>
            <a:r>
              <a:rPr/>
              <a:t>What is the unit of randomization?</a:t>
            </a:r>
          </a:p>
          <a:p>
            <a:pPr lvl="1"/>
            <a:r>
              <a:rPr/>
              <a:t>Analysis methods</a:t>
            </a:r>
          </a:p>
          <a:p>
            <a:pPr lvl="2"/>
            <a:r>
              <a:rPr/>
              <a:t>Random effects models</a:t>
            </a:r>
          </a:p>
          <a:p>
            <a:pPr lvl="2"/>
            <a:r>
              <a:rPr/>
              <a:t>Hierarchical models</a:t>
            </a:r>
          </a:p>
        </p:txBody>
      </p:sp>
    </p:spTree>
  </p:cSld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Fifth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Cox regression</a:t>
            </a:r>
          </a:p>
          <a:p>
            <a:pPr lvl="2"/>
            <a:r>
              <a:rPr/>
              <a:t>Longitudinal/hierarchical designs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Qualitative data analysis</a:t>
            </a:r>
          </a:p>
        </p:txBody>
      </p:sp>
    </p:spTree>
  </p:cSld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Data-resources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Typically, a one-hour interview requires a minimum of three to four hours (or more) of analysis.</a:t>
            </a:r>
          </a:p>
          <a:p>
            <a:pPr lvl="1"/>
            <a:r>
              <a:rPr/>
              <a:t>Involve the participants in the process, especially for narrative research.</a:t>
            </a:r>
          </a:p>
          <a:p>
            <a:pPr lvl="1"/>
            <a:r>
              <a:rPr/>
              <a:t>Tools:</a:t>
            </a:r>
          </a:p>
          <a:p>
            <a:pPr lvl="2"/>
            <a:r>
              <a:rPr/>
              <a:t>focus groups</a:t>
            </a:r>
          </a:p>
          <a:p>
            <a:pPr lvl="2"/>
            <a:r>
              <a:rPr/>
              <a:t>semi-structured interviews</a:t>
            </a:r>
          </a:p>
          <a:p>
            <a:pPr lvl="2"/>
            <a:r>
              <a:rPr/>
              <a:t>participant observation</a:t>
            </a:r>
          </a:p>
          <a:p>
            <a:pPr lvl="2"/>
            <a:r>
              <a:rPr/>
              <a:t>archival records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13 - Statistical models</dc:title>
  <dc:creator>Steve Simon</dc:creator>
  <cp:keywords/>
  <dcterms:created xsi:type="dcterms:W3CDTF">2019-05-02T23:22:59Z</dcterms:created>
  <dcterms:modified xsi:type="dcterms:W3CDTF">2019-05-02T23:22:59Z</dcterms:modified>
</cp:coreProperties>
</file>