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Althought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features,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Ishikawa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diagram)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Kaoru</a:t>
            </a:r>
            <a:r>
              <a:rPr/>
              <a:t> </a:t>
            </a:r>
            <a:r>
              <a:rPr/>
              <a:t>Ishikawa,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backbone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backbone,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Manpower,</a:t>
            </a:r>
            <a:r>
              <a:rPr/>
              <a:t> </a:t>
            </a:r>
            <a:r>
              <a:rPr/>
              <a:t>Machines,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Plant,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subcauses,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bones.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brainstorming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repeatedly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winnow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nurses,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emerging?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fixable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radiologic</a:t>
            </a:r>
            <a:r>
              <a:rPr/>
              <a:t> </a:t>
            </a:r>
            <a:r>
              <a:rPr/>
              <a:t>reports.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crowd.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non-retention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HIV-positive</a:t>
            </a:r>
            <a:r>
              <a:rPr/>
              <a:t> </a:t>
            </a:r>
            <a:r>
              <a:rPr/>
              <a:t>adolescents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Services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Accessibility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stigma,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empowerment.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stigma.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non-adherence.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communication,</a:t>
            </a:r>
            <a:r>
              <a:rPr/>
              <a:t> </a:t>
            </a:r>
            <a:r>
              <a:rPr/>
              <a:t>environment/organization,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materials/resources.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litigation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frequent</a:t>
            </a:r>
            <a:r>
              <a:rPr/>
              <a:t> </a:t>
            </a:r>
            <a:r>
              <a:rPr/>
              <a:t>few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(around</a:t>
            </a:r>
            <a:r>
              <a:rPr/>
              <a:t> </a:t>
            </a:r>
            <a:r>
              <a:rPr/>
              <a:t>80%,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</a:t>
            </a:r>
            <a:r>
              <a:rPr/>
              <a:t> </a:t>
            </a:r>
            <a:r>
              <a:rPr/>
              <a:t>estimate)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(20%,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displayed.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(radiologist,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unplanned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(cast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symptoms)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re-read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surgical</a:t>
            </a:r>
            <a:r>
              <a:rPr/>
              <a:t> </a:t>
            </a:r>
            <a:r>
              <a:rPr/>
              <a:t>consents,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varied.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amendments,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expired,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Illegible</a:t>
            </a:r>
            <a:r>
              <a:rPr/>
              <a:t> </a:t>
            </a:r>
            <a:r>
              <a:rPr/>
              <a:t>handwriting,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abbreviations)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consents.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soemtimes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explanation.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assurances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floors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withdrwal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pattern.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encourages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bobbing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apples.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loud,</a:t>
            </a:r>
            <a:r>
              <a:rPr/>
              <a:t> </a:t>
            </a:r>
            <a:r>
              <a:rPr/>
              <a:t>rude,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disruptive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teenagers,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plently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observe.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cloaked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identities.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masks?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continued.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phases.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seesaw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off,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ludicrous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Lean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reduction,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TQM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strenuosly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acronym,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acronyms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inferior,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Assurance,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roots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statisticians,</a:t>
            </a:r>
            <a:r>
              <a:rPr/>
              <a:t> </a:t>
            </a:r>
            <a:r>
              <a:rPr/>
              <a:t>Walter</a:t>
            </a:r>
            <a:r>
              <a:rPr/>
              <a:t> </a:t>
            </a:r>
            <a:r>
              <a:rPr/>
              <a:t>Shewhart,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Brent</a:t>
            </a:r>
            <a:r>
              <a:rPr/>
              <a:t> </a:t>
            </a:r>
            <a:r>
              <a:rPr/>
              <a:t>James.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Walter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1920s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post-war</a:t>
            </a:r>
            <a:r>
              <a:rPr/>
              <a:t> </a:t>
            </a:r>
            <a:r>
              <a:rPr/>
              <a:t>Japan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1950s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census,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rebuilding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involvement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Brent</a:t>
            </a:r>
            <a:r>
              <a:rPr/>
              <a:t> </a:t>
            </a:r>
            <a:r>
              <a:rPr/>
              <a:t>James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chief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officer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Intermountain</a:t>
            </a:r>
            <a:r>
              <a:rPr/>
              <a:t> </a:t>
            </a:r>
            <a:r>
              <a:rPr/>
              <a:t>Helathcare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spoken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persepctive.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ateempts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seminar,</a:t>
            </a:r>
            <a:r>
              <a:rPr/>
              <a:t> </a:t>
            </a:r>
            <a:r>
              <a:rPr/>
              <a:t>Felicity</a:t>
            </a:r>
            <a:r>
              <a:rPr/>
              <a:t> </a:t>
            </a:r>
            <a:r>
              <a:rPr/>
              <a:t>Pino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introduced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SMART.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Specific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verb,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CDC)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narrow.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Achievable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Relevant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obective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“</a:t>
            </a:r>
            <a:r>
              <a:rPr/>
              <a:t>[Who]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[what]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[measure]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[when]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substituting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straightforward,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http://www.ihi.org/resources/Pages/HowtoImprove/ScienceofImprovementEstablishingMeasures.aspx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broadly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downstream</a:t>
            </a:r>
            <a:r>
              <a:rPr/>
              <a:t> </a:t>
            </a:r>
            <a:r>
              <a:rPr/>
              <a:t>(near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chart).</a:t>
            </a:r>
            <a:r>
              <a:rPr/>
              <a:t> </a:t>
            </a:r>
            <a:r>
              <a:rPr/>
              <a:t>Oucome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bothering?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noisy.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spent.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upstream).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outdome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properly?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unintended</a:t>
            </a:r>
            <a:r>
              <a:rPr/>
              <a:t> </a:t>
            </a:r>
            <a:r>
              <a:rPr/>
              <a:t>consequences.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offsetting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area?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saying,</a:t>
            </a:r>
            <a:r>
              <a:rPr/>
              <a:t> </a:t>
            </a:r>
            <a:r>
              <a:rPr/>
              <a:t>“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youtube.com/watch?v=jq52ZjMzqyI" TargetMode="External" /><Relationship Id="rId4" Type="http://schemas.openxmlformats.org/officeDocument/2006/relationships/hyperlink" Target="https://www.hrsa.gov/sites/default/files/quality/toolbox/508pdfs/qualityimprovement.pdf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measures</a:t>
            </a:r>
          </a:p>
          <a:p>
            <a:pPr lvl="2"/>
            <a:r>
              <a:rPr/>
              <a:t>Direct measure</a:t>
            </a:r>
          </a:p>
          <a:p>
            <a:pPr lvl="2"/>
            <a:r>
              <a:rPr/>
              <a:t>Low signal to noise ratio</a:t>
            </a:r>
          </a:p>
          <a:p>
            <a:pPr lvl="1"/>
            <a:r>
              <a:rPr/>
              <a:t>Process measures</a:t>
            </a:r>
          </a:p>
          <a:p>
            <a:pPr lvl="2"/>
            <a:r>
              <a:rPr/>
              <a:t>Delivering what you promised</a:t>
            </a:r>
          </a:p>
          <a:p>
            <a:pPr lvl="2"/>
            <a:r>
              <a:rPr/>
              <a:t>Understanding the WHY</a:t>
            </a:r>
          </a:p>
          <a:p>
            <a:pPr lvl="1"/>
            <a:r>
              <a:rPr/>
              <a:t>Balancing measures</a:t>
            </a:r>
          </a:p>
          <a:p>
            <a:pPr lvl="2"/>
            <a:r>
              <a:rPr/>
              <a:t>Unintended consequences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0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Pareto 80-20 principle.</a:t>
            </a:r>
          </a:p>
          <a:p>
            <a:pPr lvl="2"/>
            <a:r>
              <a:rPr/>
              <a:t>The “frequent few”</a:t>
            </a:r>
          </a:p>
          <a:p>
            <a:pPr lvl="1"/>
            <a:r>
              <a:rPr/>
              <a:t>Proportion of cases associated with a specific cause.</a:t>
            </a:r>
          </a:p>
          <a:p>
            <a:pPr lvl="2"/>
            <a:r>
              <a:rPr/>
              <a:t>Combined with cumulative frequency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0" y="1600200"/>
            <a:ext cx="495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2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 E: O1 X O2   O3
R C: O1   O2 X O3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
NR C:   O</a:t>
            </a:r>
          </a:p>
          <a:p>
            <a:pPr lvl="1"/>
            <a:r>
              <a:rPr/>
              <a:t>Nonrandomized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6 (also re-read Chapter 5)</a:t>
            </a:r>
          </a:p>
          <a:p>
            <a:pPr lvl="0" marL="0" indent="0">
              <a:buNone/>
            </a:pPr>
            <a:r>
              <a:rPr/>
              <a:t>Optional reading</a:t>
            </a:r>
          </a:p>
          <a:p>
            <a:pPr lvl="0" marL="0" indent="0">
              <a:buNone/>
            </a:pPr>
            <a:r>
              <a:rPr/>
              <a:t>Mike Evans. Quality Improvement in Healthcare. YouTube, November 26, 2014. Available as a </a:t>
            </a:r>
            <a:r>
              <a:rPr>
                <a:hlinkClick r:id="rId3"/>
              </a:rPr>
              <a:t>video (11 minutes)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Health Resources and Services Administration. Quality Improvement. Available in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E1: O1 O2 X O3 O4 O5  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E2: O1 O2   O3 O4 O5 X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E3: O1 O2   O3 O4 O5   O6 O7 O8 X O9 O10</a:t>
            </a:r>
          </a:p>
          <a:p>
            <a:pPr lvl="1"/>
            <a:r>
              <a:rPr/>
              <a:t>Wait for your turn.</a:t>
            </a:r>
          </a:p>
          <a:p>
            <a:pPr lvl="1"/>
            <a:r>
              <a:rPr/>
              <a:t>Useful for very small sample sizes.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05-quasi-experiments_files/figure-pptx/time-series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O2 -X O3</a:t>
            </a:r>
          </a:p>
          <a:p>
            <a:pPr lvl="1"/>
            <a:r>
              <a:rPr/>
              <a:t>Measure</a:t>
            </a:r>
          </a:p>
          <a:p>
            <a:pPr lvl="1"/>
            <a:r>
              <a:rPr/>
              <a:t>Add the intervention</a:t>
            </a:r>
          </a:p>
          <a:p>
            <a:pPr lvl="1"/>
            <a:r>
              <a:rPr/>
              <a:t>Measure again</a:t>
            </a:r>
          </a:p>
          <a:p>
            <a:pPr lvl="1"/>
            <a:r>
              <a:rPr/>
              <a:t>Withdraw the intervention</a:t>
            </a:r>
          </a:p>
          <a:p>
            <a:pPr lvl="1"/>
            <a:r>
              <a:rPr/>
              <a:t>Measure one more time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video05-quasi-experiments_files/figure-pptx/time-series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names</a:t>
            </a:r>
          </a:p>
          <a:p>
            <a:pPr lvl="2"/>
            <a:r>
              <a:rPr/>
              <a:t>Agile</a:t>
            </a:r>
          </a:p>
          <a:p>
            <a:pPr lvl="2"/>
            <a:r>
              <a:rPr/>
              <a:t>Continuous Quality Improvement (CQI)</a:t>
            </a:r>
          </a:p>
          <a:p>
            <a:pPr lvl="2"/>
            <a:r>
              <a:rPr/>
              <a:t>Kaizen</a:t>
            </a:r>
          </a:p>
          <a:p>
            <a:pPr lvl="2"/>
            <a:r>
              <a:rPr/>
              <a:t>Lean</a:t>
            </a:r>
          </a:p>
          <a:p>
            <a:pPr lvl="2"/>
            <a:r>
              <a:rPr/>
              <a:t>Quality Control (QC)</a:t>
            </a:r>
          </a:p>
          <a:p>
            <a:pPr lvl="2"/>
            <a:r>
              <a:rPr/>
              <a:t>Six Sigma</a:t>
            </a:r>
          </a:p>
          <a:p>
            <a:pPr lvl="2"/>
            <a:r>
              <a:rPr/>
              <a:t>Statistical Process Control (SPC)</a:t>
            </a:r>
          </a:p>
          <a:p>
            <a:pPr lvl="2"/>
            <a:r>
              <a:rPr/>
              <a:t>Total Quality Management (TQM)</a:t>
            </a:r>
          </a:p>
          <a:p>
            <a:pPr lvl="1"/>
            <a:r>
              <a:rPr/>
              <a:t>Different from Quality Assurance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Historical roots</a:t>
            </a:r>
          </a:p>
          <a:p>
            <a:pPr lvl="2"/>
            <a:r>
              <a:rPr/>
              <a:t>Walter Shewhart (1920s, General Electric)</a:t>
            </a:r>
          </a:p>
          <a:p>
            <a:pPr lvl="2"/>
            <a:r>
              <a:rPr/>
              <a:t>W. Edwards Deming (1950s, Japan)</a:t>
            </a:r>
          </a:p>
          <a:p>
            <a:pPr lvl="2"/>
            <a:r>
              <a:rPr/>
              <a:t>Brent James (1990s, Intermountain Health Care)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SMART</a:t>
            </a:r>
          </a:p>
          <a:p>
            <a:pPr lvl="2"/>
            <a:r>
              <a:rPr/>
              <a:t>Specific</a:t>
            </a:r>
          </a:p>
          <a:p>
            <a:pPr lvl="2"/>
            <a:r>
              <a:rPr/>
              <a:t>Measurable</a:t>
            </a:r>
          </a:p>
          <a:p>
            <a:pPr lvl="2"/>
            <a:r>
              <a:rPr/>
              <a:t>Achievable</a:t>
            </a:r>
          </a:p>
          <a:p>
            <a:pPr lvl="2"/>
            <a:r>
              <a:rPr/>
              <a:t>Relevant</a:t>
            </a:r>
          </a:p>
          <a:p>
            <a:pPr lvl="2"/>
            <a:r>
              <a:rPr/>
              <a:t>Time Bounded</a:t>
            </a:r>
          </a:p>
          <a:p>
            <a:pPr lvl="1"/>
            <a:r>
              <a:rPr/>
              <a:t>[Who] will do [what] resulting in [measure] by [when]</a:t>
            </a:r>
          </a:p>
          <a:p>
            <a:pPr lvl="2"/>
            <a:r>
              <a:rPr/>
              <a:t>Minnesota Department of Health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2020-02-21T04:29:05Z</dcterms:created>
  <dcterms:modified xsi:type="dcterms:W3CDTF">2020-02-21T04:29:05Z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