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(C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circle).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guidelines.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later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suggestions,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guess.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graded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thought.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CONTENTS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ILLUSTRATIONS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CHAPTER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mistakes,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glaring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chapter)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centered,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subheading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centered,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italic</a:t>
            </a:r>
            <a:r>
              <a:rPr/>
              <a:t> </a:t>
            </a:r>
            <a:r>
              <a:rPr/>
              <a:t>font,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headline</a:t>
            </a:r>
            <a:r>
              <a:rPr/>
              <a:t> </a:t>
            </a:r>
            <a:r>
              <a:rPr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Headline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“</a:t>
            </a:r>
            <a:r>
              <a:rPr/>
              <a:t>important</a:t>
            </a:r>
            <a:r>
              <a:rPr/>
              <a:t>”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(nouns,</a:t>
            </a:r>
            <a:r>
              <a:rPr/>
              <a:t> </a:t>
            </a:r>
            <a:r>
              <a:rPr/>
              <a:t>pronouns,</a:t>
            </a:r>
            <a:r>
              <a:rPr/>
              <a:t> </a:t>
            </a:r>
            <a:r>
              <a:rPr/>
              <a:t>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adverbs).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capitalize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words: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an,</a:t>
            </a:r>
            <a:r>
              <a:rPr/>
              <a:t> </a:t>
            </a:r>
            <a:r>
              <a:rPr/>
              <a:t>the),</a:t>
            </a:r>
            <a:r>
              <a:rPr/>
              <a:t> </a:t>
            </a:r>
            <a:r>
              <a:rPr/>
              <a:t>prepositions</a:t>
            </a:r>
            <a:r>
              <a:rPr/>
              <a:t> </a:t>
            </a:r>
            <a:r>
              <a:rPr/>
              <a:t>(of,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from),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conjunctions</a:t>
            </a:r>
            <a:r>
              <a:rPr/>
              <a:t> </a:t>
            </a:r>
            <a:r>
              <a:rPr/>
              <a:t>(and,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if,</a:t>
            </a:r>
            <a:r>
              <a:rPr/>
              <a:t> </a:t>
            </a:r>
            <a:r>
              <a:rPr/>
              <a:t>who).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prepositions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(among,</a:t>
            </a:r>
            <a:r>
              <a:rPr/>
              <a:t> </a:t>
            </a:r>
            <a:r>
              <a:rPr/>
              <a:t>between).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punctuation</a:t>
            </a:r>
            <a:r>
              <a:rPr/>
              <a:t> </a:t>
            </a:r>
            <a:r>
              <a:rPr/>
              <a:t>(colons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contradictions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heading,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subhead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head.</a:t>
            </a:r>
            <a:r>
              <a:rPr/>
              <a:t> </a:t>
            </a:r>
            <a:r>
              <a:rPr/>
              <a:t>“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”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centered.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realy</a:t>
            </a:r>
            <a:r>
              <a:rPr/>
              <a:t> </a:t>
            </a:r>
            <a:r>
              <a:rPr/>
              <a:t>fussy,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preceded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”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abbreviations:</a:t>
            </a:r>
            <a:r>
              <a:rPr/>
              <a:t> </a:t>
            </a:r>
            <a:r>
              <a:rPr/>
              <a:t>Med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Medical,</a:t>
            </a:r>
            <a:r>
              <a:rPr/>
              <a:t> </a:t>
            </a:r>
            <a:r>
              <a:rPr/>
              <a:t>J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Australia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of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spells</a:t>
            </a:r>
            <a:r>
              <a:rPr/>
              <a:t> </a:t>
            </a:r>
            <a:r>
              <a:rPr/>
              <a:t>Diabetic,</a:t>
            </a:r>
            <a:r>
              <a:rPr/>
              <a:t> </a:t>
            </a:r>
            <a:r>
              <a:rPr/>
              <a:t>Metaboloc,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Syndrome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and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cut-and-pasted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PubMed,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accidentally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belong.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ahd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abbreviated</a:t>
            </a:r>
            <a:r>
              <a:rPr/>
              <a:t> </a:t>
            </a:r>
            <a:r>
              <a:rPr/>
              <a:t>(MMWR)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italicized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non-standard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(webpages,</a:t>
            </a:r>
            <a:r>
              <a:rPr/>
              <a:t> </a:t>
            </a:r>
            <a:r>
              <a:rPr/>
              <a:t>pamphlets,</a:t>
            </a:r>
            <a:r>
              <a:rPr/>
              <a:t> </a:t>
            </a:r>
            <a:r>
              <a:rPr/>
              <a:t>booklets)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guideline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 </a:t>
            </a:r>
            <a:r>
              <a:rPr/>
              <a:t>date</a:t>
            </a:r>
            <a:r>
              <a:rPr/>
              <a:t>”</a:t>
            </a:r>
            <a:r>
              <a:rPr/>
              <a:t> </a:t>
            </a:r>
            <a:r>
              <a:rPr/>
              <a:t>expicitly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guide,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guess,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JAMA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NEJM.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URLs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URLs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proxy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acknowledgement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frequently.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initials.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styles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online.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inconsistencies.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abbreviated.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zoom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world’s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nit</a:t>
            </a:r>
            <a:r>
              <a:rPr/>
              <a:t> </a:t>
            </a:r>
            <a:r>
              <a:rPr/>
              <a:t>picker.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impress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scholarship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seriously.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drummer.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classroom,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respectful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defense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lectures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evolving</a:t>
            </a:r>
            <a:r>
              <a:rPr/>
              <a:t> </a:t>
            </a:r>
            <a:r>
              <a:rPr/>
              <a:t>standard.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brackets.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“</a:t>
            </a:r>
            <a:r>
              <a:rPr/>
              <a:t>History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Sociology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”</a:t>
            </a:r>
            <a:r>
              <a:rPr/>
              <a:t> </a:t>
            </a:r>
            <a:r>
              <a:rPr/>
              <a:t>paragraph.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snip,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Great!</a:t>
            </a:r>
            <a:r>
              <a:rPr/>
              <a:t>”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adnd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blacked</a:t>
            </a:r>
            <a:r>
              <a:rPr/>
              <a:t> </a:t>
            </a:r>
            <a:r>
              <a:rPr/>
              <a:t>out)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IN</a:t>
            </a:r>
            <a:r>
              <a:rPr/>
              <a:t>”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student,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blocked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IN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”</a:t>
            </a:r>
            <a:r>
              <a:rPr/>
              <a:t> </a:t>
            </a:r>
            <a:r>
              <a:rPr/>
              <a:t>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wasteful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submitting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copy,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umkc.box.com/s/kymc2cbweyggjroena6m1brvz7j1x8d8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pyright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pyright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approval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abstract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contents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Main (chapter) heads</a:t>
            </a:r>
          </a:p>
          <a:p>
            <a:pPr lvl="2"/>
            <a:r>
              <a:rPr/>
              <a:t>Centered</a:t>
            </a:r>
          </a:p>
          <a:p>
            <a:pPr lvl="2"/>
            <a:r>
              <a:rPr/>
              <a:t>No bold</a:t>
            </a:r>
          </a:p>
          <a:p>
            <a:pPr lvl="2"/>
            <a:r>
              <a:rPr/>
              <a:t>All uppercase</a:t>
            </a:r>
          </a:p>
          <a:p>
            <a:pPr lvl="1"/>
            <a:r>
              <a:rPr/>
              <a:t>First subheads</a:t>
            </a:r>
          </a:p>
          <a:p>
            <a:pPr lvl="2"/>
            <a:r>
              <a:rPr/>
              <a:t>Centered</a:t>
            </a:r>
          </a:p>
          <a:p>
            <a:pPr lvl="2"/>
            <a:r>
              <a:rPr/>
              <a:t>Bold or italic</a:t>
            </a:r>
          </a:p>
          <a:p>
            <a:pPr lvl="2"/>
            <a:r>
              <a:rPr/>
              <a:t>Headline (title) case</a:t>
            </a:r>
          </a:p>
          <a:p>
            <a:pPr lvl="1"/>
            <a:r>
              <a:rPr/>
              <a:t>Second, third, etc. subheads</a:t>
            </a:r>
          </a:p>
          <a:p>
            <a:pPr lvl="2"/>
            <a:r>
              <a:rPr/>
              <a:t>See guidelines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Headline</a:t>
            </a:r>
            <a:r>
              <a:rPr/>
              <a:t> </a:t>
            </a:r>
            <a:r>
              <a:rPr/>
              <a:t>(title)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Initial capital for “important” words</a:t>
            </a:r>
          </a:p>
          <a:p>
            <a:pPr lvl="2"/>
            <a:r>
              <a:rPr/>
              <a:t>Nouns, pronouns, verbs, adjectives, adverbs</a:t>
            </a:r>
          </a:p>
          <a:p>
            <a:pPr lvl="1"/>
            <a:r>
              <a:rPr/>
              <a:t>Lower case for short and “unimportant” words</a:t>
            </a:r>
          </a:p>
          <a:p>
            <a:pPr lvl="2"/>
            <a:r>
              <a:rPr/>
              <a:t>Articles, prepositions, conjunctions</a:t>
            </a:r>
          </a:p>
          <a:p>
            <a:pPr lvl="1"/>
            <a:r>
              <a:rPr/>
              <a:t>Initial capital for very first word and very last word</a:t>
            </a:r>
          </a:p>
          <a:p>
            <a:pPr lvl="2"/>
            <a:r>
              <a:rPr/>
              <a:t>Even “unimportant” words</a:t>
            </a:r>
          </a:p>
          <a:p>
            <a:pPr lvl="1"/>
            <a:r>
              <a:rPr/>
              <a:t>Longer “unimportant” words also use initial caps</a:t>
            </a:r>
          </a:p>
          <a:p>
            <a:pPr lvl="2"/>
            <a:r>
              <a:rPr/>
              <a:t>Five letters or longer</a:t>
            </a:r>
          </a:p>
          <a:p>
            <a:pPr lvl="1"/>
            <a:r>
              <a:rPr/>
              <a:t>Some other details</a:t>
            </a:r>
          </a:p>
          <a:p>
            <a:pPr lvl="1"/>
            <a:r>
              <a:rPr/>
              <a:t>Minor contradictions from one source to another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</a:t>
            </a:r>
          </a:p>
        </p:txBody>
      </p:sp>
      <p:pic>
        <p:nvPicPr>
          <p:cNvPr descr="../images/07/heads-and-subhead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67000"/>
            <a:ext cx="82296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distinguish different types of quantitative non-experimental approaches</a:t>
            </a:r>
          </a:p>
          <a:p>
            <a:pPr lvl="1">
              <a:buAutoNum type="arabicPeriod"/>
            </a:pPr>
            <a:r>
              <a:rPr/>
              <a:t>To discuss strengths and weaknesses of qualitative research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</a:t>
            </a:r>
          </a:p>
        </p:txBody>
      </p:sp>
      <p:pic>
        <p:nvPicPr>
          <p:cNvPr descr="../images/07/heads-and-subheads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971800"/>
            <a:ext cx="82296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subheads</a:t>
            </a:r>
          </a:p>
        </p:txBody>
      </p:sp>
      <p:pic>
        <p:nvPicPr>
          <p:cNvPr descr="../images/07/heads-and-subhead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908300"/>
            <a:ext cx="8229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any style, but be consistent!</a:t>
            </a:r>
          </a:p>
          <a:p>
            <a:pPr lvl="1"/>
            <a:r>
              <a:rPr/>
              <a:t>Common inconsistencies</a:t>
            </a:r>
          </a:p>
          <a:p>
            <a:pPr lvl="2"/>
            <a:r>
              <a:rPr/>
              <a:t>Journal abbreviations</a:t>
            </a:r>
          </a:p>
          <a:p>
            <a:pPr lvl="2"/>
            <a:r>
              <a:rPr/>
              <a:t>Use of “et al”</a:t>
            </a:r>
          </a:p>
          <a:p>
            <a:pPr lvl="2"/>
            <a:r>
              <a:rPr/>
              <a:t>Placement of year</a:t>
            </a:r>
          </a:p>
          <a:p>
            <a:pPr lvl="2"/>
            <a:r>
              <a:rPr/>
              <a:t>Unneeded elements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87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41400" y="1600200"/>
            <a:ext cx="706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2385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194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431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130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School of Graduate Studies. UMKC Guide to Formatting Theses and Dissertations. October 2010. Available in </a:t>
            </a:r>
            <a:r>
              <a:rPr>
                <a:hlinkClick r:id="rId3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pic>
        <p:nvPicPr>
          <p:cNvPr descr="../images/07/references-page-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oriented?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1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1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7 - Formatting your literature review</dc:title>
  <dc:creator>Steve Simon</dc:creator>
  <cp:keywords/>
  <dcterms:created xsi:type="dcterms:W3CDTF">2020-03-08T18:01:44Z</dcterms:created>
  <dcterms:modified xsi:type="dcterms:W3CDTF">2020-03-08T18:01:44Z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