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notesMaster" Target="notesMasters/notesMaster1.xml" /><Relationship Id="rId117" Type="http://schemas.openxmlformats.org/officeDocument/2006/relationships/viewProps" Target="viewProps.xml" /><Relationship Id="rId1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9" Type="http://schemas.openxmlformats.org/officeDocument/2006/relationships/tableStyles" Target="tableStyles.xml" /><Relationship Id="rId1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synthesizing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humans,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non-obvious.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deviating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norm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appropriate,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symmetric.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symmetry.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Unequal</a:t>
            </a:r>
            <a:r>
              <a:rPr/>
              <a:t> </a:t>
            </a:r>
            <a:r>
              <a:rPr/>
              <a:t>variation: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invalid.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snooty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wider.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Multiplicative</a:t>
            </a:r>
            <a:r>
              <a:rPr/>
              <a:t> </a:t>
            </a:r>
            <a:r>
              <a:rPr/>
              <a:t>models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multiplicative.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1,000,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$5,000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division.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proportionately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Therefore,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multiplication/division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addition/subtraction.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(hence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speads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ratio?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nature.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multiplicative.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(untransformed)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untransformed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tightly,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widely.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6.9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scrunched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little,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Nevertheless,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miracle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stablize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solve.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column).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88%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irregardless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miserable.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gazillion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histrogram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apprehended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Patrol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2013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2018/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origin:</a:t>
            </a:r>
            <a:r>
              <a:rPr/>
              <a:t> </a:t>
            </a:r>
            <a:r>
              <a:rPr/>
              <a:t>Mexico,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Salvador,</a:t>
            </a:r>
            <a:r>
              <a:rPr/>
              <a:t> </a:t>
            </a:r>
            <a:r>
              <a:rPr/>
              <a:t>Guatemala,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Honduras.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declined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alike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https://commons.wikimedia.org/wiki/File:Top_500_Computers_Chart.svg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coming.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accommodate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X1)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provision.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adjustment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geeks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9.986)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Hooray!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drops.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noticeable.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composite:</a:t>
            </a:r>
            <a:r>
              <a:rPr/>
              <a:t> </a:t>
            </a:r>
            <a:r>
              <a:rPr/>
              <a:t>recurrence-free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recurrence.</a:t>
            </a:r>
            <a:r>
              <a:rPr/>
              <a:t> </a:t>
            </a:r>
            <a:r>
              <a:rPr/>
              <a:t>p16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marker.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recurrence.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p16+,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p16-,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deterioration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neonatology</a:t>
            </a:r>
            <a:r>
              <a:rPr/>
              <a:t> </a:t>
            </a:r>
            <a:r>
              <a:rPr/>
              <a:t>ward.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lifetime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weaker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stronger.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Grim</a:t>
            </a:r>
            <a:r>
              <a:rPr/>
              <a:t> </a:t>
            </a:r>
            <a:r>
              <a:rPr/>
              <a:t>Reaper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exponential,</a:t>
            </a:r>
            <a:r>
              <a:rPr/>
              <a:t> </a:t>
            </a:r>
            <a:r>
              <a:rPr/>
              <a:t>Weibull,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exclusively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doesn;t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demographics: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years).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naturally.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sibling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twin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Biostats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An-Lin</a:t>
            </a:r>
            <a:r>
              <a:rPr/>
              <a:t> </a:t>
            </a:r>
            <a:r>
              <a:rPr/>
              <a:t>Cheng.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complication,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imbalance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Bonate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precision,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darned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rarely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equations.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An-Lin’s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measuremnts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families.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genes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unrelated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Clinics,</a:t>
            </a:r>
            <a:r>
              <a:rPr/>
              <a:t> </a:t>
            </a:r>
            <a:r>
              <a:rPr/>
              <a:t>hospitals,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schools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cluster,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An-Line’s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Please!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interviews.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evovle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semi-structured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(watching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information).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bystander.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intelligently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pre-conceived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necessity,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independently.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auditor,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critically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pre-conceptions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lookout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prematurely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ratesin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gif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0.gif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gif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3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4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jp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gif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2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3.gif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4.gif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5.gif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6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7.gif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28.gif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29.gif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30.gif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31.gi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32.gif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gif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4.gif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5.gif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gif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37.gif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8.gif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39.gif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0.gif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1.gif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2.bmp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3.bmp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4.jp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5.gif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46.gif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Recruitment process</a:t>
            </a:r>
          </a:p>
          <a:p>
            <a:pPr lvl="1"/>
            <a:r>
              <a:rPr/>
              <a:t>Structure of the interview/focus group</a:t>
            </a:r>
          </a:p>
          <a:p>
            <a:pPr lvl="1"/>
            <a:r>
              <a:rPr/>
              <a:t>Recording and transcription details</a:t>
            </a:r>
          </a:p>
          <a:p>
            <a:pPr lvl="1"/>
            <a:r>
              <a:rPr/>
              <a:t>Softare used to create categories</a:t>
            </a:r>
          </a:p>
          <a:p>
            <a:pPr lvl="1"/>
            <a:r>
              <a:rPr/>
              <a:t>Process to insure reliability</a:t>
            </a:r>
          </a:p>
          <a:p>
            <a:pPr lvl="2"/>
            <a:r>
              <a:rPr/>
              <a:t>Multiple raters</a:t>
            </a:r>
          </a:p>
          <a:p>
            <a:pPr lvl="2"/>
            <a:r>
              <a:rPr/>
              <a:t>Adjudication of disagreement</a:t>
            </a:r>
          </a:p>
          <a:p>
            <a:pPr lvl="2"/>
            <a:r>
              <a:rPr/>
              <a:t>Other audits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replicate/extend</a:t>
            </a:r>
          </a:p>
          <a:p>
            <a:pPr lvl="2"/>
            <a:r>
              <a:rPr/>
              <a:t>Non-obvious details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Uniform requirements for manuscripts submitted to biomedical journals: Writing and editing for biomedical publication. J Pharmacol Pharmacother. 2010;1(1):42–58.</a:t>
            </a:r>
          </a:p>
          <a:p>
            <a:pPr lvl="1"/>
            <a:r>
              <a:rPr/>
              <a:t>Exceptions</a:t>
            </a:r>
          </a:p>
          <a:p>
            <a:pPr lvl="2"/>
            <a:r>
              <a:rPr/>
              <a:t>Patient counts, Dropout rates, Protocol changes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methods section is different</a:t>
            </a:r>
          </a:p>
          <a:p>
            <a:pPr lvl="1"/>
            <a:r>
              <a:rPr/>
              <a:t>General structure</a:t>
            </a:r>
          </a:p>
          <a:p>
            <a:pPr lvl="2"/>
            <a:r>
              <a:rPr/>
              <a:t>Participants</a:t>
            </a:r>
          </a:p>
          <a:p>
            <a:pPr lvl="2"/>
            <a:r>
              <a:rPr/>
              <a:t>Materials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Measures</a:t>
            </a:r>
          </a:p>
          <a:p>
            <a:pPr lvl="2"/>
            <a:r>
              <a:rPr/>
              <a:t>Analysis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Where you will find your participants</a:t>
            </a:r>
          </a:p>
          <a:p>
            <a:pPr lvl="1"/>
            <a:r>
              <a:rPr/>
              <a:t>Inclusion/exclusion criteria</a:t>
            </a:r>
          </a:p>
          <a:p>
            <a:pPr lvl="1"/>
            <a:r>
              <a:rPr/>
              <a:t>Efforts to insure representativeness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Materials/Procedures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document the non-routine</a:t>
            </a:r>
          </a:p>
          <a:p>
            <a:pPr lvl="1"/>
            <a:r>
              <a:rPr/>
              <a:t>Materials</a:t>
            </a:r>
          </a:p>
          <a:p>
            <a:pPr lvl="2"/>
            <a:r>
              <a:rPr/>
              <a:t>Chemicals</a:t>
            </a:r>
          </a:p>
          <a:p>
            <a:pPr lvl="2"/>
            <a:r>
              <a:rPr/>
              <a:t>Include company and location</a:t>
            </a:r>
          </a:p>
          <a:p>
            <a:pPr lvl="1"/>
            <a:r>
              <a:rPr/>
              <a:t>Procedures</a:t>
            </a:r>
          </a:p>
          <a:p>
            <a:pPr lvl="2"/>
            <a:r>
              <a:rPr/>
              <a:t>Running complex equipment</a:t>
            </a:r>
          </a:p>
          <a:p>
            <a:pPr lvl="2"/>
            <a:r>
              <a:rPr/>
              <a:t>Multiple step laboratory methods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variables</a:t>
            </a:r>
          </a:p>
          <a:p>
            <a:pPr lvl="1"/>
            <a:r>
              <a:rPr/>
              <a:t>Independent variables</a:t>
            </a:r>
          </a:p>
          <a:p>
            <a:pPr lvl="1"/>
            <a:r>
              <a:rPr/>
              <a:t>Covariates</a:t>
            </a:r>
          </a:p>
          <a:p>
            <a:pPr lvl="1"/>
            <a:r>
              <a:rPr/>
              <a:t>Validity/reliability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/ questions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Descriptive methods</a:t>
            </a:r>
          </a:p>
          <a:p>
            <a:pPr lvl="2"/>
            <a:r>
              <a:rPr/>
              <a:t>Boilerplate: “Continuous variables were summarized as means and SDs, and categorical variables were summarized as percentages.” Saleem 2019.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model</a:t>
            </a:r>
          </a:p>
          <a:p>
            <a:pPr lvl="1"/>
            <a:r>
              <a:rPr/>
              <a:t>Adjustments for multiplicity</a:t>
            </a:r>
          </a:p>
          <a:p>
            <a:pPr lvl="1"/>
            <a:r>
              <a:rPr/>
              <a:t>Handling missing values/dropout</a:t>
            </a:r>
          </a:p>
          <a:p>
            <a:pPr lvl="1"/>
            <a:r>
              <a:rPr/>
              <a:t>Alpha level and one/two sided tests</a:t>
            </a:r>
          </a:p>
          <a:p>
            <a:pPr lvl="2"/>
            <a:r>
              <a:rPr/>
              <a:t>Boilerplate: “All tests were two sided, and P values below the 5% level were regarded as significant.” Lokken 1995.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Skewness</a:t>
            </a:r>
          </a:p>
          <a:p>
            <a:pPr lvl="1"/>
            <a:r>
              <a:rPr/>
              <a:t>Outliers</a:t>
            </a:r>
          </a:p>
          <a:p>
            <a:pPr lvl="1"/>
            <a:r>
              <a:rPr/>
              <a:t>Unequal variation</a:t>
            </a:r>
          </a:p>
          <a:p>
            <a:pPr lvl="1"/>
            <a:r>
              <a:rPr/>
              <a:t>Multiplicative models</a:t>
            </a:r>
          </a:p>
          <a:p>
            <a:pPr lvl="2"/>
            <a:r>
              <a:rPr/>
              <a:t>log(ab) = log(a)+log(b)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bounded below by zero.</a:t>
            </a:r>
          </a:p>
          <a:p>
            <a:pPr lvl="2"/>
            <a:r>
              <a:rPr/>
              <a:t>Mean &lt; Standard deviation</a:t>
            </a:r>
          </a:p>
          <a:p>
            <a:pPr lvl="1"/>
            <a:r>
              <a:rPr/>
              <a:t>Ratio data</a:t>
            </a:r>
          </a:p>
          <a:p>
            <a:pPr lvl="1"/>
            <a:r>
              <a:rPr/>
              <a:t>Max &gt; 3*Min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untransformed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08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Removes skewness</a:t>
            </a:r>
          </a:p>
          <a:p>
            <a:pPr lvl="1"/>
            <a:r>
              <a:rPr/>
              <a:t>Removes outliers</a:t>
            </a:r>
          </a:p>
          <a:p>
            <a:pPr lvl="1"/>
            <a:r>
              <a:rPr/>
              <a:t>Stabilizes variances</a:t>
            </a:r>
          </a:p>
          <a:p>
            <a:pPr lvl="1"/>
            <a:r>
              <a:rPr/>
              <a:t>Does not always work</a:t>
            </a:r>
          </a:p>
          <a:p>
            <a:pPr lvl="1"/>
            <a:r>
              <a:rPr/>
              <a:t>Best when</a:t>
            </a:r>
          </a:p>
          <a:p>
            <a:pPr lvl="2"/>
            <a:r>
              <a:rPr/>
              <a:t>Data bounded below by zero</a:t>
            </a:r>
          </a:p>
          <a:p>
            <a:pPr lvl="2"/>
            <a:r>
              <a:rPr/>
              <a:t>Mean &lt; Standard deviation</a:t>
            </a:r>
          </a:p>
          <a:p>
            <a:pPr lvl="2"/>
            <a:r>
              <a:rPr/>
              <a:t>Max/Min &gt; 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piechart0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fifty</a:t>
            </a:r>
            <a:r>
              <a:rPr/>
              <a:t> </a:t>
            </a:r>
            <a:r>
              <a:rPr/>
              <a:t>states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countries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boxplots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Very flexible</a:t>
            </a:r>
          </a:p>
          <a:p>
            <a:pPr lvl="2"/>
            <a:r>
              <a:rPr/>
              <a:t>Either categorical or continuous independent variables</a:t>
            </a:r>
          </a:p>
          <a:p>
            <a:pPr lvl="2"/>
            <a:r>
              <a:rPr/>
              <a:t>Multiple variables (risk adjustment)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t-test</a:t>
            </a:r>
          </a:p>
          <a:p>
            <a:pPr lvl="2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Crude model</a:t>
            </a:r>
          </a:p>
          <a:p>
            <a:pPr lvl="2"/>
            <a:r>
              <a:rPr/>
              <a:t>One independent variable</a:t>
            </a:r>
          </a:p>
          <a:p>
            <a:pPr lvl="1"/>
            <a:r>
              <a:rPr/>
              <a:t>Adjusted model</a:t>
            </a:r>
          </a:p>
          <a:p>
            <a:pPr lvl="2"/>
            <a:r>
              <a:rPr/>
              <a:t>More than one independent variable</a:t>
            </a:r>
          </a:p>
          <a:p>
            <a:pPr lvl="1"/>
            <a:r>
              <a:rPr/>
              <a:t>Interpretation of slope</a:t>
            </a:r>
          </a:p>
          <a:p>
            <a:pPr lvl="2"/>
            <a:r>
              <a:rPr/>
              <a:t>Estimated average change in Y</a:t>
            </a:r>
          </a:p>
          <a:p>
            <a:pPr lvl="2"/>
            <a:r>
              <a:rPr/>
              <a:t>When X1 changes by one unit</a:t>
            </a:r>
          </a:p>
          <a:p>
            <a:pPr lvl="2"/>
            <a:r>
              <a:rPr/>
              <a:t>And X2 is held contant.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variable"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t-test (two sample t-test)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Catregorical independent variable with two levels</a:t>
            </a:r>
          </a:p>
          <a:p>
            <a:pPr lvl="1"/>
            <a:r>
              <a:rPr/>
              <a:t>Disadvantages of the t-test</a:t>
            </a:r>
          </a:p>
          <a:p>
            <a:pPr lvl="2"/>
            <a:r>
              <a:rPr/>
              <a:t>No risk adjustment or interactions</a:t>
            </a:r>
          </a:p>
          <a:p>
            <a:pPr lvl="1"/>
            <a:r>
              <a:rPr/>
              <a:t>Analysis of variance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Categorical independent variable with three or more levels</a:t>
            </a:r>
          </a:p>
          <a:p>
            <a:pPr lvl="2"/>
            <a:r>
              <a:rPr/>
              <a:t>Can use more than one categorical independent variable</a:t>
            </a:r>
          </a:p>
          <a:p>
            <a:pPr lvl="1"/>
            <a:r>
              <a:rPr/>
              <a:t>Analysis of covariance</a:t>
            </a:r>
          </a:p>
          <a:p>
            <a:pPr lvl="2"/>
            <a:r>
              <a:rPr/>
              <a:t>Second indepdent variable is continuous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Can provide risk adjustments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Analysis of covariance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1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odds = -16.72 + 0.577*GA</a:t>
            </a:r>
          </a:p>
          <a:p>
            <a:pPr lvl="1"/>
            <a:r>
              <a:rPr/>
              <a:t>Example: GA=30, estimated probability = 64.3%</a:t>
            </a:r>
          </a:p>
          <a:p>
            <a:pPr lvl="2"/>
            <a:r>
              <a:rPr/>
              <a:t>log odds = -16.72 + 0.577*30 = 0.59</a:t>
            </a:r>
          </a:p>
          <a:p>
            <a:pPr lvl="2"/>
            <a:r>
              <a:rPr/>
              <a:t>odds = exp(0.59) = 1.80</a:t>
            </a:r>
          </a:p>
          <a:p>
            <a:pPr lvl="2"/>
            <a:r>
              <a:rPr/>
              <a:t>prob = 1.80 / (1+1.80) = 0.643</a:t>
            </a:r>
          </a:p>
          <a:p>
            <a:pPr lvl="1"/>
            <a:r>
              <a:rPr/>
              <a:t>GS=31</a:t>
            </a:r>
          </a:p>
          <a:p>
            <a:pPr lvl="2"/>
            <a:r>
              <a:rPr/>
              <a:t>log odds = 1.16, odds = 3.20, prob = 76.2%</a:t>
            </a:r>
          </a:p>
          <a:p>
            <a:pPr lvl="1"/>
            <a:r>
              <a:rPr/>
              <a:t>GS=32</a:t>
            </a:r>
          </a:p>
          <a:p>
            <a:pPr lvl="2"/>
            <a:r>
              <a:rPr/>
              <a:t>log odds = 1.74, odds = 5.70, prob = 85.1%</a:t>
            </a:r>
          </a:p>
          <a:p>
            <a:pPr lvl="1"/>
            <a:r>
              <a:rPr/>
              <a:t>Constant odds ratio</a:t>
            </a:r>
          </a:p>
          <a:p>
            <a:pPr lvl="2"/>
            <a:r>
              <a:rPr/>
              <a:t>3.20 / 1.80 = 1.78</a:t>
            </a:r>
          </a:p>
          <a:p>
            <a:pPr lvl="2"/>
            <a:r>
              <a:rPr/>
              <a:t>5.70 / 3.20 = 1.78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titanic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66900"/>
            <a:ext cx="8229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Crosstabulation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titanic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06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two proportions</a:t>
            </a:r>
          </a:p>
          <a:p>
            <a:pPr lvl="2"/>
            <a:r>
              <a:rPr/>
              <a:t>Only for a binary independent variable</a:t>
            </a:r>
          </a:p>
          <a:p>
            <a:pPr lvl="2"/>
            <a:r>
              <a:rPr/>
              <a:t>No risk adjustments or interactions</a:t>
            </a:r>
          </a:p>
          <a:p>
            <a:pPr lvl="1"/>
            <a:r>
              <a:rPr/>
              <a:t>Chisquare test</a:t>
            </a:r>
          </a:p>
          <a:p>
            <a:pPr lvl="2"/>
            <a:r>
              <a:rPr/>
              <a:t>Only for a categorical independent variable</a:t>
            </a:r>
          </a:p>
          <a:p>
            <a:pPr lvl="2"/>
            <a:r>
              <a:rPr/>
              <a:t>Either two or more than two levels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Three of more levels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</a:t>
            </a:r>
          </a:p>
          <a:p>
            <a:pPr lvl="1"/>
            <a:r>
              <a:rPr/>
              <a:t>Ordinal outcome variable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2"/>
            <a:r>
              <a:rPr/>
              <a:t>Binary outcome variable</a:t>
            </a:r>
          </a:p>
          <a:p>
            <a:pPr lvl="2"/>
            <a:r>
              <a:rPr/>
              <a:t>Both categorical and continuous independent variables</a:t>
            </a:r>
          </a:p>
          <a:p>
            <a:pPr lvl="2"/>
            <a:r>
              <a:rPr/>
              <a:t>Risk adjustmentsn and interactions possible</a:t>
            </a:r>
          </a:p>
          <a:p>
            <a:pPr lvl="1"/>
            <a:r>
              <a:rPr/>
              <a:t>Alternative methods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regression.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Responses to a mailing</a:t>
            </a:r>
          </a:p>
          <a:p>
            <a:pPr lvl="2"/>
            <a:r>
              <a:rPr/>
              <a:t>0 9</a:t>
            </a:r>
          </a:p>
          <a:p>
            <a:pPr lvl="2"/>
            <a:r>
              <a:rPr/>
              <a:t>1 4</a:t>
            </a:r>
          </a:p>
          <a:p>
            <a:pPr lvl="2"/>
            <a:r>
              <a:rPr/>
              <a:t>2 2</a:t>
            </a:r>
          </a:p>
          <a:p>
            <a:pPr lvl="2"/>
            <a:r>
              <a:rPr/>
              <a:t>3 3</a:t>
            </a:r>
          </a:p>
          <a:p>
            <a:pPr lvl="2"/>
            <a:r>
              <a:rPr/>
              <a:t>4 0</a:t>
            </a:r>
          </a:p>
          <a:p>
            <a:pPr lvl="2"/>
            <a:r>
              <a:rPr/>
              <a:t>5 0</a:t>
            </a:r>
          </a:p>
          <a:p>
            <a:pPr lvl="2"/>
            <a:r>
              <a:rPr/>
              <a:t>6 1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Call: glm(formula = ct ~ tm, family = poisson)
Coefficients:
(Intercept)           tm
     2.1063      -0.5505
Degrees of Freedom: 6 Total (i.e. Null); 5 Residual</a:t>
            </a:r>
          </a:p>
          <a:p>
            <a:pPr lvl="1"/>
            <a:r>
              <a:rPr/>
              <a:t>exp(2.1063) = 8.2</a:t>
            </a:r>
          </a:p>
          <a:p>
            <a:pPr lvl="1"/>
            <a:r>
              <a:rPr/>
              <a:t>exp(-0.5505) = 0.58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round(predict(pmod),4)
     1      2      3      4       5       6       7
2.1063 1.5558 1.0053 0.4548 -0.0957 -0.6462 -1.1967
&gt; round(exp(predict(pmod)),4)
     1      2      3      4      5      6      7
8.2177 4.7388 2.7327 1.5758 0.9087 0.5240 0.3022</a:t>
            </a:r>
          </a:p>
          <a:p>
            <a:pPr lvl="1"/>
            <a:r>
              <a:rPr/>
              <a:t>4.7388 / 8.2177 = 0.58</a:t>
            </a:r>
          </a:p>
          <a:p>
            <a:pPr lvl="1"/>
            <a:r>
              <a:rPr/>
              <a:t>2.7327 / 4.7388 = 0.58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Edit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corners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Stair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4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rank test</a:t>
            </a:r>
          </a:p>
          <a:p>
            <a:pPr lvl="2"/>
            <a:r>
              <a:rPr/>
              <a:t>Single categorical indpendent variable</a:t>
            </a:r>
          </a:p>
          <a:p>
            <a:pPr lvl="2"/>
            <a:r>
              <a:rPr/>
              <a:t>Any number of levels</a:t>
            </a:r>
          </a:p>
          <a:p>
            <a:pPr lvl="1"/>
            <a:r>
              <a:rPr/>
              <a:t>Parametric survival models</a:t>
            </a:r>
          </a:p>
          <a:p>
            <a:pPr lvl="2"/>
            <a:r>
              <a:rPr/>
              <a:t>Requires much stronger assumptions</a:t>
            </a:r>
          </a:p>
          <a:p>
            <a:pPr lvl="2"/>
            <a:r>
              <a:rPr/>
              <a:t>Exponential, Weibull, or other distribution</a:t>
            </a:r>
          </a:p>
          <a:p>
            <a:pPr lvl="2"/>
            <a:r>
              <a:rPr/>
              <a:t>Can extrapolare beyond the range of the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Logistic regression</a:t>
            </a:r>
          </a:p>
          <a:p>
            <a:pPr lvl="1"/>
            <a:r>
              <a:rPr/>
              <a:t>Poisson regression</a:t>
            </a:r>
          </a:p>
          <a:p>
            <a:pPr lvl="1"/>
            <a:r>
              <a:rPr/>
              <a:t>Cox regression</a:t>
            </a:r>
          </a:p>
          <a:p>
            <a:pPr lvl="1"/>
            <a:r>
              <a:rPr/>
              <a:t>All very flexible</a:t>
            </a:r>
          </a:p>
          <a:p>
            <a:pPr lvl="2"/>
            <a:r>
              <a:rPr/>
              <a:t>Allow categorical and continuous independent variables</a:t>
            </a:r>
          </a:p>
          <a:p>
            <a:pPr lvl="2"/>
            <a:r>
              <a:rPr/>
              <a:t>Allow for risk adjustments and interactions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2"/>
            <a:r>
              <a:rPr/>
              <a:t>Best when controls come from a large pool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  <a:p>
            <a:pPr lvl="2"/>
            <a:r>
              <a:rPr/>
              <a:t>Bonate, Analysis of Pretest-Posttest Designs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2020-05-01T13:54:09Z</dcterms:created>
  <dcterms:modified xsi:type="dcterms:W3CDTF">2020-05-01T13:54:09Z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