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3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113"/>
          <a:sy d="100" n="113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notesMaster" Target="notesMasters/notesMaster1.xml" /><Relationship Id="rId35" Type="http://schemas.openxmlformats.org/officeDocument/2006/relationships/viewProps" Target="viewProps.xml" /><Relationship Id="rId3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7" Type="http://schemas.openxmlformats.org/officeDocument/2006/relationships/tableStyles" Target="tableStyles.xml" /><Relationship Id="rId36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grant,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singular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idea,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environment.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reviewers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funds.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funded.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compete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world-class</a:t>
            </a:r>
            <a:r>
              <a:rPr/>
              <a:t> </a:t>
            </a:r>
            <a:r>
              <a:rPr/>
              <a:t>scientists?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elite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environments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Harvard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Cal-Tech?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grant-writing.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Atlantic</a:t>
            </a:r>
            <a:r>
              <a:rPr/>
              <a:t> </a:t>
            </a:r>
            <a:r>
              <a:rPr/>
              <a:t>Ocean?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answer: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Lindbergh.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Atlantic</a:t>
            </a:r>
            <a:r>
              <a:rPr/>
              <a:t> </a:t>
            </a:r>
            <a:r>
              <a:rPr/>
              <a:t>Ocean</a:t>
            </a:r>
            <a:r>
              <a:rPr/>
              <a:t> </a:t>
            </a:r>
            <a:r>
              <a:rPr/>
              <a:t>was?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don’t.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Clarance</a:t>
            </a:r>
            <a:r>
              <a:rPr/>
              <a:t> </a:t>
            </a:r>
            <a:r>
              <a:rPr/>
              <a:t>Duncan</a:t>
            </a:r>
            <a:r>
              <a:rPr/>
              <a:t> </a:t>
            </a:r>
            <a:r>
              <a:rPr/>
              <a:t>Chamberlin.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was.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Amelia</a:t>
            </a:r>
            <a:r>
              <a:rPr/>
              <a:t> </a:t>
            </a:r>
            <a:r>
              <a:rPr/>
              <a:t>Earhart.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memorable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Atlantic,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woman.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secret.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compete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narrowly.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niche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hierarchy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beneath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place.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constraints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case-control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efficient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outcomes.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provides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rich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responses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participant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expand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ideas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participant.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retrospective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electronic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records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characterizes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provision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setting.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compromise.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apologize.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observational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afford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kiss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death.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college,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dated</a:t>
            </a:r>
            <a:r>
              <a:rPr/>
              <a:t> </a:t>
            </a:r>
            <a:r>
              <a:rPr/>
              <a:t>piano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years.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decided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piano,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good,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gave</a:t>
            </a:r>
            <a:r>
              <a:rPr/>
              <a:t> </a:t>
            </a:r>
            <a:r>
              <a:rPr/>
              <a:t>us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share.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suggestion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mistake,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loud</a:t>
            </a:r>
            <a:r>
              <a:rPr/>
              <a:t> </a:t>
            </a:r>
            <a:r>
              <a:rPr/>
              <a:t>mistake.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efforts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weak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tentative.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timid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playing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piano,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elsewhere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mentioned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before,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deviating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widely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norm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explicit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deviation.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minimize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circumstances.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reviewers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disagree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choice,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flawed.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prerogative.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unaware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choice,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brand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naive,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worse.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front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choices,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controversial</a:t>
            </a:r>
            <a:r>
              <a:rPr/>
              <a:t> </a:t>
            </a:r>
            <a:r>
              <a:rPr/>
              <a:t>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librarian.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more.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Scott</a:t>
            </a:r>
            <a:r>
              <a:rPr/>
              <a:t> </a:t>
            </a:r>
            <a:r>
              <a:rPr/>
              <a:t>Curtis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Marie</a:t>
            </a:r>
            <a:r>
              <a:rPr/>
              <a:t> </a:t>
            </a:r>
            <a:r>
              <a:rPr/>
              <a:t>Thompson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produce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rigorous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reproducible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strategies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pilot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utilize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materials.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professional</a:t>
            </a:r>
            <a:r>
              <a:rPr/>
              <a:t> </a:t>
            </a:r>
            <a:r>
              <a:rPr/>
              <a:t>librarians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UMKC.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guides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students,</a:t>
            </a:r>
            <a:r>
              <a:rPr/>
              <a:t> </a:t>
            </a:r>
            <a:r>
              <a:rPr/>
              <a:t>staff,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faculty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UMKC.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topics,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databases,</a:t>
            </a:r>
            <a:r>
              <a:rPr/>
              <a:t> </a:t>
            </a:r>
            <a:r>
              <a:rPr/>
              <a:t>coronavirus</a:t>
            </a:r>
            <a:r>
              <a:rPr/>
              <a:t> </a:t>
            </a:r>
            <a:r>
              <a:rPr/>
              <a:t>information,</a:t>
            </a:r>
            <a:r>
              <a:rPr/>
              <a:t> </a:t>
            </a:r>
            <a:r>
              <a:rPr/>
              <a:t>geographical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systems,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census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Kansas</a:t>
            </a:r>
            <a:r>
              <a:rPr/>
              <a:t> </a:t>
            </a:r>
            <a:r>
              <a:rPr/>
              <a:t>City.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external</a:t>
            </a:r>
            <a:r>
              <a:rPr/>
              <a:t> </a:t>
            </a:r>
            <a:r>
              <a:rPr/>
              <a:t>panel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reviewers.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Karen</a:t>
            </a:r>
            <a:r>
              <a:rPr/>
              <a:t> </a:t>
            </a:r>
            <a:r>
              <a:rPr/>
              <a:t>Grace-Martin.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wide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instruction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Statistics.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instruction,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choice.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external</a:t>
            </a:r>
            <a:r>
              <a:rPr/>
              <a:t> </a:t>
            </a:r>
            <a:r>
              <a:rPr/>
              <a:t>panel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reviewers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shot.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classic</a:t>
            </a:r>
            <a:r>
              <a:rPr/>
              <a:t> </a:t>
            </a:r>
            <a:r>
              <a:rPr/>
              <a:t>references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Andrew</a:t>
            </a:r>
            <a:r>
              <a:rPr/>
              <a:t> </a:t>
            </a:r>
            <a:r>
              <a:rPr/>
              <a:t>Vickers.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met</a:t>
            </a:r>
            <a:r>
              <a:rPr/>
              <a:t> </a:t>
            </a:r>
            <a:r>
              <a:rPr/>
              <a:t>him,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dark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external</a:t>
            </a:r>
            <a:r>
              <a:rPr/>
              <a:t> </a:t>
            </a:r>
            <a:r>
              <a:rPr/>
              <a:t>reviewers.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graciously</a:t>
            </a:r>
            <a:r>
              <a:rPr/>
              <a:t> </a:t>
            </a:r>
            <a:r>
              <a:rPr/>
              <a:t>said</a:t>
            </a:r>
            <a:r>
              <a:rPr/>
              <a:t> </a:t>
            </a:r>
            <a:r>
              <a:rPr/>
              <a:t>yes.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honest,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yes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him,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piece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part.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greatly</a:t>
            </a:r>
            <a:r>
              <a:rPr/>
              <a:t> </a:t>
            </a:r>
            <a:r>
              <a:rPr/>
              <a:t>enhances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credibility.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reach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prominent</a:t>
            </a:r>
            <a:r>
              <a:rPr/>
              <a:t> </a:t>
            </a:r>
            <a:r>
              <a:rPr/>
              <a:t>researchers,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myself.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(again,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video):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Steve</a:t>
            </a:r>
            <a:r>
              <a:rPr/>
              <a:t> </a:t>
            </a:r>
            <a:r>
              <a:rPr/>
              <a:t>Simon,</a:t>
            </a:r>
            <a:r>
              <a:rPr/>
              <a:t> </a:t>
            </a:r>
            <a:r>
              <a:rPr/>
              <a:t>Ph.D. will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materials,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pilot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Dr. Simon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Professor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Biomedical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Informatics.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authored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co-authored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publications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won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awards.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massive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blog</a:t>
            </a:r>
            <a:r>
              <a:rPr/>
              <a:t> </a:t>
            </a:r>
            <a:r>
              <a:rPr/>
              <a:t>(www.pmean.com,</a:t>
            </a:r>
            <a:r>
              <a:rPr/>
              <a:t> </a:t>
            </a:r>
            <a:r>
              <a:rPr/>
              <a:t>blog.pmean.com)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1,700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Statistics,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Ethics,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Evidence-Based</a:t>
            </a:r>
            <a:r>
              <a:rPr/>
              <a:t> </a:t>
            </a:r>
            <a:r>
              <a:rPr/>
              <a:t>Medicine.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Dr. Simon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passionate</a:t>
            </a:r>
            <a:r>
              <a:rPr/>
              <a:t> </a:t>
            </a:r>
            <a:r>
              <a:rPr/>
              <a:t>advocate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real</a:t>
            </a:r>
            <a:r>
              <a:rPr/>
              <a:t> </a:t>
            </a:r>
            <a:r>
              <a:rPr/>
              <a:t>world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sets.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teaches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jam</a:t>
            </a:r>
            <a:r>
              <a:rPr/>
              <a:t> </a:t>
            </a:r>
            <a:r>
              <a:rPr/>
              <a:t>packed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publications.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sets,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frustratingly</a:t>
            </a:r>
            <a:r>
              <a:rPr/>
              <a:t> </a:t>
            </a:r>
            <a:r>
              <a:rPr/>
              <a:t>slow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inefficient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documentation.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vested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documenting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difficulties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advocating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improvements.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Dr. Simon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highly</a:t>
            </a:r>
            <a:r>
              <a:rPr/>
              <a:t> </a:t>
            </a:r>
            <a:r>
              <a:rPr/>
              <a:t>sought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teacher.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courses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regional,</a:t>
            </a:r>
            <a:r>
              <a:rPr/>
              <a:t> </a:t>
            </a:r>
            <a:r>
              <a:rPr/>
              <a:t>national,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international</a:t>
            </a:r>
            <a:r>
              <a:rPr/>
              <a:t> </a:t>
            </a:r>
            <a:r>
              <a:rPr/>
              <a:t>conferences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Medicine</a:t>
            </a:r>
            <a:r>
              <a:rPr/>
              <a:t> </a:t>
            </a:r>
            <a:r>
              <a:rPr/>
              <a:t>(2012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2014),</a:t>
            </a:r>
            <a:r>
              <a:rPr/>
              <a:t> </a:t>
            </a:r>
            <a:r>
              <a:rPr/>
              <a:t>Andrology</a:t>
            </a:r>
            <a:r>
              <a:rPr/>
              <a:t> </a:t>
            </a:r>
            <a:r>
              <a:rPr/>
              <a:t>(1996,</a:t>
            </a:r>
            <a:r>
              <a:rPr/>
              <a:t> </a:t>
            </a:r>
            <a:r>
              <a:rPr/>
              <a:t>2007,</a:t>
            </a:r>
            <a:r>
              <a:rPr/>
              <a:t> </a:t>
            </a:r>
            <a:r>
              <a:rPr/>
              <a:t>2009,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2010),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(2006,</a:t>
            </a:r>
            <a:r>
              <a:rPr/>
              <a:t> </a:t>
            </a:r>
            <a:r>
              <a:rPr/>
              <a:t>2007),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(2012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2014),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Pediatrics</a:t>
            </a:r>
            <a:r>
              <a:rPr/>
              <a:t> </a:t>
            </a:r>
            <a:r>
              <a:rPr/>
              <a:t>(2004,</a:t>
            </a:r>
            <a:r>
              <a:rPr/>
              <a:t> </a:t>
            </a:r>
            <a:r>
              <a:rPr/>
              <a:t>2005,</a:t>
            </a:r>
            <a:r>
              <a:rPr/>
              <a:t> </a:t>
            </a:r>
            <a:r>
              <a:rPr/>
              <a:t>2006,</a:t>
            </a:r>
            <a:r>
              <a:rPr/>
              <a:t> </a:t>
            </a:r>
            <a:r>
              <a:rPr/>
              <a:t>2007,</a:t>
            </a:r>
            <a:r>
              <a:rPr/>
              <a:t> </a:t>
            </a:r>
            <a:r>
              <a:rPr/>
              <a:t>2009,</a:t>
            </a:r>
            <a:r>
              <a:rPr/>
              <a:t> </a:t>
            </a:r>
            <a:r>
              <a:rPr/>
              <a:t>2010,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2013).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testament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repeat</a:t>
            </a:r>
            <a:r>
              <a:rPr/>
              <a:t> </a:t>
            </a:r>
            <a:r>
              <a:rPr/>
              <a:t>invitations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conferences.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Dr. Simon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extensive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teaching.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numerous</a:t>
            </a:r>
            <a:r>
              <a:rPr/>
              <a:t> </a:t>
            </a:r>
            <a:r>
              <a:rPr/>
              <a:t>seminars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Factor,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conducted</a:t>
            </a:r>
            <a:r>
              <a:rPr/>
              <a:t> </a:t>
            </a:r>
            <a:r>
              <a:rPr/>
              <a:t>via</a:t>
            </a:r>
            <a:r>
              <a:rPr/>
              <a:t> </a:t>
            </a:r>
            <a:r>
              <a:rPr/>
              <a:t>GoToMeeting.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popular</a:t>
            </a:r>
            <a:r>
              <a:rPr/>
              <a:t> </a:t>
            </a:r>
            <a:r>
              <a:rPr/>
              <a:t>multi-week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survival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platform.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teaches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Missouri-Kansas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asynchronous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courses.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online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brand</a:t>
            </a:r>
            <a:r>
              <a:rPr/>
              <a:t> </a:t>
            </a:r>
            <a:r>
              <a:rPr/>
              <a:t>new,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co-developed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scratch.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Dr. Simon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successfully</a:t>
            </a:r>
            <a:r>
              <a:rPr/>
              <a:t> </a:t>
            </a:r>
            <a:r>
              <a:rPr/>
              <a:t>mentored</a:t>
            </a:r>
            <a:r>
              <a:rPr/>
              <a:t> </a:t>
            </a:r>
            <a:r>
              <a:rPr/>
              <a:t>hundreds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beginning</a:t>
            </a:r>
            <a:r>
              <a:rPr/>
              <a:t> </a:t>
            </a:r>
            <a:r>
              <a:rPr/>
              <a:t>researchers,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Although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sharply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recently,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routinely</a:t>
            </a:r>
            <a:r>
              <a:rPr/>
              <a:t> </a:t>
            </a:r>
            <a:r>
              <a:rPr/>
              <a:t>met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Children’s</a:t>
            </a:r>
            <a:r>
              <a:rPr/>
              <a:t> </a:t>
            </a:r>
            <a:r>
              <a:rPr/>
              <a:t>Mercy</a:t>
            </a:r>
            <a:r>
              <a:rPr/>
              <a:t> </a:t>
            </a:r>
            <a:r>
              <a:rPr/>
              <a:t>Hospital.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typical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meetings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60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teams.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included</a:t>
            </a:r>
            <a:r>
              <a:rPr/>
              <a:t> </a:t>
            </a:r>
            <a:r>
              <a:rPr/>
              <a:t>seasoned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mentoring,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Dr. Simon</a:t>
            </a:r>
            <a:r>
              <a:rPr/>
              <a:t> </a:t>
            </a:r>
            <a:r>
              <a:rPr/>
              <a:t>co-authored</a:t>
            </a:r>
            <a:r>
              <a:rPr/>
              <a:t> </a:t>
            </a:r>
            <a:r>
              <a:rPr/>
              <a:t>80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reviewed</a:t>
            </a:r>
            <a:r>
              <a:rPr/>
              <a:t> </a:t>
            </a:r>
            <a:r>
              <a:rPr/>
              <a:t>publications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decade</a:t>
            </a:r>
            <a:r>
              <a:rPr/>
              <a:t> </a:t>
            </a:r>
            <a:r>
              <a:rPr/>
              <a:t>span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jobs,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consulting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informal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publications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80.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Finally,</a:t>
            </a:r>
            <a:r>
              <a:rPr/>
              <a:t> </a:t>
            </a:r>
            <a:r>
              <a:rPr/>
              <a:t>Dr. Simon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module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materials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scattered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courses.</a:t>
            </a:r>
            <a:r>
              <a:rPr/>
              <a:t> </a:t>
            </a:r>
            <a:r>
              <a:rPr/>
              <a:t>Dr. Simon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dictionaries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courses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R,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SQL.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discusses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length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guest</a:t>
            </a:r>
            <a:r>
              <a:rPr/>
              <a:t> </a:t>
            </a:r>
            <a:r>
              <a:rPr/>
              <a:t>lectures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faculty</a:t>
            </a:r>
            <a:r>
              <a:rPr/>
              <a:t> </a:t>
            </a:r>
            <a:r>
              <a:rPr/>
              <a:t>member’s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consolidated,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pieces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sitting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waiting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assembled.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granting</a:t>
            </a:r>
            <a:r>
              <a:rPr/>
              <a:t> </a:t>
            </a:r>
            <a:r>
              <a:rPr/>
              <a:t>agency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intent.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month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deadline.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short</a:t>
            </a:r>
            <a:r>
              <a:rPr/>
              <a:t> </a:t>
            </a:r>
            <a:r>
              <a:rPr/>
              <a:t>document,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pages.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terms.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intent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constitute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commitment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submitting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penalty.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intent,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prevent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detailed</a:t>
            </a:r>
            <a:r>
              <a:rPr/>
              <a:t> </a:t>
            </a:r>
            <a:r>
              <a:rPr/>
              <a:t>application.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agency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intent,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reasons.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wish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rough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proposals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in.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panel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propose.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Broadly</a:t>
            </a:r>
            <a:r>
              <a:rPr/>
              <a:t> </a:t>
            </a:r>
            <a:r>
              <a:rPr/>
              <a:t>speaking,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bulk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grant.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sections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prepare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detail.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granting</a:t>
            </a:r>
            <a:r>
              <a:rPr/>
              <a:t> </a:t>
            </a:r>
            <a:r>
              <a:rPr/>
              <a:t>agencies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terminology,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description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objectives.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picture.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paragraph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restated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paragraph.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proposal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pieces.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aims,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terminology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solicitation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granting</a:t>
            </a:r>
            <a:r>
              <a:rPr/>
              <a:t> </a:t>
            </a:r>
            <a:r>
              <a:rPr/>
              <a:t>agency’s</a:t>
            </a:r>
            <a:r>
              <a:rPr/>
              <a:t> </a:t>
            </a:r>
            <a:r>
              <a:rPr/>
              <a:t>website.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aims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other.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aim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proceed</a:t>
            </a:r>
            <a:r>
              <a:rPr/>
              <a:t> </a:t>
            </a:r>
            <a:r>
              <a:rPr/>
              <a:t>logically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aims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spite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contingency</a:t>
            </a:r>
            <a:r>
              <a:rPr/>
              <a:t> </a:t>
            </a:r>
            <a:r>
              <a:rPr/>
              <a:t>plans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reaching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dead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halfway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proposal.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sentence</a:t>
            </a:r>
            <a:r>
              <a:rPr/>
              <a:t> </a:t>
            </a:r>
            <a:r>
              <a:rPr/>
              <a:t>describing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objective: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Our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enhance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scientific</a:t>
            </a:r>
            <a:r>
              <a:rPr/>
              <a:t> </a:t>
            </a:r>
            <a:r>
              <a:rPr/>
              <a:t>rigor,</a:t>
            </a:r>
            <a:r>
              <a:rPr/>
              <a:t> </a:t>
            </a:r>
            <a:r>
              <a:rPr/>
              <a:t>reproducibility,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responsible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biomedical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stand-alone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credit</a:t>
            </a:r>
            <a:r>
              <a:rPr/>
              <a:t> </a:t>
            </a:r>
            <a:r>
              <a:rPr/>
              <a:t>hour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ethics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methodology.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sentence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paragraph</a:t>
            </a:r>
            <a:r>
              <a:rPr/>
              <a:t> </a:t>
            </a:r>
            <a:r>
              <a:rPr/>
              <a:t>describing</a:t>
            </a:r>
            <a:r>
              <a:rPr/>
              <a:t> </a:t>
            </a:r>
            <a:r>
              <a:rPr/>
              <a:t>aim</a:t>
            </a:r>
            <a:r>
              <a:rPr/>
              <a:t> </a:t>
            </a:r>
            <a:r>
              <a:rPr/>
              <a:t>#1: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covering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areas: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mandate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sharing,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concerns,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documentation</a:t>
            </a:r>
            <a:r>
              <a:rPr/>
              <a:t> </a:t>
            </a:r>
            <a:r>
              <a:rPr/>
              <a:t>standards,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reproducible</a:t>
            </a:r>
            <a:r>
              <a:rPr/>
              <a:t> </a:t>
            </a:r>
            <a:r>
              <a:rPr/>
              <a:t>search</a:t>
            </a:r>
            <a:r>
              <a:rPr/>
              <a:t> </a:t>
            </a:r>
            <a:r>
              <a:rPr/>
              <a:t>strategies.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sentence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paragraph</a:t>
            </a:r>
            <a:r>
              <a:rPr/>
              <a:t> </a:t>
            </a:r>
            <a:r>
              <a:rPr/>
              <a:t>describing</a:t>
            </a:r>
            <a:r>
              <a:rPr/>
              <a:t> </a:t>
            </a:r>
            <a:r>
              <a:rPr/>
              <a:t>aim</a:t>
            </a:r>
            <a:r>
              <a:rPr/>
              <a:t> </a:t>
            </a:r>
            <a:r>
              <a:rPr/>
              <a:t>#2: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deployed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methodology</a:t>
            </a:r>
            <a:r>
              <a:rPr/>
              <a:t> </a:t>
            </a:r>
            <a:r>
              <a:rPr/>
              <a:t>taught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investigator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co-investigator.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sentence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paragraph</a:t>
            </a:r>
            <a:r>
              <a:rPr/>
              <a:t> </a:t>
            </a:r>
            <a:r>
              <a:rPr/>
              <a:t>describing</a:t>
            </a:r>
            <a:r>
              <a:rPr/>
              <a:t> </a:t>
            </a:r>
            <a:r>
              <a:rPr/>
              <a:t>aim</a:t>
            </a:r>
            <a:r>
              <a:rPr/>
              <a:t> </a:t>
            </a:r>
            <a:r>
              <a:rPr/>
              <a:t>#3: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slides,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notes,</a:t>
            </a:r>
            <a:r>
              <a:rPr/>
              <a:t> </a:t>
            </a:r>
            <a:r>
              <a:rPr/>
              <a:t>handouts,</a:t>
            </a:r>
            <a:r>
              <a:rPr/>
              <a:t> </a:t>
            </a:r>
            <a:r>
              <a:rPr/>
              <a:t>exercises,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grading</a:t>
            </a:r>
            <a:r>
              <a:rPr/>
              <a:t> </a:t>
            </a:r>
            <a:r>
              <a:rPr/>
              <a:t>rubrics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RMarkdown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github</a:t>
            </a:r>
            <a:r>
              <a:rPr/>
              <a:t> </a:t>
            </a:r>
            <a:r>
              <a:rPr/>
              <a:t>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Broadly</a:t>
            </a:r>
            <a:r>
              <a:rPr/>
              <a:t> </a:t>
            </a:r>
            <a:r>
              <a:rPr/>
              <a:t>speaking,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bulk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grant.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propose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know.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element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collected.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Otherwise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money–the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participant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demonstrates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proven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capable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propose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section.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exceptions.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partial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ongoing.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tepid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solicitations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guidelines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needed,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follow.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convince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reviewers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environment.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idea,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environment.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agency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fund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spot.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compete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world-class</a:t>
            </a:r>
            <a:r>
              <a:rPr/>
              <a:t> </a:t>
            </a:r>
            <a:r>
              <a:rPr/>
              <a:t>scientists?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elite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environments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Harvard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Cal-Tech?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comes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quiz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heard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grant-writing.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Atlantic</a:t>
            </a:r>
            <a:r>
              <a:rPr/>
              <a:t> </a:t>
            </a:r>
            <a:r>
              <a:rPr/>
              <a:t>Ocean?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answer:</a:t>
            </a:r>
            <a:r>
              <a:rPr/>
              <a:t> </a:t>
            </a:r>
            <a:r>
              <a:rPr/>
              <a:t>Charles</a:t>
            </a:r>
            <a:r>
              <a:rPr/>
              <a:t> </a:t>
            </a:r>
            <a:r>
              <a:rPr/>
              <a:t>Lindbergh.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Atlantic</a:t>
            </a:r>
            <a:r>
              <a:rPr/>
              <a:t> </a:t>
            </a:r>
            <a:r>
              <a:rPr/>
              <a:t>Ocean</a:t>
            </a:r>
            <a:r>
              <a:rPr/>
              <a:t> </a:t>
            </a:r>
            <a:r>
              <a:rPr/>
              <a:t>was?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don’t.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Clarance</a:t>
            </a:r>
            <a:r>
              <a:rPr/>
              <a:t> </a:t>
            </a:r>
            <a:r>
              <a:rPr/>
              <a:t>Duncan</a:t>
            </a:r>
            <a:r>
              <a:rPr/>
              <a:t> </a:t>
            </a:r>
            <a:r>
              <a:rPr/>
              <a:t>Chamberlin.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then,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was.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Amelia</a:t>
            </a:r>
            <a:r>
              <a:rPr/>
              <a:t> </a:t>
            </a:r>
            <a:r>
              <a:rPr/>
              <a:t>Earhart.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memorable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fly</a:t>
            </a:r>
            <a:r>
              <a:rPr/>
              <a:t> </a:t>
            </a:r>
            <a:r>
              <a:rPr/>
              <a:t>solo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Atlantic,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woman.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secret.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compete</a:t>
            </a:r>
            <a:r>
              <a:rPr/>
              <a:t> </a:t>
            </a:r>
            <a:r>
              <a:rPr/>
              <a:t>head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category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redefine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narrowly.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niche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I’ve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strengths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strength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investigator.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environment.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Every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proposal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budget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paid.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juicy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tidbit,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blurt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salary</a:t>
            </a:r>
            <a:r>
              <a:rPr/>
              <a:t> </a:t>
            </a:r>
            <a:r>
              <a:rPr/>
              <a:t>figures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office</a:t>
            </a:r>
            <a:r>
              <a:rPr/>
              <a:t> </a:t>
            </a:r>
            <a:r>
              <a:rPr/>
              <a:t>party.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paid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hourly</a:t>
            </a:r>
            <a:r>
              <a:rPr/>
              <a:t> </a:t>
            </a:r>
            <a:r>
              <a:rPr/>
              <a:t>rate.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fringe</a:t>
            </a:r>
            <a:r>
              <a:rPr/>
              <a:t> </a:t>
            </a:r>
            <a:r>
              <a:rPr/>
              <a:t>benefits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calculation.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salary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principal</a:t>
            </a:r>
            <a:r>
              <a:rPr/>
              <a:t> </a:t>
            </a:r>
            <a:r>
              <a:rPr/>
              <a:t>investigator,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Office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salaries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fringe</a:t>
            </a:r>
            <a:r>
              <a:rPr/>
              <a:t> </a:t>
            </a:r>
            <a:r>
              <a:rPr/>
              <a:t>benefits.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Supplies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specifics</a:t>
            </a:r>
            <a:r>
              <a:rPr/>
              <a:t> </a:t>
            </a:r>
            <a:r>
              <a:rPr/>
              <a:t>here.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Travel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travel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present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conferences.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travel,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publishing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journal.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granting</a:t>
            </a:r>
            <a:r>
              <a:rPr/>
              <a:t> </a:t>
            </a:r>
            <a:r>
              <a:rPr/>
              <a:t>agencies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supportive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publishing,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increases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funding.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publishing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budget.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granting</a:t>
            </a:r>
            <a:r>
              <a:rPr/>
              <a:t> </a:t>
            </a:r>
            <a:r>
              <a:rPr/>
              <a:t>agencies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infrastructure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organization.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includes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services,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support,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budget</a:t>
            </a:r>
            <a:r>
              <a:rPr/>
              <a:t> </a:t>
            </a:r>
            <a:r>
              <a:rPr/>
              <a:t>directly.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infrastructure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indirect</a:t>
            </a:r>
            <a:r>
              <a:rPr/>
              <a:t> </a:t>
            </a:r>
            <a:r>
              <a:rPr/>
              <a:t>funds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surcharge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amount.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indirect</a:t>
            </a:r>
            <a:r>
              <a:rPr/>
              <a:t> </a:t>
            </a:r>
            <a:r>
              <a:rPr/>
              <a:t>funds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allowed,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funds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budget</a:t>
            </a:r>
            <a:r>
              <a:rPr/>
              <a:t> </a:t>
            </a:r>
            <a:r>
              <a:rPr/>
              <a:t>limit.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$200,000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indrect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26%,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budget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indirects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$200,000</a:t>
            </a:r>
            <a:r>
              <a:rPr/>
              <a:t> </a:t>
            </a:r>
            <a:r>
              <a:rPr/>
              <a:t>+</a:t>
            </a:r>
            <a:r>
              <a:rPr/>
              <a:t> </a:t>
            </a:r>
            <a:r>
              <a:rPr/>
              <a:t>$52,000.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cases,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granting</a:t>
            </a:r>
            <a:r>
              <a:rPr/>
              <a:t> </a:t>
            </a:r>
            <a:r>
              <a:rPr/>
              <a:t>agency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cap</a:t>
            </a:r>
            <a:r>
              <a:rPr/>
              <a:t> </a:t>
            </a:r>
            <a:r>
              <a:rPr/>
              <a:t>(say</a:t>
            </a:r>
            <a:r>
              <a:rPr/>
              <a:t> </a:t>
            </a:r>
            <a:r>
              <a:rPr/>
              <a:t>10%)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indirect</a:t>
            </a:r>
            <a:r>
              <a:rPr/>
              <a:t> </a:t>
            </a:r>
            <a:r>
              <a:rPr/>
              <a:t>funds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agencies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indirect</a:t>
            </a:r>
            <a:r>
              <a:rPr/>
              <a:t> </a:t>
            </a:r>
            <a:r>
              <a:rPr/>
              <a:t>funds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budget.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solicitation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tried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grant,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considerably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granting</a:t>
            </a:r>
            <a:r>
              <a:rPr/>
              <a:t> </a:t>
            </a:r>
            <a:r>
              <a:rPr/>
              <a:t>agency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solicitations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agency.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re-read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solicitation.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solicitation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checklist.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grant,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miserably.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hesitate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mention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seen.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adequate</a:t>
            </a:r>
            <a:r>
              <a:rPr/>
              <a:t> </a:t>
            </a:r>
            <a:r>
              <a:rPr/>
              <a:t>participation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minorities.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agencies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demand</a:t>
            </a:r>
            <a:r>
              <a:rPr/>
              <a:t> </a:t>
            </a:r>
            <a:r>
              <a:rPr/>
              <a:t>specifics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representative</a:t>
            </a:r>
            <a:r>
              <a:rPr/>
              <a:t> </a:t>
            </a:r>
            <a:r>
              <a:rPr/>
              <a:t>participation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women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minorities</a:t>
            </a:r>
            <a:r>
              <a:rPr/>
              <a:t> </a:t>
            </a:r>
            <a:r>
              <a:rPr/>
              <a:t>and/or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underserved</a:t>
            </a:r>
            <a:r>
              <a:rPr/>
              <a:t> </a:t>
            </a:r>
            <a:r>
              <a:rPr/>
              <a:t>populations.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proposals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produced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grant.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obvious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explicit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prevent</a:t>
            </a:r>
            <a:r>
              <a:rPr/>
              <a:t> </a:t>
            </a:r>
            <a:r>
              <a:rPr/>
              <a:t>sharing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Third,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solicitations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involved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planning,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dissemination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data.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Participatory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noting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solicitation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proposals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exclusions–things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granting</a:t>
            </a:r>
            <a:r>
              <a:rPr/>
              <a:t> </a:t>
            </a:r>
            <a:r>
              <a:rPr/>
              <a:t>agency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fund.</a:t>
            </a:r>
            <a:r>
              <a:rPr/>
              <a:t> </a:t>
            </a:r>
            <a:r>
              <a:rPr/>
              <a:t>Respect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propose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limits.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learned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shoes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reviewer.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huge</a:t>
            </a:r>
            <a:r>
              <a:rPr/>
              <a:t> </a:t>
            </a:r>
            <a:r>
              <a:rPr/>
              <a:t>stack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proposals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reviews.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nature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shortcuts.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easiest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reviewer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exclusion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ignored.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further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proposal.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out.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exclusion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solicitation.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volunteers,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proposal.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solicitations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guidelines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granting</a:t>
            </a:r>
            <a:r>
              <a:rPr/>
              <a:t> </a:t>
            </a:r>
            <a:r>
              <a:rPr/>
              <a:t>agency’s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limits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strictly</a:t>
            </a:r>
            <a:r>
              <a:rPr/>
              <a:t> </a:t>
            </a:r>
            <a:r>
              <a:rPr/>
              <a:t>enforced.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exceed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sneak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appendix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belongs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bypass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limits.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fewer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failing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document</a:t>
            </a:r>
            <a:r>
              <a:rPr/>
              <a:t> </a:t>
            </a:r>
            <a:r>
              <a:rPr/>
              <a:t>adequately.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margins</a:t>
            </a:r>
            <a:r>
              <a:rPr/>
              <a:t> </a:t>
            </a:r>
            <a:r>
              <a:rPr/>
              <a:t>specified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bigger</a:t>
            </a:r>
            <a:r>
              <a:rPr/>
              <a:t> </a:t>
            </a:r>
            <a:r>
              <a:rPr/>
              <a:t>margins,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requirement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kicked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review.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applies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(12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11</a:t>
            </a:r>
            <a:r>
              <a:rPr/>
              <a:t> </a:t>
            </a:r>
            <a:r>
              <a:rPr/>
              <a:t>point),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fitting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limits.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liberally.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paragraph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headings.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Headings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reviewer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quickly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reviewers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miss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point,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bold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stuff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overlooked.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writers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underline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emphasize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crowds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harder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Include</a:t>
            </a:r>
            <a:r>
              <a:rPr/>
              <a:t> </a:t>
            </a:r>
            <a:r>
              <a:rPr/>
              <a:t>tabular</a:t>
            </a:r>
            <a:r>
              <a:rPr/>
              <a:t> </a:t>
            </a:r>
            <a:r>
              <a:rPr/>
              <a:t>summaries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proposal.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proposal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dense.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thumbnail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wrote.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layout.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white</a:t>
            </a:r>
            <a:r>
              <a:rPr/>
              <a:t> </a:t>
            </a:r>
            <a:r>
              <a:rPr/>
              <a:t>space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pages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blank</a:t>
            </a:r>
            <a:r>
              <a:rPr/>
              <a:t> </a:t>
            </a:r>
            <a:r>
              <a:rPr/>
              <a:t>lines</a:t>
            </a:r>
            <a:r>
              <a:rPr/>
              <a:t> </a:t>
            </a:r>
            <a:r>
              <a:rPr/>
              <a:t>throughout.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Microsoft</a:t>
            </a:r>
            <a:r>
              <a:rPr/>
              <a:t> </a:t>
            </a:r>
            <a:r>
              <a:rPr/>
              <a:t>Word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headings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titles.</a:t>
            </a:r>
            <a:r>
              <a:rPr/>
              <a:t> </a:t>
            </a:r>
            <a:r>
              <a:rPr/>
              <a:t>Normally,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color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text.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gimicky.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bad.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While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regularly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efforts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overall</a:t>
            </a:r>
            <a:r>
              <a:rPr/>
              <a:t> </a:t>
            </a:r>
            <a:r>
              <a:rPr/>
              <a:t>plan.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courtesy,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vested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improving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proposal.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regularly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supervisor,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consuming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impinge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duties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responsibilities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position.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supervisor</a:t>
            </a:r>
            <a:r>
              <a:rPr/>
              <a:t> </a:t>
            </a:r>
            <a:r>
              <a:rPr/>
              <a:t>sees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stage.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enlist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colleagues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grant.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adequate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couple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weeks.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recruit</a:t>
            </a:r>
            <a:r>
              <a:rPr/>
              <a:t> </a:t>
            </a:r>
            <a:r>
              <a:rPr/>
              <a:t>outsiders.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researchers,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proposing.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field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collective</a:t>
            </a:r>
            <a:r>
              <a:rPr/>
              <a:t> </a:t>
            </a:r>
            <a:r>
              <a:rPr/>
              <a:t>blind</a:t>
            </a:r>
            <a:r>
              <a:rPr/>
              <a:t> </a:t>
            </a:r>
            <a:r>
              <a:rPr/>
              <a:t>spot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expertise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notice.</a:t>
            </a:r>
            <a:r>
              <a:rPr/>
              <a:t> </a:t>
            </a:r>
            <a:r>
              <a:rPr/>
              <a:t>Outsiders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members,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advocacy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volunteers.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administrative</a:t>
            </a:r>
            <a:r>
              <a:rPr/>
              <a:t> </a:t>
            </a:r>
            <a:r>
              <a:rPr/>
              <a:t>approvals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required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submitted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UMKC.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positions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hold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UMKC.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officially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application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funding.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distribute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Never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commitment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exchange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receive,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obligation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properly.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legal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resolved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(ORS)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administrative</a:t>
            </a:r>
            <a:r>
              <a:rPr/>
              <a:t> </a:t>
            </a:r>
            <a:r>
              <a:rPr/>
              <a:t>offices.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website</a:t>
            </a:r>
            <a:r>
              <a:rPr/>
              <a:t> </a:t>
            </a:r>
            <a:r>
              <a:rPr/>
              <a:t>carefully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Typically,</a:t>
            </a:r>
            <a:r>
              <a:rPr/>
              <a:t> </a:t>
            </a:r>
            <a:r>
              <a:rPr/>
              <a:t>submission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electronically.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electronic</a:t>
            </a:r>
            <a:r>
              <a:rPr/>
              <a:t> </a:t>
            </a:r>
            <a:r>
              <a:rPr/>
              <a:t>forms,</a:t>
            </a:r>
            <a:r>
              <a:rPr/>
              <a:t> </a:t>
            </a:r>
            <a:r>
              <a:rPr/>
              <a:t>upload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forms,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press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submit.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larger</a:t>
            </a:r>
            <a:r>
              <a:rPr/>
              <a:t> </a:t>
            </a:r>
            <a:r>
              <a:rPr/>
              <a:t>grants,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pushed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requirements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files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upload.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restrictions.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site</a:t>
            </a:r>
            <a:r>
              <a:rPr/>
              <a:t> </a:t>
            </a:r>
            <a:r>
              <a:rPr/>
              <a:t>asks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format,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PDF,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prepared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documents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format.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Once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pat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sit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wait.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receive</a:t>
            </a:r>
            <a:r>
              <a:rPr/>
              <a:t> </a:t>
            </a:r>
            <a:r>
              <a:rPr/>
              <a:t>notifications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proposal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met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hurdles,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regularly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electronic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proposal.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delays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timelines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solicitation,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contacting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granting</a:t>
            </a:r>
            <a:r>
              <a:rPr/>
              <a:t> </a:t>
            </a:r>
            <a:r>
              <a:rPr/>
              <a:t>agency.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importantly,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promptly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agency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address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deficiencies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proposal,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completely</a:t>
            </a:r>
            <a:r>
              <a:rPr/>
              <a:t> </a:t>
            </a:r>
            <a:r>
              <a:rPr/>
              <a:t>missing.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granting</a:t>
            </a:r>
            <a:r>
              <a:rPr/>
              <a:t> </a:t>
            </a:r>
            <a:r>
              <a:rPr/>
              <a:t>agency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passed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hurdles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promising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paperwork.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doesn’t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anything,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requests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hopeful</a:t>
            </a:r>
            <a:r>
              <a:rPr/>
              <a:t> </a:t>
            </a:r>
            <a:r>
              <a:rPr/>
              <a:t>signs.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granting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National</a:t>
            </a:r>
            <a:r>
              <a:rPr/>
              <a:t> </a:t>
            </a:r>
            <a:r>
              <a:rPr/>
              <a:t>Institutes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governmental</a:t>
            </a:r>
            <a:r>
              <a:rPr/>
              <a:t> </a:t>
            </a:r>
            <a:r>
              <a:rPr/>
              <a:t>agencies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distribute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Defense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National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Foundation.</a:t>
            </a:r>
            <a:r>
              <a:rPr/>
              <a:t> </a:t>
            </a:r>
            <a:r>
              <a:rPr/>
              <a:t>Grants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private</a:t>
            </a:r>
            <a:r>
              <a:rPr/>
              <a:t> </a:t>
            </a:r>
            <a:r>
              <a:rPr/>
              <a:t>organizations,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Bill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Melinda</a:t>
            </a:r>
            <a:r>
              <a:rPr/>
              <a:t> </a:t>
            </a:r>
            <a:r>
              <a:rPr/>
              <a:t>Gates</a:t>
            </a:r>
            <a:r>
              <a:rPr/>
              <a:t> </a:t>
            </a:r>
            <a:r>
              <a:rPr/>
              <a:t>Foundation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American</a:t>
            </a:r>
            <a:r>
              <a:rPr/>
              <a:t> </a:t>
            </a:r>
            <a:r>
              <a:rPr/>
              <a:t>Heart</a:t>
            </a:r>
            <a:r>
              <a:rPr/>
              <a:t> </a:t>
            </a:r>
            <a:r>
              <a:rPr/>
              <a:t>Association.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opportunities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solicitation.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Agency</a:t>
            </a:r>
            <a:r>
              <a:rPr/>
              <a:t> </a:t>
            </a:r>
            <a:r>
              <a:rPr/>
              <a:t>Announcement</a:t>
            </a:r>
            <a:r>
              <a:rPr/>
              <a:t> </a:t>
            </a:r>
            <a:r>
              <a:rPr/>
              <a:t>(BAA),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Applications</a:t>
            </a:r>
            <a:r>
              <a:rPr/>
              <a:t> </a:t>
            </a:r>
            <a:r>
              <a:rPr/>
              <a:t>(RFA),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Request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Proposals</a:t>
            </a:r>
            <a:r>
              <a:rPr/>
              <a:t> </a:t>
            </a:r>
            <a:r>
              <a:rPr/>
              <a:t>(RFP).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NIH</a:t>
            </a:r>
            <a:r>
              <a:rPr/>
              <a:t> </a:t>
            </a:r>
            <a:r>
              <a:rPr/>
              <a:t>terms,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granting</a:t>
            </a:r>
            <a:r>
              <a:rPr/>
              <a:t> </a:t>
            </a:r>
            <a:r>
              <a:rPr/>
              <a:t>agencies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acronyms.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solicitation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propose.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specific,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however,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must,</a:t>
            </a:r>
            <a:r>
              <a:rPr/>
              <a:t> </a:t>
            </a:r>
            <a:r>
              <a:rPr/>
              <a:t>must,</a:t>
            </a:r>
            <a:r>
              <a:rPr/>
              <a:t> </a:t>
            </a:r>
            <a:r>
              <a:rPr/>
              <a:t>must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do.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trial,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propose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trial.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allowable</a:t>
            </a:r>
            <a:r>
              <a:rPr/>
              <a:t> </a:t>
            </a:r>
            <a:r>
              <a:rPr/>
              <a:t>expenses.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travel?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purchase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equipment?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deadline.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months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deadline.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granting</a:t>
            </a:r>
            <a:r>
              <a:rPr/>
              <a:t> </a:t>
            </a:r>
            <a:r>
              <a:rPr/>
              <a:t>agency,</a:t>
            </a:r>
            <a:r>
              <a:rPr/>
              <a:t> </a:t>
            </a:r>
            <a:r>
              <a:rPr/>
              <a:t>please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advantage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one-on-one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participation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webinar.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Pitch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agency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for.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copious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grant.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experience,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helpful.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write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proposals.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encounters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John</a:t>
            </a:r>
            <a:r>
              <a:rPr/>
              <a:t> </a:t>
            </a:r>
            <a:r>
              <a:rPr/>
              <a:t>Donne: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island.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island.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centuries</a:t>
            </a:r>
            <a:r>
              <a:rPr/>
              <a:t> </a:t>
            </a:r>
            <a:r>
              <a:rPr/>
              <a:t>ago,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scientists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themselves:</a:t>
            </a:r>
            <a:r>
              <a:rPr/>
              <a:t> </a:t>
            </a:r>
            <a:r>
              <a:rPr/>
              <a:t>Benjamin</a:t>
            </a:r>
            <a:r>
              <a:rPr/>
              <a:t> </a:t>
            </a:r>
            <a:r>
              <a:rPr/>
              <a:t>Franklin,</a:t>
            </a:r>
            <a:r>
              <a:rPr/>
              <a:t> </a:t>
            </a:r>
            <a:r>
              <a:rPr/>
              <a:t>Isaac</a:t>
            </a:r>
            <a:r>
              <a:rPr/>
              <a:t> </a:t>
            </a:r>
            <a:r>
              <a:rPr/>
              <a:t>Newton,</a:t>
            </a:r>
            <a:r>
              <a:rPr/>
              <a:t> </a:t>
            </a:r>
            <a:r>
              <a:rPr/>
              <a:t>Marie</a:t>
            </a:r>
            <a:r>
              <a:rPr/>
              <a:t> </a:t>
            </a:r>
            <a:r>
              <a:rPr/>
              <a:t>Curie.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science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become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diverse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writer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specialized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lack.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team.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shy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capable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conducting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yourself.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relatively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classes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experiences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proposing.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reviewers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stuff,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yourself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special.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proposed,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accrual</a:t>
            </a:r>
            <a:r>
              <a:rPr/>
              <a:t> </a:t>
            </a:r>
            <a:r>
              <a:rPr/>
              <a:t>rates.</a:t>
            </a:r>
            <a:r>
              <a:rPr/>
              <a:t> </a:t>
            </a:r>
            <a:r>
              <a:rPr/>
              <a:t>Accrual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recruit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trial.</a:t>
            </a:r>
            <a:r>
              <a:rPr/>
              <a:t> </a:t>
            </a:r>
            <a:r>
              <a:rPr/>
              <a:t>Accrual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flip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calculation.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propose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500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decades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volunteers.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funded,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feedback,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deficiency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development.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lessons.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First,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development.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development,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novice</a:t>
            </a:r>
            <a:r>
              <a:rPr/>
              <a:t> </a:t>
            </a:r>
            <a:r>
              <a:rPr/>
              <a:t>either.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describe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area.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yourself.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Second,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Kansas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Users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knew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said,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prepared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resubmission.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resubmitting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commitments,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lesson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holds.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Actually,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praise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researcher,</a:t>
            </a:r>
            <a:r>
              <a:rPr/>
              <a:t> </a:t>
            </a:r>
            <a:r>
              <a:rPr/>
              <a:t>Russ</a:t>
            </a:r>
            <a:r>
              <a:rPr/>
              <a:t> </a:t>
            </a:r>
            <a:r>
              <a:rPr/>
              <a:t>Lenth,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pre-eminent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calculation.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mentioned,</a:t>
            </a:r>
            <a:r>
              <a:rPr/>
              <a:t> </a:t>
            </a:r>
            <a:r>
              <a:rPr/>
              <a:t>accrual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neglected</a:t>
            </a:r>
            <a:r>
              <a:rPr/>
              <a:t> </a:t>
            </a:r>
            <a:r>
              <a:rPr/>
              <a:t>partner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calculation,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Dr. Lenth</a:t>
            </a:r>
            <a:r>
              <a:rPr/>
              <a:t> </a:t>
            </a:r>
            <a:r>
              <a:rPr/>
              <a:t>provided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expertise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reviewers</a:t>
            </a:r>
            <a:r>
              <a:rPr/>
              <a:t> </a:t>
            </a:r>
            <a:r>
              <a:rPr/>
              <a:t>noted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commented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favorably.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story.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unsuccessful</a:t>
            </a:r>
            <a:r>
              <a:rPr/>
              <a:t> </a:t>
            </a:r>
            <a:r>
              <a:rPr/>
              <a:t>grant.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biomedical</a:t>
            </a:r>
            <a:r>
              <a:rPr/>
              <a:t> </a:t>
            </a:r>
            <a:r>
              <a:rPr/>
              <a:t>researchers.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alley,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courses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unique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apart.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sharing.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push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reviewed</a:t>
            </a:r>
            <a:r>
              <a:rPr/>
              <a:t> </a:t>
            </a:r>
            <a:r>
              <a:rPr/>
              <a:t>publication.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concerns,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datasets.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protect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propose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sharing–issues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documentation,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overlooked.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assemble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development.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Mike</a:t>
            </a:r>
            <a:r>
              <a:rPr/>
              <a:t> </a:t>
            </a:r>
            <a:r>
              <a:rPr/>
              <a:t>Abel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story.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unsuccessful</a:t>
            </a:r>
            <a:r>
              <a:rPr/>
              <a:t> </a:t>
            </a:r>
            <a:r>
              <a:rPr/>
              <a:t>grant.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modules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biomedical</a:t>
            </a:r>
            <a:r>
              <a:rPr/>
              <a:t> </a:t>
            </a:r>
            <a:r>
              <a:rPr/>
              <a:t>researchers.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alley,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thought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myself.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courses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unique</a:t>
            </a:r>
            <a:r>
              <a:rPr/>
              <a:t> </a:t>
            </a:r>
            <a:r>
              <a:rPr/>
              <a:t>skills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apart.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particular,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finding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exercises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interest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sharing.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increasing</a:t>
            </a:r>
            <a:r>
              <a:rPr/>
              <a:t> </a:t>
            </a:r>
            <a:r>
              <a:rPr/>
              <a:t>push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reviewed</a:t>
            </a:r>
            <a:r>
              <a:rPr/>
              <a:t> </a:t>
            </a:r>
            <a:r>
              <a:rPr/>
              <a:t>publication.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concerns,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datasets.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so,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protect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privacy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propose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videos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sharing–issues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documentation,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overlooked.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assemble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development.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like):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Angellar</a:t>
            </a:r>
            <a:r>
              <a:rPr/>
              <a:t> </a:t>
            </a:r>
            <a:r>
              <a:rPr/>
              <a:t>Manguvo,</a:t>
            </a:r>
            <a:r>
              <a:rPr/>
              <a:t> </a:t>
            </a:r>
            <a:r>
              <a:rPr/>
              <a:t>PhD,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Instructional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Specialist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Medicine’s</a:t>
            </a:r>
            <a:r>
              <a:rPr/>
              <a:t> </a:t>
            </a:r>
            <a:r>
              <a:rPr/>
              <a:t>(SOM)</a:t>
            </a:r>
            <a:r>
              <a:rPr/>
              <a:t> </a:t>
            </a:r>
            <a:r>
              <a:rPr/>
              <a:t>Office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Improvement.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primary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position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expertise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curriculum</a:t>
            </a:r>
            <a:r>
              <a:rPr/>
              <a:t> </a:t>
            </a:r>
            <a:r>
              <a:rPr/>
              <a:t>management,</a:t>
            </a:r>
            <a:r>
              <a:rPr/>
              <a:t> </a:t>
            </a:r>
            <a:r>
              <a:rPr/>
              <a:t>assessment,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evaluation,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faculty</a:t>
            </a:r>
            <a:r>
              <a:rPr/>
              <a:t> </a:t>
            </a:r>
            <a:r>
              <a:rPr/>
              <a:t>development.</a:t>
            </a:r>
            <a:r>
              <a:rPr/>
              <a:t> </a:t>
            </a:r>
            <a:r>
              <a:rPr/>
              <a:t>Dr. Manguvo</a:t>
            </a:r>
            <a:r>
              <a:rPr/>
              <a:t> </a:t>
            </a:r>
            <a:r>
              <a:rPr/>
              <a:t>plays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role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monitoring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accreditation</a:t>
            </a:r>
            <a:r>
              <a:rPr/>
              <a:t> </a:t>
            </a:r>
            <a:r>
              <a:rPr/>
              <a:t>compliance.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formulating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initiatives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monitor</a:t>
            </a:r>
            <a:r>
              <a:rPr/>
              <a:t> </a:t>
            </a:r>
            <a:r>
              <a:rPr/>
              <a:t>identified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focus,</a:t>
            </a:r>
            <a:r>
              <a:rPr/>
              <a:t> </a:t>
            </a:r>
            <a:r>
              <a:rPr/>
              <a:t>SOM’s</a:t>
            </a:r>
            <a:r>
              <a:rPr/>
              <a:t> </a:t>
            </a:r>
            <a:r>
              <a:rPr/>
              <a:t>strategic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goals,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elements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compliance</a:t>
            </a:r>
            <a:r>
              <a:rPr/>
              <a:t> </a:t>
            </a:r>
            <a:r>
              <a:rPr/>
              <a:t>monitoring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SOM’s</a:t>
            </a:r>
            <a:r>
              <a:rPr/>
              <a:t> </a:t>
            </a:r>
            <a:r>
              <a:rPr/>
              <a:t>commitment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improvement.</a:t>
            </a:r>
            <a:r>
              <a:rPr/>
              <a:t> </a:t>
            </a:r>
            <a:r>
              <a:rPr/>
              <a:t>Dr. Manguvo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serves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co-coordinator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oversees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Professions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(HPRE)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SOM.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journal</a:t>
            </a:r>
            <a:r>
              <a:rPr/>
              <a:t> </a:t>
            </a:r>
            <a:r>
              <a:rPr/>
              <a:t>articles</a:t>
            </a:r>
            <a:r>
              <a:rPr/>
              <a:t> </a:t>
            </a:r>
            <a:r>
              <a:rPr/>
              <a:t>related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initiatives.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Dr. Manguvo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Associate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Professor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HPRE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teaches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graduate</a:t>
            </a:r>
            <a:r>
              <a:rPr/>
              <a:t> </a:t>
            </a:r>
            <a:r>
              <a:rPr/>
              <a:t>course: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Professions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Education.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course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equip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conceptual,</a:t>
            </a:r>
            <a:r>
              <a:rPr/>
              <a:t> </a:t>
            </a:r>
            <a:r>
              <a:rPr/>
              <a:t>theoretical,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methodological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necessary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develop,</a:t>
            </a:r>
            <a:r>
              <a:rPr/>
              <a:t> </a:t>
            </a:r>
            <a:r>
              <a:rPr/>
              <a:t>implement,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services,</a:t>
            </a:r>
            <a:r>
              <a:rPr/>
              <a:t> </a:t>
            </a:r>
            <a:r>
              <a:rPr/>
              <a:t>policies,</a:t>
            </a:r>
            <a:r>
              <a:rPr/>
              <a:t> </a:t>
            </a:r>
            <a:r>
              <a:rPr/>
              <a:t>products,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programs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professions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empirical</a:t>
            </a:r>
            <a:r>
              <a:rPr/>
              <a:t> </a:t>
            </a:r>
            <a:r>
              <a:rPr/>
              <a:t>information.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Dr. Manguvo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teaches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methods</a:t>
            </a:r>
            <a:r>
              <a:rPr/>
              <a:t> </a:t>
            </a:r>
            <a:r>
              <a:rPr/>
              <a:t>courses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UMKC’s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adjunct</a:t>
            </a:r>
            <a:r>
              <a:rPr/>
              <a:t> </a:t>
            </a:r>
            <a:r>
              <a:rPr/>
              <a:t>instructor,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aim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equip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basic</a:t>
            </a:r>
            <a:r>
              <a:rPr/>
              <a:t> </a:t>
            </a:r>
            <a:r>
              <a:rPr/>
              <a:t>understanding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designs,</a:t>
            </a:r>
            <a:r>
              <a:rPr/>
              <a:t> </a:t>
            </a:r>
            <a:r>
              <a:rPr/>
              <a:t>methodological</a:t>
            </a:r>
            <a:r>
              <a:rPr/>
              <a:t> </a:t>
            </a:r>
            <a:r>
              <a:rPr/>
              <a:t>approaches,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procedures.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curriculum.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Michael</a:t>
            </a:r>
            <a:r>
              <a:rPr/>
              <a:t> </a:t>
            </a:r>
            <a:r>
              <a:rPr/>
              <a:t>Abel</a:t>
            </a:r>
            <a:r>
              <a:rPr/>
              <a:t> </a:t>
            </a:r>
            <a:r>
              <a:rPr/>
              <a:t>(again,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summarize</a:t>
            </a:r>
            <a:r>
              <a:rPr/>
              <a:t> </a:t>
            </a:r>
            <a:r>
              <a:rPr/>
              <a:t>briefly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video,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text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Michael</a:t>
            </a:r>
            <a:r>
              <a:rPr/>
              <a:t> </a:t>
            </a:r>
            <a:r>
              <a:rPr/>
              <a:t>Abel,</a:t>
            </a:r>
            <a:r>
              <a:rPr/>
              <a:t> </a:t>
            </a:r>
            <a:r>
              <a:rPr/>
              <a:t>Ph.D.,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Human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(UMKC</a:t>
            </a:r>
            <a:r>
              <a:rPr/>
              <a:t> </a:t>
            </a:r>
            <a:r>
              <a:rPr/>
              <a:t>IHD).</a:t>
            </a:r>
            <a:r>
              <a:rPr/>
              <a:t> </a:t>
            </a:r>
            <a:r>
              <a:rPr/>
              <a:t>Dr. Abel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IHD</a:t>
            </a:r>
            <a:r>
              <a:rPr/>
              <a:t> </a:t>
            </a:r>
            <a:r>
              <a:rPr/>
              <a:t>Associate</a:t>
            </a:r>
            <a:r>
              <a:rPr/>
              <a:t> </a:t>
            </a:r>
            <a:r>
              <a:rPr/>
              <a:t>Director.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leads</a:t>
            </a:r>
            <a:r>
              <a:rPr/>
              <a:t> </a:t>
            </a:r>
            <a:r>
              <a:rPr/>
              <a:t>applied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initiatives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advance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enhance</a:t>
            </a:r>
            <a:r>
              <a:rPr/>
              <a:t> </a:t>
            </a:r>
            <a:r>
              <a:rPr/>
              <a:t>people’s</a:t>
            </a:r>
            <a:r>
              <a:rPr/>
              <a:t> </a:t>
            </a:r>
            <a:r>
              <a:rPr/>
              <a:t>lives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effectiveness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communities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citizens.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childhood</a:t>
            </a:r>
            <a:r>
              <a:rPr/>
              <a:t> </a:t>
            </a:r>
            <a:r>
              <a:rPr/>
              <a:t>education,</a:t>
            </a:r>
            <a:r>
              <a:rPr/>
              <a:t> </a:t>
            </a:r>
            <a:r>
              <a:rPr/>
              <a:t>child</a:t>
            </a:r>
            <a:r>
              <a:rPr/>
              <a:t> </a:t>
            </a:r>
            <a:r>
              <a:rPr/>
              <a:t>development,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development,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childhood</a:t>
            </a:r>
            <a:r>
              <a:rPr/>
              <a:t> </a:t>
            </a:r>
            <a:r>
              <a:rPr/>
              <a:t>leadership.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Missouri’s</a:t>
            </a:r>
            <a:r>
              <a:rPr/>
              <a:t> </a:t>
            </a:r>
            <a:r>
              <a:rPr/>
              <a:t>federally-funded</a:t>
            </a:r>
            <a:r>
              <a:rPr/>
              <a:t> </a:t>
            </a:r>
            <a:r>
              <a:rPr/>
              <a:t>Preschool</a:t>
            </a:r>
            <a:r>
              <a:rPr/>
              <a:t> </a:t>
            </a:r>
            <a:r>
              <a:rPr/>
              <a:t>Development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Elementary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Secondary</a:t>
            </a:r>
            <a:r>
              <a:rPr/>
              <a:t> </a:t>
            </a:r>
            <a:r>
              <a:rPr/>
              <a:t>Education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recently</a:t>
            </a:r>
            <a:r>
              <a:rPr/>
              <a:t> </a:t>
            </a:r>
            <a:r>
              <a:rPr/>
              <a:t>completed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initiative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career</a:t>
            </a:r>
            <a:r>
              <a:rPr/>
              <a:t> </a:t>
            </a:r>
            <a:r>
              <a:rPr/>
              <a:t>pathways</a:t>
            </a:r>
            <a:r>
              <a:rPr/>
              <a:t> </a:t>
            </a:r>
            <a:r>
              <a:rPr/>
              <a:t>framework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state’s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childhood</a:t>
            </a:r>
            <a:r>
              <a:rPr/>
              <a:t> </a:t>
            </a:r>
            <a:r>
              <a:rPr/>
              <a:t>workforce.</a:t>
            </a:r>
            <a:r>
              <a:rPr/>
              <a:t> </a:t>
            </a:r>
            <a:r>
              <a:rPr/>
              <a:t>Dr. Abel</a:t>
            </a:r>
            <a:r>
              <a:rPr/>
              <a:t> </a:t>
            </a:r>
            <a:r>
              <a:rPr/>
              <a:t>oversees</a:t>
            </a:r>
            <a:r>
              <a:rPr/>
              <a:t> </a:t>
            </a:r>
            <a:r>
              <a:rPr/>
              <a:t>projects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urban</a:t>
            </a:r>
            <a:r>
              <a:rPr/>
              <a:t> </a:t>
            </a:r>
            <a:r>
              <a:rPr/>
              <a:t>equity</a:t>
            </a:r>
            <a:r>
              <a:rPr/>
              <a:t> </a:t>
            </a:r>
            <a:r>
              <a:rPr/>
              <a:t>initiatives,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aging,</a:t>
            </a:r>
            <a:r>
              <a:rPr/>
              <a:t> </a:t>
            </a:r>
            <a:r>
              <a:rPr/>
              <a:t>traumatic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injury,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visiting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mothers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vulnerable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TIES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Kansas</a:t>
            </a:r>
            <a:r>
              <a:rPr/>
              <a:t> </a:t>
            </a:r>
            <a:r>
              <a:rPr/>
              <a:t>City</a:t>
            </a:r>
            <a:r>
              <a:rPr/>
              <a:t> </a:t>
            </a:r>
            <a:r>
              <a:rPr/>
              <a:t>Healthy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Initiative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Nurture</a:t>
            </a:r>
            <a:r>
              <a:rPr/>
              <a:t> </a:t>
            </a:r>
            <a:r>
              <a:rPr/>
              <a:t>KC.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interests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organizational</a:t>
            </a:r>
            <a:r>
              <a:rPr/>
              <a:t> </a:t>
            </a:r>
            <a:r>
              <a:rPr/>
              <a:t>equity,</a:t>
            </a:r>
            <a:r>
              <a:rPr/>
              <a:t> </a:t>
            </a:r>
            <a:r>
              <a:rPr/>
              <a:t>leadership</a:t>
            </a:r>
            <a:r>
              <a:rPr/>
              <a:t> </a:t>
            </a:r>
            <a:r>
              <a:rPr/>
              <a:t>development,</a:t>
            </a:r>
            <a:r>
              <a:rPr/>
              <a:t> </a:t>
            </a:r>
            <a:r>
              <a:rPr/>
              <a:t>pedagogical</a:t>
            </a:r>
            <a:r>
              <a:rPr/>
              <a:t> </a:t>
            </a:r>
            <a:r>
              <a:rPr/>
              <a:t>leadership,</a:t>
            </a:r>
            <a:r>
              <a:rPr/>
              <a:t> </a:t>
            </a:r>
            <a:r>
              <a:rPr/>
              <a:t>family</a:t>
            </a:r>
            <a:r>
              <a:rPr/>
              <a:t> </a:t>
            </a:r>
            <a:r>
              <a:rPr/>
              <a:t>engagement,</a:t>
            </a:r>
            <a:r>
              <a:rPr/>
              <a:t> </a:t>
            </a:r>
            <a:r>
              <a:rPr/>
              <a:t>behavioral</a:t>
            </a:r>
            <a:r>
              <a:rPr/>
              <a:t> </a:t>
            </a:r>
            <a:r>
              <a:rPr/>
              <a:t>health,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capacity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vulnerable</a:t>
            </a:r>
            <a:r>
              <a:rPr/>
              <a:t> </a:t>
            </a:r>
            <a:r>
              <a:rPr/>
              <a:t>populations.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co-author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Building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Leadership:</a:t>
            </a:r>
            <a:r>
              <a:rPr/>
              <a:t> </a:t>
            </a:r>
            <a:r>
              <a:rPr/>
              <a:t>Energizing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Strengthening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Childhood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(Gryphon</a:t>
            </a:r>
            <a:r>
              <a:rPr/>
              <a:t> </a:t>
            </a:r>
            <a:r>
              <a:rPr/>
              <a:t>House).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recruit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librarian.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librarians.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3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4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5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7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8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9.png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Relationship Id="rId3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Relationship Id="rId3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14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proposal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(2/6)</a:t>
            </a:r>
          </a:p>
        </p:txBody>
      </p:sp>
      <p:pic>
        <p:nvPicPr>
          <p:cNvPr descr="../images/grant-abe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16000" y="1600200"/>
            <a:ext cx="7124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(3/6)</a:t>
            </a:r>
          </a:p>
        </p:txBody>
      </p:sp>
      <p:pic>
        <p:nvPicPr>
          <p:cNvPr descr="../images/grant-curti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70000" y="1600200"/>
            <a:ext cx="6604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(4/6)</a:t>
            </a:r>
          </a:p>
        </p:txBody>
      </p:sp>
      <p:pic>
        <p:nvPicPr>
          <p:cNvPr descr="../images/grant-thomps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16000" y="1600200"/>
            <a:ext cx="71247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(5/6)</a:t>
            </a:r>
          </a:p>
        </p:txBody>
      </p:sp>
      <p:pic>
        <p:nvPicPr>
          <p:cNvPr descr="../images/grant-grace-marti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828800" y="1600200"/>
            <a:ext cx="5499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(6/6)</a:t>
            </a:r>
          </a:p>
        </p:txBody>
      </p:sp>
      <p:pic>
        <p:nvPicPr>
          <p:cNvPr descr="../images/grant-vicker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917700"/>
            <a:ext cx="8229600" cy="3886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Don’t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yourself</a:t>
            </a:r>
          </a:p>
        </p:txBody>
      </p:sp>
      <p:pic>
        <p:nvPicPr>
          <p:cNvPr descr="../images/grant-simo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128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Building a research team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Letter of intent</a:t>
            </a:r>
          </a:p>
          <a:p>
            <a:pPr lvl="2"/>
            <a:r>
              <a:rPr/>
              <a:t>Draft proposal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Submit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intent,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asked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Very brief description</a:t>
            </a:r>
          </a:p>
          <a:p>
            <a:pPr lvl="1"/>
            <a:r>
              <a:rPr/>
              <a:t>Does not constitute a commitment</a:t>
            </a:r>
          </a:p>
          <a:p>
            <a:pPr lvl="1"/>
            <a:r>
              <a:rPr/>
              <a:t>Courtesy to the granting agency</a:t>
            </a:r>
          </a:p>
          <a:p>
            <a:pPr lvl="2"/>
            <a:r>
              <a:rPr/>
              <a:t>Estimate number of proposals</a:t>
            </a:r>
          </a:p>
          <a:p>
            <a:pPr lvl="2"/>
            <a:r>
              <a:rPr/>
              <a:t>Identify special review expertise needed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proposal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Aims/objectives</a:t>
            </a:r>
          </a:p>
          <a:p>
            <a:pPr lvl="1"/>
            <a:r>
              <a:rPr/>
              <a:t>Literature review</a:t>
            </a:r>
          </a:p>
          <a:p>
            <a:pPr lvl="1"/>
            <a:r>
              <a:rPr/>
              <a:t>Methods section</a:t>
            </a:r>
          </a:p>
          <a:p>
            <a:pPr lvl="1"/>
            <a:r>
              <a:rPr/>
              <a:t>Preliminary data</a:t>
            </a:r>
          </a:p>
          <a:p>
            <a:pPr lvl="2"/>
            <a:r>
              <a:rPr/>
              <a:t>Proof of your capabilities</a:t>
            </a:r>
          </a:p>
          <a:p>
            <a:pPr lvl="2"/>
            <a:r>
              <a:rPr/>
              <a:t>Not always available</a:t>
            </a:r>
          </a:p>
          <a:p>
            <a:pPr lvl="1"/>
            <a:r>
              <a:rPr/>
              <a:t>Strengths of the research team/environment</a:t>
            </a:r>
          </a:p>
          <a:p>
            <a:pPr lvl="1"/>
            <a:r>
              <a:rPr/>
              <a:t>Other sections</a:t>
            </a:r>
          </a:p>
          <a:p>
            <a:pPr lvl="1"/>
            <a:r>
              <a:rPr/>
              <a:t>Make proposal easy to read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proposal,</a:t>
            </a:r>
            <a:r>
              <a:rPr/>
              <a:t> </a:t>
            </a:r>
            <a:r>
              <a:rPr/>
              <a:t>aims/objectives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Objectives</a:t>
            </a:r>
          </a:p>
          <a:p>
            <a:pPr lvl="2"/>
            <a:r>
              <a:rPr/>
              <a:t>Lead and final paragraph</a:t>
            </a:r>
          </a:p>
          <a:p>
            <a:pPr lvl="2"/>
            <a:r>
              <a:rPr/>
              <a:t>Broad picture of entire proposal</a:t>
            </a:r>
          </a:p>
          <a:p>
            <a:pPr lvl="1"/>
            <a:r>
              <a:rPr/>
              <a:t>Aims</a:t>
            </a:r>
          </a:p>
          <a:p>
            <a:pPr lvl="2"/>
            <a:r>
              <a:rPr/>
              <a:t>Individual pieces</a:t>
            </a:r>
          </a:p>
          <a:p>
            <a:pPr lvl="2"/>
            <a:r>
              <a:rPr/>
              <a:t>Typically 3 to 5.</a:t>
            </a:r>
          </a:p>
          <a:p>
            <a:pPr lvl="2"/>
            <a:r>
              <a:rPr/>
              <a:t>Not dependent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goal:</a:t>
            </a:r>
            <a:r>
              <a:rPr/>
              <a:t> </a:t>
            </a:r>
            <a:r>
              <a:rPr/>
              <a:t>stand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There is no second best in grantsmanship</a:t>
            </a:r>
          </a:p>
          <a:p>
            <a:pPr lvl="1"/>
            <a:r>
              <a:rPr/>
              <a:t>Quiz: who was the first person to fly solo across the Atlantic Ocean?</a:t>
            </a:r>
          </a:p>
          <a:p>
            <a:pPr lvl="2"/>
            <a:r>
              <a:rPr/>
              <a:t>Who was the second person?</a:t>
            </a:r>
          </a:p>
          <a:p>
            <a:pPr lvl="2"/>
            <a:r>
              <a:rPr/>
              <a:t>Who was the third person?</a:t>
            </a:r>
          </a:p>
          <a:p>
            <a:pPr lvl="1"/>
            <a:r>
              <a:rPr/>
              <a:t>Never apologize, never settle</a:t>
            </a:r>
          </a:p>
          <a:p>
            <a:pPr lvl="1"/>
            <a:r>
              <a:rPr/>
              <a:t>If you have to make a mistake, make a loud mistake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proposal,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aims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Objective: Four week curriculum on data sharing</a:t>
            </a:r>
          </a:p>
          <a:p>
            <a:pPr lvl="1"/>
            <a:r>
              <a:rPr/>
              <a:t>Aim 1.Develop and pilot test training materials.</a:t>
            </a:r>
          </a:p>
          <a:p>
            <a:pPr lvl="1"/>
            <a:r>
              <a:rPr/>
              <a:t>Aim 2. Deploy and evaluate materials in two different research methods classes.</a:t>
            </a:r>
          </a:p>
          <a:p>
            <a:pPr lvl="1"/>
            <a:r>
              <a:rPr/>
              <a:t>Aim 3. Make all resources available publicly.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proposal,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Already covered in this class</a:t>
            </a:r>
          </a:p>
          <a:p>
            <a:pPr lvl="1"/>
            <a:r>
              <a:rPr/>
              <a:t>Adhere to page limits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proposal,</a:t>
            </a:r>
            <a:r>
              <a:rPr/>
              <a:t> </a:t>
            </a:r>
            <a:r>
              <a:rPr/>
              <a:t>preliminary</a:t>
            </a:r>
            <a:r>
              <a:rPr/>
              <a:t> </a:t>
            </a:r>
            <a:r>
              <a:rPr/>
              <a:t>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Proof of your capabilities</a:t>
            </a:r>
          </a:p>
          <a:p>
            <a:pPr lvl="1"/>
            <a:r>
              <a:rPr/>
              <a:t>Does not have to be complete</a:t>
            </a:r>
          </a:p>
          <a:p>
            <a:pPr lvl="1"/>
            <a:r>
              <a:rPr/>
              <a:t>Not always required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proposal,</a:t>
            </a:r>
            <a:r>
              <a:rPr/>
              <a:t> </a:t>
            </a:r>
            <a:r>
              <a:rPr/>
              <a:t>strengths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team/environment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Strengths of the team</a:t>
            </a:r>
          </a:p>
          <a:p>
            <a:pPr lvl="2"/>
            <a:r>
              <a:rPr/>
              <a:t>Always list credentials</a:t>
            </a:r>
          </a:p>
          <a:p>
            <a:pPr lvl="2"/>
            <a:r>
              <a:rPr/>
              <a:t>Prior research experience</a:t>
            </a:r>
          </a:p>
          <a:p>
            <a:pPr lvl="1"/>
            <a:r>
              <a:rPr/>
              <a:t>Strengths of the environment</a:t>
            </a:r>
          </a:p>
          <a:p>
            <a:pPr lvl="1"/>
            <a:r>
              <a:rPr/>
              <a:t>There is no second best in grantsmanship</a:t>
            </a:r>
          </a:p>
          <a:p>
            <a:pPr lvl="1"/>
            <a:r>
              <a:rPr/>
              <a:t>Quiz: who was the first person to fly solo across the Atlantic Ocean?</a:t>
            </a:r>
          </a:p>
          <a:p>
            <a:pPr lvl="2"/>
            <a:r>
              <a:rPr/>
              <a:t>Who was the second person?</a:t>
            </a:r>
          </a:p>
          <a:p>
            <a:pPr lvl="2"/>
            <a:r>
              <a:rPr/>
              <a:t>Who was the third person?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proposal,</a:t>
            </a:r>
            <a:r>
              <a:rPr/>
              <a:t> </a:t>
            </a:r>
            <a:r>
              <a:rPr/>
              <a:t>budget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Salaries</a:t>
            </a:r>
          </a:p>
          <a:p>
            <a:pPr lvl="1"/>
            <a:r>
              <a:rPr/>
              <a:t>Supplies</a:t>
            </a:r>
          </a:p>
          <a:p>
            <a:pPr lvl="1"/>
            <a:r>
              <a:rPr/>
              <a:t>Travel</a:t>
            </a:r>
          </a:p>
          <a:p>
            <a:pPr lvl="1"/>
            <a:r>
              <a:rPr/>
              <a:t>Publication costs</a:t>
            </a:r>
          </a:p>
          <a:p>
            <a:pPr lvl="1"/>
            <a:r>
              <a:rPr/>
              <a:t>Indirect funds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Prepare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draft</a:t>
            </a:r>
            <a:r>
              <a:rPr/>
              <a:t> </a:t>
            </a:r>
            <a:r>
              <a:rPr/>
              <a:t>proposal,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Varies greatly, read the solicitation</a:t>
            </a:r>
          </a:p>
          <a:p>
            <a:pPr lvl="2"/>
            <a:r>
              <a:rPr/>
              <a:t>Use a checklist</a:t>
            </a:r>
          </a:p>
          <a:p>
            <a:pPr lvl="1"/>
            <a:r>
              <a:rPr/>
              <a:t>Some examples of other requirements</a:t>
            </a:r>
          </a:p>
          <a:p>
            <a:pPr lvl="2"/>
            <a:r>
              <a:rPr/>
              <a:t>Inclusion of women and minorities</a:t>
            </a:r>
          </a:p>
          <a:p>
            <a:pPr lvl="2"/>
            <a:r>
              <a:rPr/>
              <a:t>Data sharing plan</a:t>
            </a:r>
          </a:p>
          <a:p>
            <a:pPr lvl="2"/>
            <a:r>
              <a:rPr/>
              <a:t>Community participation</a:t>
            </a:r>
          </a:p>
          <a:p>
            <a:pPr lvl="1"/>
            <a:r>
              <a:rPr/>
              <a:t>Respect any exclusions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proposal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Respect guidelines</a:t>
            </a:r>
          </a:p>
          <a:p>
            <a:pPr lvl="2"/>
            <a:r>
              <a:rPr/>
              <a:t>Page limits</a:t>
            </a:r>
          </a:p>
          <a:p>
            <a:pPr lvl="2"/>
            <a:r>
              <a:rPr/>
              <a:t>Page margins</a:t>
            </a:r>
          </a:p>
          <a:p>
            <a:pPr lvl="2"/>
            <a:r>
              <a:rPr/>
              <a:t>Font size</a:t>
            </a:r>
          </a:p>
          <a:p>
            <a:pPr lvl="1"/>
            <a:r>
              <a:rPr/>
              <a:t>Use headings, white space liberally</a:t>
            </a:r>
          </a:p>
          <a:p>
            <a:pPr lvl="1"/>
            <a:r>
              <a:rPr/>
              <a:t>Use </a:t>
            </a:r>
            <a:r>
              <a:rPr b="1"/>
              <a:t>bold</a:t>
            </a:r>
            <a:r>
              <a:rPr/>
              <a:t> (not </a:t>
            </a:r>
            <a:r>
              <a:rPr i="1"/>
              <a:t>underline</a:t>
            </a:r>
            <a:r>
              <a:rPr/>
              <a:t>) for emphasis</a:t>
            </a:r>
          </a:p>
          <a:p>
            <a:pPr lvl="1"/>
            <a:r>
              <a:rPr/>
              <a:t>Include tabular summaries, graphs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whitespace</a:t>
            </a:r>
          </a:p>
        </p:txBody>
      </p:sp>
      <p:pic>
        <p:nvPicPr>
          <p:cNvPr descr="../images/grant-layou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095500"/>
            <a:ext cx="8229600" cy="3530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Letter of intent</a:t>
            </a:r>
          </a:p>
          <a:p>
            <a:pPr lvl="2"/>
            <a:r>
              <a:rPr/>
              <a:t>Draft proposal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Internal reviewers and administrative approval</a:t>
            </a:r>
          </a:p>
          <a:p>
            <a:pPr lvl="2"/>
            <a:r>
              <a:rPr/>
              <a:t>Submit and wait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reviewers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administrative</a:t>
            </a:r>
            <a:r>
              <a:rPr/>
              <a:t> </a:t>
            </a:r>
            <a:r>
              <a:rPr/>
              <a:t>approval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Internal reviews</a:t>
            </a:r>
          </a:p>
          <a:p>
            <a:pPr lvl="2"/>
            <a:r>
              <a:rPr/>
              <a:t>Your research team</a:t>
            </a:r>
          </a:p>
          <a:p>
            <a:pPr lvl="2"/>
            <a:r>
              <a:rPr/>
              <a:t>Your supervisor</a:t>
            </a:r>
          </a:p>
          <a:p>
            <a:pPr lvl="2"/>
            <a:r>
              <a:rPr/>
              <a:t>Colleagues</a:t>
            </a:r>
          </a:p>
          <a:p>
            <a:pPr lvl="2"/>
            <a:r>
              <a:rPr/>
              <a:t>Outsiders</a:t>
            </a:r>
          </a:p>
          <a:p>
            <a:pPr lvl="1"/>
            <a:r>
              <a:rPr/>
              <a:t>Administrative approval</a:t>
            </a:r>
          </a:p>
          <a:p>
            <a:pPr lvl="2"/>
            <a:r>
              <a:rPr/>
              <a:t>The University is the official applicant, not you</a:t>
            </a:r>
          </a:p>
          <a:p>
            <a:pPr lvl="2"/>
            <a:r>
              <a:rPr/>
              <a:t>Respect internal deadlines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Research</a:t>
            </a:r>
            <a:r>
              <a:rPr/>
              <a:t> </a:t>
            </a:r>
            <a:r>
              <a:rPr/>
              <a:t>grant</a:t>
            </a:r>
            <a:r>
              <a:rPr/>
              <a:t> </a:t>
            </a:r>
            <a:r>
              <a:rPr/>
              <a:t>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Read the solicitation and guidelines</a:t>
            </a:r>
          </a:p>
          <a:p>
            <a:pPr lvl="1"/>
            <a:r>
              <a:rPr/>
              <a:t>Build a research team</a:t>
            </a:r>
          </a:p>
          <a:p>
            <a:pPr lvl="1"/>
            <a:r>
              <a:rPr/>
              <a:t>Submit a letter of intent, if asked</a:t>
            </a:r>
          </a:p>
          <a:p>
            <a:pPr lvl="1"/>
            <a:r>
              <a:rPr/>
              <a:t>Prepare a draft proposal</a:t>
            </a:r>
          </a:p>
          <a:p>
            <a:pPr lvl="1"/>
            <a:r>
              <a:rPr/>
              <a:t>Get internal reviewers and administrative approval</a:t>
            </a:r>
          </a:p>
          <a:p>
            <a:pPr lvl="1"/>
            <a:r>
              <a:rPr/>
              <a:t>Submit proposal and wait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Submit</a:t>
            </a:r>
            <a:r>
              <a:rPr/>
              <a:t> </a:t>
            </a:r>
            <a:r>
              <a:rPr/>
              <a:t>proposal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Electronic submission</a:t>
            </a:r>
          </a:p>
          <a:p>
            <a:pPr lvl="2"/>
            <a:r>
              <a:rPr/>
              <a:t>Note name, size, and format requirements</a:t>
            </a:r>
          </a:p>
          <a:p>
            <a:pPr lvl="1"/>
            <a:r>
              <a:rPr/>
              <a:t>Regularly monitor process</a:t>
            </a:r>
          </a:p>
          <a:p>
            <a:pPr lvl="2"/>
            <a:r>
              <a:rPr/>
              <a:t>Respond promptly to any requests for more information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Your only goal: Stand out as the best</a:t>
            </a:r>
          </a:p>
          <a:p>
            <a:pPr lvl="2"/>
            <a:r>
              <a:rPr/>
              <a:t>Structure of the draft proposal</a:t>
            </a:r>
          </a:p>
          <a:p>
            <a:pPr lvl="2"/>
            <a:r>
              <a:rPr/>
              <a:t>Internal reviewers and administrative approval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Read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solicitation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guidelines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Solicitation</a:t>
            </a:r>
          </a:p>
          <a:p>
            <a:pPr lvl="2"/>
            <a:r>
              <a:rPr/>
              <a:t>BAA, RFA, RFP, others</a:t>
            </a:r>
          </a:p>
          <a:p>
            <a:pPr lvl="2"/>
            <a:r>
              <a:rPr/>
              <a:t>List of what you can/cannot propose</a:t>
            </a:r>
          </a:p>
          <a:p>
            <a:pPr lvl="2"/>
            <a:r>
              <a:rPr/>
              <a:t>Allowable expenses</a:t>
            </a:r>
          </a:p>
          <a:p>
            <a:pPr lvl="2"/>
            <a:r>
              <a:rPr/>
              <a:t>Deadline</a:t>
            </a:r>
          </a:p>
          <a:p>
            <a:pPr lvl="1"/>
            <a:r>
              <a:rPr/>
              <a:t>Guidelines</a:t>
            </a:r>
          </a:p>
          <a:p>
            <a:pPr lvl="2"/>
            <a:r>
              <a:rPr/>
              <a:t>Proposal length</a:t>
            </a:r>
          </a:p>
          <a:p>
            <a:pPr lvl="2"/>
            <a:r>
              <a:rPr/>
              <a:t>Proposal structure</a:t>
            </a:r>
          </a:p>
          <a:p>
            <a:pPr lvl="1"/>
            <a:r>
              <a:rPr/>
              <a:t>Talk to someone at the granting agency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Stand out as the best</a:t>
            </a:r>
          </a:p>
          <a:p>
            <a:pPr lvl="2"/>
            <a:r>
              <a:rPr/>
              <a:t>General process of writing a grant</a:t>
            </a:r>
          </a:p>
          <a:p>
            <a:pPr lvl="2"/>
            <a:r>
              <a:rPr/>
              <a:t>Reading the solicitation</a:t>
            </a:r>
          </a:p>
          <a:p>
            <a:pPr lvl="1"/>
            <a:r>
              <a:rPr/>
              <a:t>What’s coming next</a:t>
            </a:r>
          </a:p>
          <a:p>
            <a:pPr lvl="2"/>
            <a:r>
              <a:rPr/>
              <a:t>Building a research team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“No man is an island” John Donne</a:t>
            </a:r>
          </a:p>
          <a:p>
            <a:pPr lvl="1"/>
            <a:r>
              <a:rPr/>
              <a:t>Find researchers with the skills you lack</a:t>
            </a:r>
          </a:p>
          <a:p>
            <a:pPr lvl="2"/>
            <a:r>
              <a:rPr/>
              <a:t>Brag about them</a:t>
            </a:r>
          </a:p>
          <a:p>
            <a:pPr lvl="2"/>
            <a:r>
              <a:rPr/>
              <a:t>Brag about yourself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accrual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(1/2)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Accrual = how fast you can recruit patients</a:t>
            </a:r>
          </a:p>
          <a:p>
            <a:pPr lvl="1"/>
            <a:r>
              <a:rPr/>
              <a:t>Criticized on software development angle</a:t>
            </a:r>
          </a:p>
          <a:p>
            <a:pPr lvl="2"/>
            <a:r>
              <a:rPr/>
              <a:t>Failure to mention my expertise</a:t>
            </a:r>
          </a:p>
          <a:p>
            <a:pPr lvl="2"/>
            <a:r>
              <a:rPr/>
              <a:t>Failure to recruit other experts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accrual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(2/2)</a:t>
            </a:r>
          </a:p>
        </p:txBody>
      </p:sp>
      <p:pic>
        <p:nvPicPr>
          <p:cNvPr descr="../images/grant-lenth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054100" y="1600200"/>
            <a:ext cx="7023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Build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datasets</a:t>
            </a:r>
            <a:r>
              <a:rPr/>
              <a:t> </a:t>
            </a:r>
            <a:r>
              <a:rPr/>
              <a:t>(1/6)</a:t>
            </a:r>
          </a:p>
        </p:txBody>
      </p:sp>
      <p:pic>
        <p:nvPicPr>
          <p:cNvPr descr="../images/grant-manguvo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1841500"/>
            <a:ext cx="8229600" cy="403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14 - Writing a research proposal</dc:title>
  <dc:creator>Steve Simon</dc:creator>
  <cp:keywords/>
  <dcterms:created xsi:type="dcterms:W3CDTF">2022-05-15T19:59:02Z</dcterms:created>
  <dcterms:modified xsi:type="dcterms:W3CDTF">2022-05-15T19:59:02Z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/>
  </property>
</Properties>
</file>