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6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629" y="72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notesMaster" Target="notesMasters/notesMaster1.xml" /><Relationship Id="rId65" Type="http://schemas.openxmlformats.org/officeDocument/2006/relationships/tableStyles" Target="tableStyles.xml" /><Relationship Id="rId64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3" Type="http://schemas.openxmlformats.org/officeDocument/2006/relationships/viewProps" Target="viewProps.xml" /><Relationship Id="rId62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<Relationships xmlns="http://schemas.openxmlformats.org/package/2006/relationships"><Relationship Id="rId2" Type="http://schemas.openxmlformats.org/officeDocument/2006/relationships/slide" Target="../slides/slide43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<Relationships xmlns="http://schemas.openxmlformats.org/package/2006/relationships"><Relationship Id="rId2" Type="http://schemas.openxmlformats.org/officeDocument/2006/relationships/slide" Target="../slides/slide44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?>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?><Relationships xmlns="http://schemas.openxmlformats.org/package/2006/relationships"><Relationship Id="rId2" Type="http://schemas.openxmlformats.org/officeDocument/2006/relationships/slide" Target="../slides/slide48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?><Relationships xmlns="http://schemas.openxmlformats.org/package/2006/relationships"><Relationship Id="rId2" Type="http://schemas.openxmlformats.org/officeDocument/2006/relationships/slide" Target="../slides/slide53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?><Relationships xmlns="http://schemas.openxmlformats.org/package/2006/relationships"><Relationship Id="rId2" Type="http://schemas.openxmlformats.org/officeDocument/2006/relationships/slide" Target="../slides/slide58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?><Relationships xmlns="http://schemas.openxmlformats.org/package/2006/relationships"><Relationship Id="rId2" Type="http://schemas.openxmlformats.org/officeDocument/2006/relationships/slide" Target="../slides/slide59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presentation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modified.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dataset.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fat,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strings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columns.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stacking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running,</a:t>
            </a:r>
            <a:r>
              <a:rPr/>
              <a:t> </a:t>
            </a:r>
            <a:r>
              <a:rPr/>
              <a:t>walking,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cycling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column.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remind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patient,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patient,</a:t>
            </a:r>
            <a:r>
              <a:rPr/>
              <a:t> </a:t>
            </a:r>
            <a:r>
              <a:rPr/>
              <a:t>etc.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remember.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datasets,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subject,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record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identification</a:t>
            </a:r>
            <a:r>
              <a:rPr/>
              <a:t> </a:t>
            </a:r>
            <a:r>
              <a:rPr/>
              <a:t>number.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patient,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identification</a:t>
            </a:r>
            <a:r>
              <a:rPr/>
              <a:t> </a:t>
            </a:r>
            <a:r>
              <a:rPr/>
              <a:t>number,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belong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patient.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pivot_longer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creates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names_to</a:t>
            </a:r>
            <a:r>
              <a:rPr/>
              <a:t>”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came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“</a:t>
            </a:r>
            <a:r>
              <a:rPr/>
              <a:t>values_to</a:t>
            </a:r>
            <a:r>
              <a:rPr/>
              <a:t>”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itself.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treated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identifier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row.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24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now,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8</a:t>
            </a:r>
            <a:r>
              <a:rPr/>
              <a:t> </a:t>
            </a:r>
            <a:r>
              <a:rPr/>
              <a:t>subjects.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column.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lineplot.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parameter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subject.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inverted</a:t>
            </a:r>
            <a:r>
              <a:rPr/>
              <a:t> </a:t>
            </a:r>
            <a:r>
              <a:rPr/>
              <a:t>V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line.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subject.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serve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clearly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justified.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weeks</a:t>
            </a:r>
            <a:r>
              <a:rPr/>
              <a:t> </a:t>
            </a:r>
            <a:r>
              <a:rPr/>
              <a:t>0,</a:t>
            </a:r>
            <a:r>
              <a:rPr/>
              <a:t> </a:t>
            </a:r>
            <a:r>
              <a:rPr/>
              <a:t>3,</a:t>
            </a:r>
            <a:r>
              <a:rPr/>
              <a:t> </a:t>
            </a:r>
            <a:r>
              <a:rPr/>
              <a:t>6,</a:t>
            </a:r>
            <a:r>
              <a:rPr/>
              <a:t> </a:t>
            </a:r>
            <a:r>
              <a:rPr/>
              <a:t>9,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I’m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“</a:t>
            </a:r>
            <a:r>
              <a:rPr/>
              <a:t>longitudinal</a:t>
            </a:r>
            <a:r>
              <a:rPr/>
              <a:t>”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designate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points.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encompasses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crossover,</a:t>
            </a:r>
            <a:r>
              <a:rPr/>
              <a:t> </a:t>
            </a:r>
            <a:r>
              <a:rPr/>
              <a:t>pre-test/post-test,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measures,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plot.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technical</a:t>
            </a:r>
            <a:r>
              <a:rPr/>
              <a:t> </a:t>
            </a:r>
            <a:r>
              <a:rPr/>
              <a:t>distinctions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terms.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biggest</a:t>
            </a:r>
            <a:r>
              <a:rPr/>
              <a:t> </a:t>
            </a:r>
            <a:r>
              <a:rPr/>
              <a:t>challenges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management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spend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section</a:t>
            </a:r>
            <a:r>
              <a:rPr/>
              <a:t> </a:t>
            </a:r>
            <a:r>
              <a:rPr/>
              <a:t>discussing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challenges.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Suggestion: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1:25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format.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needed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boxplots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later,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set,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row,</a:t>
            </a:r>
            <a:r>
              <a:rPr/>
              <a:t> </a:t>
            </a:r>
            <a:r>
              <a:rPr/>
              <a:t>etc.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Week0,</a:t>
            </a:r>
            <a:r>
              <a:rPr/>
              <a:t> </a:t>
            </a:r>
            <a:r>
              <a:rPr/>
              <a:t>Week3,</a:t>
            </a:r>
            <a:r>
              <a:rPr/>
              <a:t> </a:t>
            </a:r>
            <a:r>
              <a:rPr/>
              <a:t>etc.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column,</a:t>
            </a:r>
            <a:r>
              <a:rPr/>
              <a:t> </a:t>
            </a:r>
            <a:r>
              <a:rPr/>
              <a:t>Week,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column,</a:t>
            </a:r>
            <a:r>
              <a:rPr/>
              <a:t> </a:t>
            </a:r>
            <a:r>
              <a:rPr/>
              <a:t>depression.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structore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orders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weeks.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strict</a:t>
            </a:r>
            <a:r>
              <a:rPr/>
              <a:t> </a:t>
            </a:r>
            <a:r>
              <a:rPr/>
              <a:t>alphabetical</a:t>
            </a:r>
            <a:r>
              <a:rPr/>
              <a:t> </a:t>
            </a:r>
            <a:r>
              <a:rPr/>
              <a:t>perspective,</a:t>
            </a:r>
            <a:r>
              <a:rPr/>
              <a:t> </a:t>
            </a:r>
            <a:r>
              <a:rPr/>
              <a:t>week12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week0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week3.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plot.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weeks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correct,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week12</a:t>
            </a:r>
            <a:r>
              <a:rPr/>
              <a:t> </a:t>
            </a:r>
            <a:r>
              <a:rPr/>
              <a:t>appears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week0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week3.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fix</a:t>
            </a:r>
            <a:r>
              <a:rPr/>
              <a:t> </a:t>
            </a:r>
            <a:r>
              <a:rPr/>
              <a:t>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fix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digits,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weeks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digit.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boxplots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order.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depression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small.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videos</a:t>
            </a:r>
            <a:r>
              <a:rPr/>
              <a:t> </a:t>
            </a:r>
            <a:r>
              <a:rPr/>
              <a:t>short,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stop</a:t>
            </a:r>
            <a:r>
              <a:rPr/>
              <a:t> </a:t>
            </a:r>
            <a:r>
              <a:rPr/>
              <a:t>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backpain</a:t>
            </a:r>
            <a:r>
              <a:rPr/>
              <a:t> </a:t>
            </a:r>
            <a:r>
              <a:rPr/>
              <a:t>dataset.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comma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dataset.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Longitudinal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formats.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spread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spreads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columns.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argument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dataframe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transform.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argument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identifies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into.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argument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sit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spread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columns.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39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agreement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NoPain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group.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43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agreement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good.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agreement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older</a:t>
            </a:r>
            <a:r>
              <a:rPr/>
              <a:t> </a:t>
            </a:r>
            <a:r>
              <a:rPr/>
              <a:t>subjects.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44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videos</a:t>
            </a:r>
            <a:r>
              <a:rPr/>
              <a:t> </a:t>
            </a:r>
            <a:r>
              <a:rPr/>
              <a:t>short,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stop</a:t>
            </a:r>
            <a:r>
              <a:rPr/>
              <a:t> </a:t>
            </a:r>
            <a:r>
              <a:rPr/>
              <a:t>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again.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successive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encounter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strung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horizontally.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47</a:t>
            </a:fld>
            <a:endParaRPr lang="en-US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again.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encounter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therefore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patient.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48</a:t>
            </a:fld>
            <a:endParaRPr lang="en-US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constant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sex,</a:t>
            </a:r>
            <a:r>
              <a:rPr/>
              <a:t> </a:t>
            </a:r>
            <a:r>
              <a:rPr/>
              <a:t>age,</a:t>
            </a:r>
            <a:r>
              <a:rPr/>
              <a:t> </a:t>
            </a:r>
            <a:r>
              <a:rPr/>
              <a:t>height,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weight.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must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subject</a:t>
            </a:r>
            <a:r>
              <a:rPr/>
              <a:t> </a:t>
            </a:r>
            <a:r>
              <a:rPr/>
              <a:t>id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53</a:t>
            </a:fld>
            <a:endParaRPr lang="en-US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Pull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Update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constant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once.</a:t>
            </a:r>
            <a:r>
              <a:rPr/>
              <a:t> </a:t>
            </a:r>
            <a:r>
              <a:rPr/>
              <a:t>Update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visit.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collected.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collected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else,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live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limitations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whatever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chose.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58</a:t>
            </a:fld>
            <a:endParaRPr lang="en-US"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We’ve</a:t>
            </a:r>
            <a:r>
              <a:rPr/>
              <a:t> </a:t>
            </a:r>
            <a:r>
              <a:rPr/>
              <a:t>covered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videos.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formats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strings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strings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down.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gather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tidyr</a:t>
            </a:r>
            <a:r>
              <a:rPr/>
              <a:t> </a:t>
            </a:r>
            <a:r>
              <a:rPr/>
              <a:t>library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spread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management</a:t>
            </a:r>
            <a:r>
              <a:rPr/>
              <a:t> </a:t>
            </a:r>
            <a:r>
              <a:rPr/>
              <a:t>approach,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normalization.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setting,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simply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putting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constant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(usually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demographic</a:t>
            </a:r>
            <a:r>
              <a:rPr/>
              <a:t> </a:t>
            </a:r>
            <a:r>
              <a:rPr/>
              <a:t>variables)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(one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patient).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(one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point).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59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Normally,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formats,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formats.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successive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encounter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strung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horizontally.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encounter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therefore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patient.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Both</a:t>
            </a:r>
            <a:r>
              <a:rPr/>
              <a:t> </a:t>
            </a:r>
            <a:r>
              <a:rPr/>
              <a:t>formats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advantages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disadvantages,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transform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scores,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measurementn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one.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easier.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stretches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visits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left/right</a:t>
            </a:r>
            <a:r>
              <a:rPr/>
              <a:t> </a:t>
            </a:r>
            <a:r>
              <a:rPr/>
              <a:t>scrolling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While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tasks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plotting.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subject</a:t>
            </a:r>
            <a:r>
              <a:rPr/>
              <a:t> </a:t>
            </a:r>
            <a:r>
              <a:rPr/>
              <a:t>misses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visit,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visit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collected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leave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corresponds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visit.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repetition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occurs.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demographic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race,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listed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row.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mischief,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rows.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videos</a:t>
            </a:r>
            <a:r>
              <a:rPr/>
              <a:t> </a:t>
            </a:r>
            <a:r>
              <a:rPr/>
              <a:t>short,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stop</a:t>
            </a:r>
            <a:r>
              <a:rPr/>
              <a:t> </a:t>
            </a:r>
            <a:r>
              <a:rPr/>
              <a:t>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5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Relationship Id="rId3" Type="http://schemas.openxmlformats.org/officeDocument/2006/relationships/image" Target="../media/image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Relationship Id="rId3" Type="http://schemas.openxmlformats.org/officeDocument/2006/relationships/image" Target="../media/image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Relationship Id="rId3" Type="http://schemas.openxmlformats.org/officeDocument/2006/relationships/image" Target="../media/image8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Relationship Id="rId3" Type="http://schemas.openxmlformats.org/officeDocument/2006/relationships/image" Target="../media/image9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Relationship Id="rId3" Type="http://schemas.openxmlformats.org/officeDocument/2006/relationships/hyperlink" Target="http://www.statsci.org/data/oz/backpain.html" TargetMode="Externa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Relationship Id="rId3" Type="http://schemas.openxmlformats.org/officeDocument/2006/relationships/image" Target="../media/image10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Relationship Id="rId3" Type="http://schemas.openxmlformats.org/officeDocument/2006/relationships/image" Target="../media/image11.png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Relationship Id="rId3" Type="http://schemas.openxmlformats.org/officeDocument/2006/relationships/image" Target="../media/image12.png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4.xml" /><Relationship Id="rId3" Type="http://schemas.openxmlformats.org/officeDocument/2006/relationships/image" Target="../media/image1.png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5.xml" /><Relationship Id="rId3" Type="http://schemas.openxmlformats.org/officeDocument/2006/relationships/image" Target="../media/image2.png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6.xm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7.xml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8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module06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828800" y="3886200"/>
            <a:ext cx="85344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</a:t>
            </a:r>
            <a:r>
              <a:rPr/>
              <a:t> </a:t>
            </a:r>
            <a:r>
              <a:rPr/>
              <a:t>2020-04-04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Two formats for longitudinal data</a:t>
            </a:r>
          </a:p>
          <a:p>
            <a:pPr lvl="1"/>
            <a:r>
              <a:rPr/>
              <a:t>What is coming next</a:t>
            </a:r>
          </a:p>
          <a:p>
            <a:pPr lvl="2"/>
            <a:r>
              <a:rPr/>
              <a:t>Converting to tall and thin format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Energy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(short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Completely randomized block design</a:t>
            </a:r>
          </a:p>
          <a:p>
            <a:pPr lvl="2"/>
            <a:r>
              <a:rPr/>
              <a:t>Blocks are subjects (8 total)</a:t>
            </a:r>
          </a:p>
          <a:p>
            <a:pPr lvl="2"/>
            <a:r>
              <a:rPr/>
              <a:t>Treatment are exercise</a:t>
            </a:r>
          </a:p>
          <a:p>
            <a:pPr lvl="3"/>
            <a:r>
              <a:rPr/>
              <a:t>Running, walking, cycling</a:t>
            </a:r>
          </a:p>
          <a:p>
            <a:pPr lvl="2"/>
            <a:r>
              <a:rPr/>
              <a:t>There are 3</a:t>
            </a:r>
            <a:r>
              <a:rPr i="1"/>
              <a:t>2</a:t>
            </a:r>
            <a:r>
              <a:rPr/>
              <a:t>2=12 measurements</a:t>
            </a:r>
          </a:p>
          <a:p>
            <a:pPr lvl="2"/>
            <a:r>
              <a:rPr/>
              <a:t>Look here for more details</a:t>
            </a:r>
          </a:p>
          <a:p>
            <a:pPr lvl="3"/>
            <a:r>
              <a:rPr/>
              <a:t>www.statsci.org/data/general/energy.html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Energy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(short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format)</a:t>
            </a:r>
          </a:p>
        </p:txBody>
      </p:sp>
      <p:pic>
        <p:nvPicPr>
          <p:cNvPr descr="../images/energy-data-dictionar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14500" y="1600200"/>
            <a:ext cx="8763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Energy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(short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format)</a:t>
            </a:r>
          </a:p>
        </p:txBody>
      </p:sp>
      <p:pic>
        <p:nvPicPr>
          <p:cNvPr descr="../images/energy-vie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14500" y="1600200"/>
            <a:ext cx="8763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(short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fi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"../data/energy.txt"</a:t>
            </a:r>
            <a:br/>
            <a:r>
              <a:rPr>
                <a:latin typeface="Courier"/>
              </a:rPr>
              <a:t>en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read_table</a:t>
            </a:r>
            <a:r>
              <a:rPr>
                <a:latin typeface="Courier"/>
              </a:rPr>
              <a:t>(fi, </a:t>
            </a:r>
            <a:r>
              <a:rPr>
                <a:solidFill>
                  <a:srgbClr val="7D9029"/>
                </a:solidFill>
                <a:latin typeface="Courier"/>
              </a:rPr>
              <a:t>col_types=</a:t>
            </a:r>
            <a:r>
              <a:rPr>
                <a:solidFill>
                  <a:srgbClr val="4070A0"/>
                </a:solidFill>
                <a:latin typeface="Courier"/>
              </a:rPr>
              <a:t>"nnnn"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Energy</a:t>
            </a:r>
            <a:r>
              <a:rPr/>
              <a:t> </a:t>
            </a:r>
            <a:r>
              <a:rPr/>
              <a:t>dataset,</a:t>
            </a:r>
            <a:r>
              <a:rPr/>
              <a:t> </a:t>
            </a:r>
            <a:r>
              <a:rPr/>
              <a:t>glimpse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glimpse</a:t>
            </a:r>
            <a:r>
              <a:rPr>
                <a:latin typeface="Courier"/>
              </a:rPr>
              <a:t>(en)</a:t>
            </a:r>
          </a:p>
          <a:p>
            <a:pPr lvl="0" indent="0">
              <a:buNone/>
            </a:pPr>
            <a:r>
              <a:rPr>
                <a:latin typeface="Courier"/>
              </a:rPr>
              <a:t>## Rows: 8
## Columns: 4
## $ Subject &lt;dbl&gt; 1, 2, 3, 4, 5, 6, 7, 8
## $ Running &lt;dbl&gt; 1.4, 1.5, 1.8, 1.7, 1.~
## $ Walking &lt;dbl&gt; 1.1, 1.2, 1.3, 1.3, 0.~
## $ Cycling &lt;dbl&gt; 0.7, 0.8, 0.7, 0.8, 0.~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Converting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thin,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en_tall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pivot_longer</a:t>
            </a:r>
            <a:r>
              <a:rPr>
                <a:latin typeface="Courier"/>
              </a:rPr>
              <a:t>(en,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(Running, </a:t>
            </a:r>
            <a:br/>
            <a:r>
              <a:rPr>
                <a:latin typeface="Courier"/>
              </a:rPr>
              <a:t>      Walking, </a:t>
            </a:r>
            <a:br/>
            <a:r>
              <a:rPr>
                <a:latin typeface="Courier"/>
              </a:rPr>
              <a:t>      Cycling),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names_to=</a:t>
            </a:r>
            <a:r>
              <a:rPr>
                <a:solidFill>
                  <a:srgbClr val="4070A0"/>
                </a:solidFill>
                <a:latin typeface="Courier"/>
              </a:rPr>
              <a:t>"activity"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values_to=</a:t>
            </a:r>
            <a:r>
              <a:rPr>
                <a:solidFill>
                  <a:srgbClr val="4070A0"/>
                </a:solidFill>
                <a:latin typeface="Courier"/>
              </a:rPr>
              <a:t>"energy"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Converting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thin,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glimpse</a:t>
            </a:r>
            <a:r>
              <a:rPr>
                <a:latin typeface="Courier"/>
              </a:rPr>
              <a:t>(en_tall)</a:t>
            </a:r>
          </a:p>
          <a:p>
            <a:pPr lvl="0" indent="0">
              <a:buNone/>
            </a:pPr>
            <a:r>
              <a:rPr>
                <a:latin typeface="Courier"/>
              </a:rPr>
              <a:t>## Rows: 24
## Columns: 3
## $ Subject  &lt;dbl&gt; 1, 1, 1, 2, 2, 2, 3, ~
## $ activity &lt;chr&gt; "Running", "Walking",~
## $ energy   &lt;dbl&gt; 1.4, 1.1, 0.7, 1.5, 1~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Lineplot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activity_lineplot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(en_tall,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activity, 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energy, 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7D9029"/>
                </a:solidFill>
                <a:latin typeface="Courier"/>
              </a:rPr>
              <a:t>group=</a:t>
            </a:r>
            <a:r>
              <a:rPr>
                <a:latin typeface="Courier"/>
              </a:rPr>
              <a:t>Subject))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geom_line</a:t>
            </a:r>
            <a:r>
              <a:rPr>
                <a:latin typeface="Courier"/>
              </a:rPr>
              <a:t>()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ggsave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"../images/activity-by-energy.png"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activity_lineplot,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width=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height=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Lineplot</a:t>
            </a:r>
          </a:p>
        </p:txBody>
      </p:sp>
      <p:pic>
        <p:nvPicPr>
          <p:cNvPr descr="../images/activity-by-energ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089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activity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suppressMessages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suppressWarnings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(tidyverse)))</a:t>
            </a:r>
            <a:br/>
            <a:r>
              <a:rPr>
                <a:latin typeface="Courier"/>
              </a:rPr>
              <a:t>R.version.string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"R version 4.1.1 (2021-08-10)"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Sys.Date</a:t>
            </a:r>
            <a:r>
              <a:rPr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"2022-05-09"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Earthquake</a:t>
            </a:r>
            <a:r>
              <a:rPr/>
              <a:t> </a:t>
            </a:r>
            <a:r>
              <a:rPr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Longitudinal study of stress</a:t>
            </a:r>
          </a:p>
          <a:p>
            <a:pPr lvl="2"/>
            <a:r>
              <a:rPr/>
              <a:t>Study started two weeks prior to major earthquake (Week0)</a:t>
            </a:r>
          </a:p>
          <a:p>
            <a:pPr lvl="2"/>
            <a:r>
              <a:rPr/>
              <a:t>Researchers added extra stress measurments</a:t>
            </a:r>
          </a:p>
          <a:p>
            <a:pPr lvl="3"/>
            <a:r>
              <a:rPr/>
              <a:t>Week3, Week6, Week9, Week12</a:t>
            </a:r>
          </a:p>
          <a:p>
            <a:pPr lvl="2"/>
            <a:r>
              <a:rPr/>
              <a:t>There are 26 subjects</a:t>
            </a:r>
          </a:p>
          <a:p>
            <a:pPr lvl="2"/>
            <a:r>
              <a:rPr/>
              <a:t>There are 5*26=130 measurements</a:t>
            </a:r>
          </a:p>
          <a:p>
            <a:pPr lvl="1"/>
            <a:r>
              <a:rPr/>
              <a:t>For more information</a:t>
            </a:r>
          </a:p>
          <a:p>
            <a:pPr lvl="2"/>
            <a:r>
              <a:rPr/>
              <a:t>www.statsci.org/data/general/lomaprie.txt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Earthquake</a:t>
            </a:r>
            <a:r>
              <a:rPr/>
              <a:t> </a:t>
            </a:r>
            <a:r>
              <a:rPr/>
              <a:t>dataset</a:t>
            </a:r>
          </a:p>
        </p:txBody>
      </p:sp>
      <p:pic>
        <p:nvPicPr>
          <p:cNvPr descr="../images/earthquake-data-dictionar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17900" y="1600200"/>
            <a:ext cx="5156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website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Earthquake</a:t>
            </a:r>
            <a:r>
              <a:rPr/>
              <a:t> </a:t>
            </a:r>
            <a:r>
              <a:rPr/>
              <a:t>dataset</a:t>
            </a:r>
          </a:p>
        </p:txBody>
      </p:sp>
      <p:pic>
        <p:nvPicPr>
          <p:cNvPr descr="../images/earthquake-view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17900" y="1600200"/>
            <a:ext cx="5156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earthquake</a:t>
            </a:r>
            <a:r>
              <a:rPr/>
              <a:t> </a:t>
            </a:r>
            <a:r>
              <a:rPr/>
              <a:t>dataset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earthquake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"../data/quake.txt"</a:t>
            </a:r>
            <a:br/>
            <a:r>
              <a:rPr>
                <a:latin typeface="Courier"/>
              </a:rPr>
              <a:t>qu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read_table</a:t>
            </a:r>
            <a:r>
              <a:rPr>
                <a:latin typeface="Courier"/>
              </a:rPr>
              <a:t>(fn, </a:t>
            </a:r>
            <a:r>
              <a:rPr>
                <a:solidFill>
                  <a:srgbClr val="7D9029"/>
                </a:solidFill>
                <a:latin typeface="Courier"/>
              </a:rPr>
              <a:t>col_types=</a:t>
            </a:r>
            <a:r>
              <a:rPr>
                <a:solidFill>
                  <a:srgbClr val="4070A0"/>
                </a:solidFill>
                <a:latin typeface="Courier"/>
              </a:rPr>
              <a:t>"nnnnn"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Check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earthquake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glimpse</a:t>
            </a:r>
            <a:r>
              <a:rPr>
                <a:latin typeface="Courier"/>
              </a:rPr>
              <a:t>(qu)</a:t>
            </a:r>
          </a:p>
          <a:p>
            <a:pPr lvl="0" indent="0">
              <a:buNone/>
            </a:pPr>
            <a:r>
              <a:rPr>
                <a:latin typeface="Courier"/>
              </a:rPr>
              <a:t>## Rows: 25
## Columns: 5
## $ Week0  &lt;dbl&gt; 6, 2, 2, 4, 4, 5, 2, 6,~
## $ Week3  &lt;dbl&gt; 10, 4, 4, 5, 7, 7, 9, 9~
## $ Week6  &lt;dbl&gt; 8, 8, 8, 8, 9, 9, 11, 1~
## $ Week9  &lt;dbl&gt; 4, 5, 5, 10, 7, 7, 8, 8~
## $ Week12 &lt;dbl&gt; 6, 6, 6, 7, 12, 7, 8, 8~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Convert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qu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id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25</a:t>
            </a:r>
            <a:br/>
            <a:r>
              <a:rPr>
                <a:latin typeface="Courier"/>
              </a:rPr>
              <a:t>qu_tall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pivot_longer</a:t>
            </a:r>
            <a:r>
              <a:rPr>
                <a:latin typeface="Courier"/>
              </a:rPr>
              <a:t>(qu,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contains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"Week"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names_to=</a:t>
            </a:r>
            <a:r>
              <a:rPr>
                <a:solidFill>
                  <a:srgbClr val="4070A0"/>
                </a:solidFill>
                <a:latin typeface="Courier"/>
              </a:rPr>
              <a:t>"time"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values_to=</a:t>
            </a:r>
            <a:r>
              <a:rPr>
                <a:solidFill>
                  <a:srgbClr val="4070A0"/>
                </a:solidFill>
                <a:latin typeface="Courier"/>
              </a:rPr>
              <a:t>"depression"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Display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glimpse</a:t>
            </a:r>
            <a:r>
              <a:rPr>
                <a:latin typeface="Courier"/>
              </a:rPr>
              <a:t>(qu_tall)</a:t>
            </a:r>
          </a:p>
          <a:p>
            <a:pPr lvl="0" indent="0">
              <a:buNone/>
            </a:pPr>
            <a:r>
              <a:rPr>
                <a:latin typeface="Courier"/>
              </a:rPr>
              <a:t>## Rows: 125
## Columns: 3
## $ id         &lt;int&gt; 1, 1, 1, 1, 1, 2, 2~
## $ time       &lt;chr&gt; "Week0", "Week3", "~
## $ depression &lt;dbl&gt; 6, 10, 8, 4, 6, 2, ~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Boxplot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depression_boxplot01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(qu_tall,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time, 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depression))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geom_boxplot</a:t>
            </a:r>
            <a:r>
              <a:rPr>
                <a:latin typeface="Courier"/>
              </a:rPr>
              <a:t>()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ggsave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"../images/time-by-depression01.png"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depression_boxplot01, </a:t>
            </a:r>
            <a:r>
              <a:rPr>
                <a:solidFill>
                  <a:srgbClr val="7D9029"/>
                </a:solidFill>
                <a:latin typeface="Courier"/>
              </a:rPr>
              <a:t>width=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height=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Boxplot</a:t>
            </a:r>
          </a:p>
        </p:txBody>
      </p:sp>
      <p:pic>
        <p:nvPicPr>
          <p:cNvPr descr="../images/time-by-depression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089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Boxplots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depression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Boxplot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qu_tall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time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case_when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qu_tall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time</a:t>
            </a:r>
            <a:r>
              <a:rPr>
                <a:solidFill>
                  <a:srgbClr val="4070A0"/>
                </a:solidFill>
                <a:latin typeface="Courier"/>
              </a:rPr>
              <a:t>=="Week0"~"week00"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qu_tall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time</a:t>
            </a:r>
            <a:r>
              <a:rPr>
                <a:solidFill>
                  <a:srgbClr val="4070A0"/>
                </a:solidFill>
                <a:latin typeface="Courier"/>
              </a:rPr>
              <a:t>=="Week3"~"week03"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qu_tall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time</a:t>
            </a:r>
            <a:r>
              <a:rPr>
                <a:solidFill>
                  <a:srgbClr val="4070A0"/>
                </a:solidFill>
                <a:latin typeface="Courier"/>
              </a:rPr>
              <a:t>=="Week6"~"week06"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qu_tall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time</a:t>
            </a:r>
            <a:r>
              <a:rPr>
                <a:solidFill>
                  <a:srgbClr val="4070A0"/>
                </a:solidFill>
                <a:latin typeface="Courier"/>
              </a:rPr>
              <a:t>=="Week9"~"week09"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qu_tall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time</a:t>
            </a:r>
            <a:r>
              <a:rPr>
                <a:solidFill>
                  <a:srgbClr val="4070A0"/>
                </a:solidFill>
                <a:latin typeface="Courier"/>
              </a:rPr>
              <a:t>=="Week12"~"week12"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Definition</a:t>
            </a:r>
          </a:p>
          <a:p>
            <a:pPr lvl="2"/>
            <a:r>
              <a:rPr/>
              <a:t>Measurements taken at different times</a:t>
            </a:r>
          </a:p>
          <a:p>
            <a:pPr lvl="1"/>
            <a:r>
              <a:rPr/>
              <a:t>Closely related datasets</a:t>
            </a:r>
          </a:p>
          <a:p>
            <a:pPr lvl="2"/>
            <a:r>
              <a:rPr/>
              <a:t>Crossover</a:t>
            </a:r>
          </a:p>
          <a:p>
            <a:pPr lvl="2"/>
            <a:r>
              <a:rPr/>
              <a:t>Pre-test/post-test</a:t>
            </a:r>
          </a:p>
          <a:p>
            <a:pPr lvl="2"/>
            <a:r>
              <a:rPr/>
              <a:t>Repeated measures</a:t>
            </a:r>
          </a:p>
          <a:p>
            <a:pPr lvl="2"/>
            <a:r>
              <a:rPr/>
              <a:t>Split plot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Re-drawn</a:t>
            </a:r>
            <a:r>
              <a:rPr/>
              <a:t> </a:t>
            </a:r>
            <a:r>
              <a:rPr/>
              <a:t>boxplot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depression_boxplot02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(qu_tall,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time, 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depression))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geom_boxplot</a:t>
            </a:r>
            <a:r>
              <a:rPr>
                <a:latin typeface="Courier"/>
              </a:rPr>
              <a:t>()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ggsave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"../images/time-by-depression02.png"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depression_boxplot02, </a:t>
            </a:r>
            <a:r>
              <a:rPr>
                <a:solidFill>
                  <a:srgbClr val="7D9029"/>
                </a:solidFill>
                <a:latin typeface="Courier"/>
              </a:rPr>
              <a:t>width=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height=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Boxplot</a:t>
            </a:r>
          </a:p>
        </p:txBody>
      </p:sp>
      <p:pic>
        <p:nvPicPr>
          <p:cNvPr descr="../images/time-by-depression0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089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Modified</a:t>
            </a:r>
            <a:r>
              <a:rPr/>
              <a:t> </a:t>
            </a:r>
            <a:r>
              <a:rPr/>
              <a:t>boxplots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depression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Converting to tall and thin format</a:t>
            </a:r>
          </a:p>
          <a:p>
            <a:pPr lvl="1"/>
            <a:r>
              <a:rPr/>
              <a:t>What is coming next</a:t>
            </a:r>
          </a:p>
          <a:p>
            <a:pPr lvl="2"/>
            <a:r>
              <a:rPr/>
              <a:t>Converting to short and fat format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Backpain</a:t>
            </a:r>
            <a:r>
              <a:rPr/>
              <a:t> </a:t>
            </a:r>
            <a:r>
              <a:rPr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Matched case-control study</a:t>
            </a:r>
          </a:p>
          <a:p>
            <a:pPr lvl="2"/>
            <a:r>
              <a:rPr/>
              <a:t>Study of 11 runners with back pain</a:t>
            </a:r>
          </a:p>
          <a:p>
            <a:pPr lvl="2"/>
            <a:r>
              <a:rPr/>
              <a:t>Two control groups</a:t>
            </a:r>
          </a:p>
          <a:p>
            <a:pPr lvl="3"/>
            <a:r>
              <a:rPr/>
              <a:t>Runners without pain, Sedentary volunteers</a:t>
            </a:r>
          </a:p>
          <a:p>
            <a:pPr lvl="3"/>
            <a:r>
              <a:rPr/>
              <a:t>Matched by age, height, weight</a:t>
            </a:r>
          </a:p>
          <a:p>
            <a:pPr lvl="2"/>
            <a:r>
              <a:rPr/>
              <a:t>Outcome variables</a:t>
            </a:r>
          </a:p>
          <a:p>
            <a:pPr lvl="3"/>
            <a:r>
              <a:rPr/>
              <a:t>Flexibility and length of various muscle groups</a:t>
            </a:r>
          </a:p>
          <a:p>
            <a:pPr lvl="2"/>
            <a:r>
              <a:rPr/>
              <a:t>Also collected covariates</a:t>
            </a:r>
          </a:p>
          <a:p>
            <a:pPr lvl="3"/>
            <a:r>
              <a:rPr/>
              <a:t>Type of running, number of years running</a:t>
            </a:r>
          </a:p>
          <a:p>
            <a:pPr lvl="2"/>
            <a:r>
              <a:rPr/>
              <a:t>Our focus: quality of matching</a:t>
            </a:r>
          </a:p>
          <a:p>
            <a:pPr lvl="2"/>
            <a:r>
              <a:rPr/>
              <a:t>There are 3*11=33 measurements</a:t>
            </a:r>
          </a:p>
          <a:p>
            <a:pPr lvl="1"/>
            <a:r>
              <a:rPr/>
              <a:t>For more information</a:t>
            </a:r>
          </a:p>
          <a:p>
            <a:pPr lvl="2"/>
            <a:r>
              <a:rPr>
                <a:hlinkClick r:id="rId3"/>
              </a:rPr>
              <a:t>http://www.statsci.org/data/oz/backpain.html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Backpain</a:t>
            </a:r>
            <a:r>
              <a:rPr/>
              <a:t> </a:t>
            </a:r>
            <a:r>
              <a:rPr/>
              <a:t>overview</a:t>
            </a:r>
          </a:p>
        </p:txBody>
      </p:sp>
      <p:pic>
        <p:nvPicPr>
          <p:cNvPr descr="../images/backpain-data-dictionar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654300" y="1600200"/>
            <a:ext cx="6896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backpain</a:t>
            </a:r>
            <a:r>
              <a:rPr/>
              <a:t> </a:t>
            </a:r>
            <a:r>
              <a:rPr/>
              <a:t>dataset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Backpain</a:t>
            </a:r>
            <a:r>
              <a:rPr/>
              <a:t> </a:t>
            </a:r>
            <a:r>
              <a:rPr/>
              <a:t>dataset</a:t>
            </a:r>
          </a:p>
        </p:txBody>
      </p:sp>
      <p:pic>
        <p:nvPicPr>
          <p:cNvPr descr="../images/backpain-view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43200" y="1600200"/>
            <a:ext cx="6705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Partial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backpain</a:t>
            </a:r>
            <a:r>
              <a:rPr/>
              <a:t> </a:t>
            </a:r>
            <a:r>
              <a:rPr/>
              <a:t>raw</a:t>
            </a:r>
            <a:r>
              <a:rPr/>
              <a:t> </a:t>
            </a:r>
            <a:r>
              <a:rPr/>
              <a:t>data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backpain</a:t>
            </a:r>
            <a:r>
              <a:rPr/>
              <a:t> </a:t>
            </a:r>
            <a:r>
              <a:rPr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"../data/backpain.csv"</a:t>
            </a:r>
            <a:br/>
            <a:r>
              <a:rPr>
                <a:latin typeface="Courier"/>
              </a:rPr>
              <a:t>pain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read_csv</a:t>
            </a:r>
            <a:r>
              <a:rPr>
                <a:latin typeface="Courier"/>
              </a:rPr>
              <a:t>(fn, </a:t>
            </a:r>
            <a:r>
              <a:rPr>
                <a:solidFill>
                  <a:srgbClr val="7D9029"/>
                </a:solidFill>
                <a:latin typeface="Courier"/>
              </a:rPr>
              <a:t>col_types=</a:t>
            </a:r>
            <a:r>
              <a:rPr>
                <a:solidFill>
                  <a:srgbClr val="4070A0"/>
                </a:solidFill>
                <a:latin typeface="Courier"/>
              </a:rPr>
              <a:t>"ncnnn"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glimpse</a:t>
            </a:r>
            <a:r>
              <a:rPr>
                <a:latin typeface="Courier"/>
              </a:rPr>
              <a:t>(pain)</a:t>
            </a:r>
          </a:p>
          <a:p>
            <a:pPr lvl="0" indent="0">
              <a:buNone/>
            </a:pPr>
            <a:r>
              <a:rPr>
                <a:latin typeface="Courier"/>
              </a:rPr>
              <a:t>## Rows: 33
## Columns: 6
## $ Subject &lt;dbl&gt; 16, 1, 30, 21, 3, 25, ~
## $ Group   &lt;chr&gt; "NoPain", "Pain", "Sed~
## $ Match   &lt;dbl&gt; 1, 1, 1, 2, 2, 2, 3, 3~
## $ Age     &lt;dbl&gt; 19, 22, 21, 18, 17, 19~
## $ Height  &lt;dbl&gt; 181, 180, 185, 185, 18~
## $ Weight  &lt;dbl&gt; 75, 74, 75, 74, 70, 69~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Converting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pain_fat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pivot_wider</a:t>
            </a:r>
            <a:r>
              <a:rPr>
                <a:latin typeface="Courier"/>
              </a:rPr>
              <a:t>(pain,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id_cols=</a:t>
            </a:r>
            <a:r>
              <a:rPr>
                <a:latin typeface="Courier"/>
              </a:rPr>
              <a:t>Match,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names_from=</a:t>
            </a:r>
            <a:r>
              <a:rPr>
                <a:latin typeface="Courier"/>
              </a:rPr>
              <a:t>Group,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values_from=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(Age, Height, Weight))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Display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glimpse</a:t>
            </a:r>
            <a:r>
              <a:rPr>
                <a:latin typeface="Courier"/>
              </a:rPr>
              <a:t>(pain_fat)</a:t>
            </a:r>
          </a:p>
          <a:p>
            <a:pPr lvl="0" indent="0">
              <a:buNone/>
            </a:pPr>
            <a:r>
              <a:rPr>
                <a:latin typeface="Courier"/>
              </a:rPr>
              <a:t>## Rows: 11
## Columns: 10
## $ Match            &lt;dbl&gt; 1, 2, 3, 4, 5~
## $ Age_NoPain       &lt;dbl&gt; 19, 18, 17, 3~
## $ Age_Pain         &lt;dbl&gt; 22, 17, 17, 3~
## $ Age_Sedentary    &lt;dbl&gt; 21, 19, 18, 3~
## $ Height_NoPain    &lt;dbl&gt; 181, 185, 180~
## $ Height_Pain      &lt;dbl&gt; 180, 182, 182~
## $ Height_Sedentary &lt;dbl&gt; 185, 183, 183~
## $ Weight_NoPain    &lt;dbl&gt; 75, 74, 79, 6~
## $ Weight_Pain      &lt;dbl&gt; 74, 70, 65, 7~
## $ Weight_Sedentary &lt;dbl&gt; 75, 69, 63, 6~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</a:t>
            </a:r>
            <a:r>
              <a:rPr/>
              <a:t> </a:t>
            </a:r>
            <a:r>
              <a:rPr/>
              <a:t>formats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Short and fat format</a:t>
            </a:r>
          </a:p>
          <a:p>
            <a:pPr lvl="2"/>
            <a:r>
              <a:rPr/>
              <a:t>Many columns</a:t>
            </a:r>
          </a:p>
          <a:p>
            <a:pPr lvl="2"/>
            <a:r>
              <a:rPr/>
              <a:t>Not so many rows</a:t>
            </a:r>
          </a:p>
          <a:p>
            <a:pPr lvl="1"/>
            <a:r>
              <a:rPr/>
              <a:t>Tall and thin format</a:t>
            </a:r>
          </a:p>
          <a:p>
            <a:pPr lvl="2"/>
            <a:r>
              <a:rPr/>
              <a:t>Not so many columns</a:t>
            </a:r>
          </a:p>
          <a:p>
            <a:pPr lvl="2"/>
            <a:r>
              <a:rPr/>
              <a:t>Many rows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Remaining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names</a:t>
            </a:r>
            <a:r>
              <a:rPr>
                <a:latin typeface="Courier"/>
              </a:rPr>
              <a:t>(pain_fat)[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"Height_Sedentary"
## [2] "Weight_NoPain"   
## [3] "Weight_Pain"     
## [4] "Weight_Sedentary"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Backpain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age_range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range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pain_fat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Age_Pain, </a:t>
            </a:r>
            <a:br/>
            <a:r>
              <a:rPr>
                <a:latin typeface="Courier"/>
              </a:rPr>
              <a:t>  pain_fat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Age_NoPain, </a:t>
            </a:r>
            <a:br/>
            <a:r>
              <a:rPr>
                <a:latin typeface="Courier"/>
              </a:rPr>
              <a:t>  pain_fat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Age_Sedentary))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Backpain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agreement_age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(pain_fat,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Age_Pain, 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Age_NoPain, 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7D9029"/>
                </a:solidFill>
                <a:latin typeface="Courier"/>
              </a:rPr>
              <a:t>label=</a:t>
            </a:r>
            <a:r>
              <a:rPr>
                <a:latin typeface="Courier"/>
              </a:rPr>
              <a:t>Match))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geom_text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color=</a:t>
            </a:r>
            <a:r>
              <a:rPr>
                <a:solidFill>
                  <a:srgbClr val="4070A0"/>
                </a:solidFill>
                <a:latin typeface="Courier"/>
              </a:rPr>
              <a:t>"darkgreen"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geom_text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Age_Sedentary), </a:t>
            </a:r>
            <a:r>
              <a:rPr>
                <a:solidFill>
                  <a:srgbClr val="7D9029"/>
                </a:solidFill>
                <a:latin typeface="Courier"/>
              </a:rPr>
              <a:t>color=</a:t>
            </a:r>
            <a:r>
              <a:rPr>
                <a:solidFill>
                  <a:srgbClr val="4070A0"/>
                </a:solidFill>
                <a:latin typeface="Courier"/>
              </a:rPr>
              <a:t>"red"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ylab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"Age_Sedentary (red) and Age_NoPain (green)"</a:t>
            </a:r>
            <a:r>
              <a:rPr>
                <a:latin typeface="Courier"/>
              </a:rPr>
              <a:t> )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Backpain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agreement_age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br/>
            <a:r>
              <a:rPr>
                <a:latin typeface="Courier"/>
              </a:rPr>
              <a:t>  agreement_age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expand_limits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age_range, 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age_range)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geom_segment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age_range[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], 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age_range[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], 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7D9029"/>
                </a:solidFill>
                <a:latin typeface="Courier"/>
              </a:rPr>
              <a:t>xend=</a:t>
            </a:r>
            <a:r>
              <a:rPr>
                <a:latin typeface="Courier"/>
              </a:rPr>
              <a:t>age_range[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], 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7D9029"/>
                </a:solidFill>
                <a:latin typeface="Courier"/>
              </a:rPr>
              <a:t>yend=</a:t>
            </a:r>
            <a:r>
              <a:rPr>
                <a:latin typeface="Courier"/>
              </a:rPr>
              <a:t>age_range[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ggsave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"../images/agreement_age.png"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agreement_age, </a:t>
            </a:r>
            <a:r>
              <a:rPr>
                <a:solidFill>
                  <a:srgbClr val="7D9029"/>
                </a:solidFill>
                <a:latin typeface="Courier"/>
              </a:rPr>
              <a:t>width=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height=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agreement</a:t>
            </a:r>
          </a:p>
        </p:txBody>
      </p:sp>
      <p:pic>
        <p:nvPicPr>
          <p:cNvPr descr="../images/agreement_ag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089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agreement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ages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Converting to short and fat format</a:t>
            </a:r>
          </a:p>
          <a:p>
            <a:pPr lvl="1"/>
            <a:r>
              <a:rPr/>
              <a:t>What is coming next</a:t>
            </a:r>
          </a:p>
          <a:p>
            <a:pPr lvl="2"/>
            <a:r>
              <a:rPr/>
              <a:t>Separating into time constant/time varying tables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Both formats have problems</a:t>
            </a:r>
          </a:p>
          <a:p>
            <a:pPr lvl="2"/>
            <a:r>
              <a:rPr/>
              <a:t>Tall and thin: repetition of demographic information</a:t>
            </a:r>
          </a:p>
          <a:p>
            <a:pPr lvl="2"/>
            <a:r>
              <a:rPr/>
              <a:t>Short and fat: poor handling of missing value</a:t>
            </a:r>
          </a:p>
          <a:p>
            <a:pPr lvl="1"/>
            <a:r>
              <a:rPr/>
              <a:t>Ideal solution: normalization</a:t>
            </a:r>
          </a:p>
          <a:p>
            <a:pPr lvl="2"/>
            <a:r>
              <a:rPr/>
              <a:t>Put time constant data in first table</a:t>
            </a:r>
          </a:p>
          <a:p>
            <a:pPr lvl="2"/>
            <a:r>
              <a:rPr/>
              <a:t>Put time varying data in second table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Balance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set: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</a:t>
            </a:r>
          </a:p>
        </p:txBody>
      </p:sp>
      <p:pic>
        <p:nvPicPr>
          <p:cNvPr descr="../images/short-and-fa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03400" y="1600200"/>
            <a:ext cx="8585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Longitudinal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subject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example</a:t>
            </a:r>
          </a:p>
        </p:txBody>
      </p:sp>
      <p:pic>
        <p:nvPicPr>
          <p:cNvPr descr="../images/tall-and-thi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03400" y="1600200"/>
            <a:ext cx="8585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Longitudinal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stores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patient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balance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"../data/balance1.txt"</a:t>
            </a:r>
            <a:br/>
            <a:r>
              <a:rPr>
                <a:latin typeface="Courier"/>
              </a:rPr>
              <a:t>short_and_fat_data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read_tsv</a:t>
            </a:r>
            <a:r>
              <a:rPr>
                <a:latin typeface="Courier"/>
              </a:rPr>
              <a:t>(fn, </a:t>
            </a:r>
            <a:r>
              <a:rPr>
                <a:solidFill>
                  <a:srgbClr val="7D9029"/>
                </a:solidFill>
                <a:latin typeface="Courier"/>
              </a:rPr>
              <a:t>col_types=</a:t>
            </a:r>
            <a:r>
              <a:rPr>
                <a:solidFill>
                  <a:srgbClr val="4070A0"/>
                </a:solidFill>
                <a:latin typeface="Courier"/>
              </a:rPr>
              <a:t>"ncnnnnnnnnnnnnnnnnnn"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Example: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surface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vision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balance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Repeated measures experiment</a:t>
            </a:r>
          </a:p>
          <a:p>
            <a:pPr lvl="2"/>
            <a:r>
              <a:rPr/>
              <a:t>Vision has 3 levels</a:t>
            </a:r>
          </a:p>
          <a:p>
            <a:pPr lvl="3"/>
            <a:r>
              <a:rPr/>
              <a:t>Eyes open, eyes closed, dome</a:t>
            </a:r>
          </a:p>
          <a:p>
            <a:pPr lvl="2"/>
            <a:r>
              <a:rPr/>
              <a:t>Surface has 2 levels</a:t>
            </a:r>
          </a:p>
          <a:p>
            <a:pPr lvl="3"/>
            <a:r>
              <a:rPr/>
              <a:t>Normal or foam</a:t>
            </a:r>
          </a:p>
          <a:p>
            <a:pPr lvl="2"/>
            <a:r>
              <a:rPr/>
              <a:t>Two replications of each format</a:t>
            </a:r>
          </a:p>
          <a:p>
            <a:pPr lvl="2"/>
            <a:r>
              <a:rPr/>
              <a:t>There are 3</a:t>
            </a:r>
            <a:r>
              <a:rPr i="1"/>
              <a:t>2</a:t>
            </a:r>
            <a:r>
              <a:rPr/>
              <a:t>2=12 measurements</a:t>
            </a:r>
          </a:p>
          <a:p>
            <a:pPr lvl="2"/>
            <a:r>
              <a:rPr/>
              <a:t>Look here for more details</a:t>
            </a:r>
          </a:p>
          <a:p>
            <a:pPr lvl="3"/>
            <a:r>
              <a:rPr/>
              <a:t>www.statsci.org/data/oz/ctsib.html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Display</a:t>
            </a:r>
            <a:r>
              <a:rPr/>
              <a:t> </a:t>
            </a:r>
            <a:r>
              <a:rPr/>
              <a:t>balance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glimpse</a:t>
            </a:r>
            <a:r>
              <a:rPr>
                <a:latin typeface="Courier"/>
              </a:rPr>
              <a:t>(short_and_fat_data)</a:t>
            </a:r>
          </a:p>
          <a:p>
            <a:pPr lvl="0" indent="0">
              <a:buNone/>
            </a:pPr>
            <a:r>
              <a:rPr>
                <a:latin typeface="Courier"/>
              </a:rPr>
              <a:t>## Rows: 40
## Columns: 17
## $ Subject &lt;dbl&gt; 1, 2, 3, 4, 5, 6, 7, 8~
## $ Sex     &lt;chr&gt; "male", "male", "male"~
## $ Age     &lt;dbl&gt; 22, 22, 22, 21, 20, 18~
## $ Height  &lt;dbl&gt; 176.0, 181.0, 175.5, 1~
## $ Weight  &lt;dbl&gt; 68.2, 67.6, 72.0, 73.2~
## $ NO1     &lt;dbl&gt; 1, 1, 2, 1, 1, 1, 1, 1~
## $ NO2     &lt;dbl&gt; 1, 1, 2, 2, 2, 1, 1, 1~
## $ NC1     &lt;dbl&gt; 2, 2, 2, 2, 2, 1, 2, 2~
## $ NC2     &lt;dbl&gt; 2, 2, 2, 2, 2, 1, 2, 2~
## $ ND1     &lt;dbl&gt; 1, 2, 2, 2, 3, 1, 2, 2~
## $ ND2     &lt;dbl&gt; 2, 2, 2, 2, 2, 2, 2, 2~
## $ FO1     &lt;dbl&gt; 2, 2, 2, 2, 2, 2, 2, 2~
## $ FO2     &lt;dbl&gt; 2, 2, 2, 2, 2, 2, 2, 2~
## $ FC1     &lt;dbl&gt; 2, 3, 3, 3, 3, 2, 2, 3~
## $ FC2     &lt;dbl&gt; 2, 3, 3, 3, 3, 2, 2, 3~
## $ FD1     &lt;dbl&gt; 2, 3, 2, 3, 3, 2, 2, 2~
## $ FD2     &lt;dbl&gt; 2, 3, 3, 3, 3, 2, 2, 2~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Additional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names</a:t>
            </a:r>
            <a:r>
              <a:rPr>
                <a:latin typeface="Courier"/>
              </a:rPr>
              <a:t>(short_and_fat_data)[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17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##  [1] "NO2" "NC1" "NC2" "ND1" "ND2" "FO1"
##  [7] "FO2" "FC1" "FC2" "FD1" "FD2"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constant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time_constant_list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"Subject"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"Sex"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"Age"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"Height"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"Weight"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time_constant_data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short_and_fat_data[ , time_constant_list]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constant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glimpse</a:t>
            </a:r>
            <a:r>
              <a:rPr>
                <a:latin typeface="Courier"/>
              </a:rPr>
              <a:t>(time_constant_data)</a:t>
            </a:r>
          </a:p>
          <a:p>
            <a:pPr lvl="0" indent="0">
              <a:buNone/>
            </a:pPr>
            <a:r>
              <a:rPr>
                <a:latin typeface="Courier"/>
              </a:rPr>
              <a:t>## Rows: 40
## Columns: 5
## $ Subject &lt;dbl&gt; 1, 2, 3, 4, 5, 6, 7, 8~
## $ Sex     &lt;chr&gt; "male", "male", "male"~
## $ Age     &lt;dbl&gt; 22, 22, 22, 21, 20, 18~
## $ Height  &lt;dbl&gt; 176.0, 181.0, 175.5, 1~
## $ Weight  &lt;dbl&gt; 68.2, 67.6, 72.0, 73.2~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balance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"../data/balance2.txt"</a:t>
            </a:r>
            <a:br/>
            <a:r>
              <a:rPr>
                <a:latin typeface="Courier"/>
              </a:rPr>
              <a:t>tall_and_thin_data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read_table</a:t>
            </a:r>
            <a:r>
              <a:rPr>
                <a:latin typeface="Courier"/>
              </a:rPr>
              <a:t>(fn, </a:t>
            </a:r>
            <a:r>
              <a:rPr>
                <a:solidFill>
                  <a:srgbClr val="7D9029"/>
                </a:solidFill>
                <a:latin typeface="Courier"/>
              </a:rPr>
              <a:t>col_types=</a:t>
            </a:r>
            <a:r>
              <a:rPr>
                <a:solidFill>
                  <a:srgbClr val="4070A0"/>
                </a:solidFill>
                <a:latin typeface="Courier"/>
              </a:rPr>
              <a:t>"ncnnnccn"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Balance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glimpse</a:t>
            </a:r>
            <a:r>
              <a:rPr>
                <a:latin typeface="Courier"/>
              </a:rPr>
              <a:t>(tall_and_thin_data)</a:t>
            </a:r>
          </a:p>
          <a:p>
            <a:pPr lvl="0" indent="0">
              <a:buNone/>
            </a:pPr>
            <a:r>
              <a:rPr>
                <a:latin typeface="Courier"/>
              </a:rPr>
              <a:t>## Rows: 480
## Columns: 8
## $ Subject &lt;dbl&gt; 1, 1, 1, 1, 1, 1, 1, 1~
## $ Sex     &lt;chr&gt; "male", "male", "male"~
## $ Age     &lt;dbl&gt; 22, 22, 22, 22, 22, 22~
## $ Height  &lt;dbl&gt; 176, 176, 176, 176, 17~
## $ Weight  &lt;dbl&gt; 68.2, 68.2, 68.2, 68.2~
## $ Surface &lt;chr&gt; "norm", "norm", "norm"~
## $ Vision  &lt;chr&gt; "open", "open", "close~
## $ CTSIB   &lt;dbl&gt; 1, 1, 2, 2, 1, 2, 2, 2~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Additional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names</a:t>
            </a:r>
            <a:r>
              <a:rPr>
                <a:latin typeface="Courier"/>
              </a:rPr>
              <a:t>(tall_and_thin_data)[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"Vision" "CTSIB"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time_variable_list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"Subject"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"Surface"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"Vision"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"CTSIB"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time_variable_data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tall_and_thin_data[ , time_variable_list]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Display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glimpse</a:t>
            </a:r>
            <a:r>
              <a:rPr>
                <a:latin typeface="Courier"/>
              </a:rPr>
              <a:t>(time_variable_data)</a:t>
            </a:r>
          </a:p>
          <a:p>
            <a:pPr lvl="0" indent="0">
              <a:buNone/>
            </a:pPr>
            <a:r>
              <a:rPr>
                <a:latin typeface="Courier"/>
              </a:rPr>
              <a:t>## Rows: 480
## Columns: 4
## $ Subject &lt;dbl&gt; 1, 1, 1, 1, 1, 1, 1, 1~
## $ Surface &lt;chr&gt; "norm", "norm", "norm"~
## $ Vision  &lt;chr&gt; "open", "open", "close~
## $ CTSIB   &lt;dbl&gt; 1, 1, 2, 2, 1, 2, 2, 2~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Two formats</a:t>
            </a:r>
          </a:p>
          <a:p>
            <a:pPr lvl="2"/>
            <a:r>
              <a:rPr/>
              <a:t>Short and fat</a:t>
            </a:r>
          </a:p>
          <a:p>
            <a:pPr lvl="2"/>
            <a:r>
              <a:rPr/>
              <a:t>Tall and thin</a:t>
            </a:r>
          </a:p>
          <a:p>
            <a:pPr lvl="1"/>
            <a:r>
              <a:rPr/>
              <a:t>pivot_longer</a:t>
            </a:r>
          </a:p>
          <a:p>
            <a:pPr lvl="2"/>
            <a:r>
              <a:rPr/>
              <a:t>converts to tall and thin</a:t>
            </a:r>
          </a:p>
          <a:p>
            <a:pPr lvl="1"/>
            <a:r>
              <a:rPr/>
              <a:t>pivot_wider</a:t>
            </a:r>
          </a:p>
          <a:p>
            <a:pPr lvl="2"/>
            <a:r>
              <a:rPr/>
              <a:t>converts to short and fat</a:t>
            </a:r>
          </a:p>
          <a:p>
            <a:pPr lvl="1"/>
            <a:r>
              <a:rPr/>
              <a:t>Alternative approach</a:t>
            </a:r>
          </a:p>
          <a:p>
            <a:pPr lvl="2"/>
            <a:r>
              <a:rPr/>
              <a:t>Time constant table</a:t>
            </a:r>
          </a:p>
          <a:p>
            <a:pPr lvl="2"/>
            <a:r>
              <a:rPr/>
              <a:t>Time variable table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example</a:t>
            </a:r>
          </a:p>
        </p:txBody>
      </p:sp>
      <p:pic>
        <p:nvPicPr>
          <p:cNvPr descr="../images/short-and-fa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03400" y="1600200"/>
            <a:ext cx="8585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Longitudinal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subject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example</a:t>
            </a:r>
          </a:p>
        </p:txBody>
      </p:sp>
      <p:pic>
        <p:nvPicPr>
          <p:cNvPr descr="../images/tall-and-thi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03400" y="1600200"/>
            <a:ext cx="8585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Longitudinal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stores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patient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Which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Short and fat advantages:</a:t>
            </a:r>
          </a:p>
          <a:p>
            <a:pPr lvl="2"/>
            <a:r>
              <a:rPr/>
              <a:t>easy to compute change scores</a:t>
            </a:r>
          </a:p>
          <a:p>
            <a:pPr lvl="2"/>
            <a:r>
              <a:rPr/>
              <a:t>easy to examine correlations over time</a:t>
            </a:r>
          </a:p>
          <a:p>
            <a:pPr lvl="2"/>
            <a:r>
              <a:rPr/>
              <a:t>easy to insure consistency of demographic data</a:t>
            </a:r>
          </a:p>
          <a:p>
            <a:pPr lvl="1"/>
            <a:r>
              <a:rPr/>
              <a:t>Short and fat disadvantages:</a:t>
            </a:r>
          </a:p>
          <a:p>
            <a:pPr lvl="2"/>
            <a:r>
              <a:rPr/>
              <a:t>hard to read because of the excessive need to scroll left and right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Which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Tall and thin advantages:</a:t>
            </a:r>
          </a:p>
          <a:p>
            <a:pPr lvl="2"/>
            <a:r>
              <a:rPr/>
              <a:t>easy to plot longitudinal trends</a:t>
            </a:r>
          </a:p>
          <a:p>
            <a:pPr lvl="2"/>
            <a:r>
              <a:rPr/>
              <a:t>less need for missing value codes</a:t>
            </a:r>
          </a:p>
          <a:p>
            <a:pPr lvl="2"/>
            <a:r>
              <a:rPr/>
              <a:t>easy to read because most scrolling is up and down</a:t>
            </a:r>
          </a:p>
          <a:p>
            <a:pPr lvl="1"/>
            <a:r>
              <a:rPr/>
              <a:t>Tall and thin disadvantages</a:t>
            </a:r>
          </a:p>
          <a:p>
            <a:pPr lvl="2"/>
            <a:r>
              <a:rPr/>
              <a:t>hard to maintain consistency of demographic variables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53</Words>
  <Application>Microsoft Office PowerPoint</Application>
  <PresentationFormat>Widescreen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Wide screen template</vt:lpstr>
      <vt:lpstr>Master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R, module06</dc:title>
  <dc:creator>Steve Simon</dc:creator>
  <cp:keywords/>
  <dcterms:created xsi:type="dcterms:W3CDTF">2022-05-09T19:08:51Z</dcterms:created>
  <dcterms:modified xsi:type="dcterms:W3CDTF">2022-05-09T19:08:51Z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 2020-04-04</vt:lpwstr>
  </property>
  <property fmtid="{D5CDD505-2E9C-101B-9397-08002B2CF9AE}" pid="3" name="knit">
    <vt:lpwstr>(function(inputFile, encoding) { rmarkdown::render(inputFile, encoding = encoding, output_dir = “../results”, output_format = “all”) })</vt:lpwstr>
  </property>
  <property fmtid="{D5CDD505-2E9C-101B-9397-08002B2CF9AE}" pid="4" name="output">
    <vt:lpwstr/>
  </property>
</Properties>
</file>