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notesMaster" Target="notesMasters/notesMaster1.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sharing an email that I got a few days ago. I love email inquiries like this, with one exception.</a:t>
            </a:r>
          </a:p>
          <a:p>
            <a:pPr lvl="0" indent="0" marL="0">
              <a:buNone/>
            </a:pPr>
          </a:p>
          <a:p>
            <a:pPr lvl="0" indent="0" marL="0">
              <a:buNone/>
            </a:pPr>
            <a:r>
              <a:rPr/>
              <a:t>This was a question about the content of this course and the sender included Ricardo Moniz in the CC line. Now some of you know Ricardo and he is a great resource for many things. I myself rely on him for many questions. But please don’t include him on questions regarding the content of this course.</a:t>
            </a:r>
          </a:p>
          <a:p>
            <a:pPr lvl="0" indent="0" marL="0">
              <a:buNone/>
            </a:pPr>
          </a:p>
          <a:p>
            <a:pPr lvl="0" indent="0" marL="0">
              <a:buNone/>
            </a:pPr>
            <a:r>
              <a:rPr/>
              <a:t>Ricardo is available to answer all sorts of administrative questions. That keeps him pretty busy. Now he actually did answer this question before I did, and he didn’t really mind. Let’s save questions for Ricardo that relate to administrative issues, such as how to switch from the synchronous version of this class to the asynchronous version.</a:t>
            </a:r>
          </a:p>
          <a:p>
            <a:pPr lvl="0" indent="0" marL="0">
              <a:buNone/>
            </a:pPr>
          </a:p>
          <a:p>
            <a:pPr lvl="0" indent="0" marL="0">
              <a:buNone/>
            </a:pPr>
            <a:r>
              <a:rPr/>
              <a:t>On a related note, please send any questions about grading to me rather than to Xi Wang. I am in constant contact with her and I share with her how I want to grade things. So if you don’t like how something was graded, your beef is with me.</a:t>
            </a:r>
          </a:p>
          <a:p>
            <a:pPr lvl="0" indent="0" marL="0">
              <a:buNone/>
            </a:pPr>
          </a:p>
          <a:p>
            <a:pPr lvl="0" indent="0" marL="0">
              <a:buNone/>
            </a:pPr>
            <a:r>
              <a:rPr/>
              <a:t>Now I don’t want you to ever feel that you can’t complain about grades. That’s something that goes with the job. Just be sure that I’m the one that gets the complaint and not Xi Wang.</a:t>
            </a:r>
          </a:p>
          <a:p>
            <a:pPr lvl="0" indent="0" marL="0">
              <a:buNone/>
            </a:pPr>
          </a:p>
          <a:p>
            <a:pPr lvl="0" indent="0" marL="0">
              <a:buNone/>
            </a:pPr>
            <a:r>
              <a:rPr/>
              <a:t>Thanks!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Q9. All students must provide the instructor with an electronic copy and a hard copy of their semester project paper on the due date as indicated in the Syllabus</a:t>
            </a:r>
          </a:p>
          <a:p>
            <a:pPr lvl="0" indent="0" marL="0">
              <a:buNone/>
            </a:pPr>
          </a:p>
          <a:p>
            <a:pPr lvl="0" indent="0" marL="0">
              <a:buNone/>
            </a:pPr>
            <a:r>
              <a:rPr/>
              <a:t>False. Watch that conjunction “and” here. You are required to turn in your assignment electronically via Canvas. You are not required and should not submit your assignment as hard copy. Do not submit by email either.</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Q10. The direction page for the semester project is included in this syllabus</a:t>
            </a:r>
          </a:p>
          <a:p>
            <a:pPr lvl="0" indent="0" marL="0">
              <a:buNone/>
            </a:pPr>
          </a:p>
          <a:p>
            <a:pPr lvl="0" indent="0" marL="0">
              <a:buNone/>
            </a:pPr>
            <a:r>
              <a:rPr/>
              <a:t>True.</a:t>
            </a:r>
          </a:p>
          <a:p>
            <a:pPr lvl="0" indent="0" marL="0">
              <a:buNone/>
            </a:pPr>
          </a:p>
          <a:p>
            <a:pPr lvl="0" indent="0" marL="0">
              <a:buNone/>
            </a:pPr>
            <a:r>
              <a:rPr/>
              <a:t>I have a different teaching style than Monica Gaddis. Neither her way nor my way are superior. But her syllabus, which I have left largely unchanged, does describe the final project.</a:t>
            </a:r>
          </a:p>
          <a:p>
            <a:pPr lvl="0" indent="0" marL="0">
              <a:buNone/>
            </a:pPr>
          </a:p>
          <a:p>
            <a:pPr lvl="0" indent="0" marL="0">
              <a:buNone/>
            </a:pPr>
            <a:r>
              <a:rPr/>
              <a:t>Dr. Gaddis’s style is that if something is important, she will repeat it in several places on Canvas. I prefer to mention it only once because I have too great a tendency to provide inconsistent guidance if I mention it in two or more locations.</a:t>
            </a:r>
          </a:p>
          <a:p>
            <a:pPr lvl="0" indent="0" marL="0">
              <a:buNone/>
            </a:pPr>
          </a:p>
          <a:p>
            <a:pPr lvl="0" indent="0" marL="0">
              <a:buNone/>
            </a:pPr>
            <a:r>
              <a:rPr/>
              <a:t>I should warn you, however, that I may make minor changes to that assignment. If I do, I will try to update it on the assignment page and on the syllabus. If you notice any discrepancies, please bring them to my attention.</a:t>
            </a:r>
          </a:p>
          <a:p>
            <a:pPr lvl="0" indent="0" marL="0">
              <a:buNone/>
            </a:pPr>
          </a:p>
          <a:p>
            <a:pPr lvl="0" indent="0" marL="0">
              <a:buNone/>
            </a:pPr>
            <a:r>
              <a:rPr/>
              <a:t>Now since this assignment is important, let me discuss it briefly now. Your assignment is not due until November, but it’s not too early to start thinking about 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Q11. Office hours are by appointment only.</a:t>
            </a:r>
          </a:p>
          <a:p>
            <a:pPr lvl="0" indent="0" marL="0">
              <a:buNone/>
            </a:pPr>
          </a:p>
          <a:p>
            <a:pPr lvl="0" indent="0" marL="0">
              <a:buNone/>
            </a:pPr>
            <a:r>
              <a:rPr/>
              <a:t>True.</a:t>
            </a:r>
          </a:p>
          <a:p>
            <a:pPr lvl="0" indent="0" marL="0">
              <a:buNone/>
            </a:pPr>
          </a:p>
          <a:p>
            <a:pPr lvl="0" indent="0" marL="0">
              <a:buNone/>
            </a:pPr>
            <a:r>
              <a:rPr/>
              <a:t>But, a Friday morning review session is available if you have questions.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Q12. All readings for the class will come from the required textbook only.</a:t>
            </a:r>
          </a:p>
          <a:p>
            <a:pPr lvl="0" indent="0" marL="0">
              <a:buNone/>
            </a:pPr>
          </a:p>
          <a:p>
            <a:pPr lvl="0" indent="0" marL="0">
              <a:buNone/>
            </a:pPr>
            <a:r>
              <a:rPr/>
              <a:t>False.</a:t>
            </a:r>
          </a:p>
          <a:p>
            <a:pPr lvl="0" indent="0" marL="0">
              <a:buNone/>
            </a:pPr>
          </a:p>
          <a:p>
            <a:pPr lvl="0" indent="0" marL="0">
              <a:buNone/>
            </a:pPr>
            <a:r>
              <a:rPr/>
              <a:t>In some modules, you will see some additional resources linked from the Canvas site.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Q13. Late turn in of homework will result in an automatic deduction of 5 points.</a:t>
            </a:r>
          </a:p>
          <a:p>
            <a:pPr lvl="0" indent="0" marL="0">
              <a:buNone/>
            </a:pPr>
          </a:p>
          <a:p>
            <a:pPr lvl="0" indent="0" marL="0">
              <a:buNone/>
            </a:pPr>
            <a:r>
              <a:rPr/>
              <a:t>False.</a:t>
            </a:r>
          </a:p>
          <a:p>
            <a:pPr lvl="0" indent="0" marL="0">
              <a:buNone/>
            </a:pPr>
          </a:p>
          <a:p>
            <a:pPr lvl="0" indent="0" marL="0">
              <a:buNone/>
            </a:pPr>
            <a:r>
              <a:rPr/>
              <a:t>All assignments have a deadline. If you need an extension and have a reasonable explanation, please ask for this in advance. If you submit your work late without prior approval of an extension, you will lose points, but the amount will vary.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Q14. The total points possible for this course will not exceed 530</a:t>
            </a:r>
          </a:p>
          <a:p>
            <a:pPr lvl="0" indent="0" marL="0">
              <a:buNone/>
            </a:pPr>
          </a:p>
          <a:p>
            <a:pPr lvl="0" indent="0" marL="0">
              <a:buNone/>
            </a:pPr>
            <a:r>
              <a:rPr/>
              <a:t>False.</a:t>
            </a:r>
          </a:p>
          <a:p>
            <a:pPr lvl="0" indent="0" marL="0">
              <a:buNone/>
            </a:pPr>
          </a:p>
          <a:p>
            <a:pPr lvl="0" indent="0" marL="0">
              <a:buNone/>
            </a:pPr>
            <a:r>
              <a:rPr/>
              <a:t>I have the discretion of adding additional graded assignments, quizzes, and discussion boards. I may also include some optional assignments graded as extra credit.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Q15. All announcements for this class will be posted on Canvas AND will be emailed to each student to their UMKC email address.</a:t>
            </a:r>
          </a:p>
          <a:p>
            <a:pPr lvl="0" indent="0" marL="0">
              <a:buNone/>
            </a:pPr>
          </a:p>
          <a:p>
            <a:pPr lvl="0" indent="0" marL="0">
              <a:buNone/>
            </a:pPr>
            <a:r>
              <a:rPr/>
              <a:t>True.</a:t>
            </a:r>
          </a:p>
          <a:p>
            <a:pPr lvl="0" indent="0" marL="0">
              <a:buNone/>
            </a:pPr>
          </a:p>
          <a:p>
            <a:pPr lvl="0" indent="0" marL="0">
              <a:buNone/>
            </a:pPr>
            <a:r>
              <a:rPr/>
              <a:t>This is a point that at least one student contended with. Those darned conjunctions. The most accurate statement is that all announcments will be posted on Canvas AND/OR emailed to each student. So please check Canvas regularly and check your email regularly.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Q16. Only SPSS and/or SAS may be used for analyses for this class.</a:t>
            </a:r>
          </a:p>
          <a:p>
            <a:pPr lvl="0" indent="0" marL="0">
              <a:buNone/>
            </a:pPr>
          </a:p>
          <a:p>
            <a:pPr lvl="0" indent="0" marL="0">
              <a:buNone/>
            </a:pPr>
            <a:r>
              <a:rPr/>
              <a:t>True for Monica Gaddis, but not true for me.</a:t>
            </a:r>
          </a:p>
          <a:p>
            <a:pPr lvl="0" indent="0" marL="0">
              <a:buNone/>
            </a:pPr>
          </a:p>
          <a:p>
            <a:pPr lvl="0" indent="0" marL="0">
              <a:buNone/>
            </a:pPr>
            <a:r>
              <a:rPr/>
              <a:t>This is a mistake on my part. I changed this requirement, but forgot to change it everywhere on Canvas. If you take the quiz again, mark this as true, but recognize that I am allowing any reasonable software choices.</a:t>
            </a:r>
          </a:p>
          <a:p>
            <a:pPr lvl="0" indent="0" marL="0">
              <a:buNone/>
            </a:pPr>
          </a:p>
          <a:p>
            <a:pPr lvl="0" indent="0" marL="0">
              <a:buNone/>
            </a:pPr>
            <a:r>
              <a:rPr/>
              <a:t>This is a controversial position, and most faculty I know insist on limiting the software choices that you have. It is a lot more work for me and for my grader, Xi Wang, but I want to be agnostic with respect to your software choices. This may, at times, cause me some difficulty when I get questions about software that I am less familiar with. Just be patient, please, when this happens.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Q17. Students enrolled in the Asynchronous on line section of Biostatistics may attend the Synchronous Zoom session is desired. Rules of attendance will apply.</a:t>
            </a:r>
          </a:p>
          <a:p>
            <a:pPr lvl="0" indent="0" marL="0">
              <a:buNone/>
            </a:pPr>
          </a:p>
          <a:p>
            <a:pPr lvl="0" indent="0" marL="0">
              <a:buNone/>
            </a:pPr>
            <a:r>
              <a:rPr/>
              <a:t>True.</a:t>
            </a:r>
          </a:p>
          <a:p>
            <a:pPr lvl="0" indent="0" marL="0">
              <a:buNone/>
            </a:pPr>
          </a:p>
          <a:p>
            <a:pPr lvl="0" indent="0" marL="0">
              <a:buNone/>
            </a:pPr>
            <a:r>
              <a:rPr/>
              <a:t>It is good to email the instructor in advance if you plan to attend, but it is not required.</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Q18. I have read the syllabus and understand its contents completely.</a:t>
            </a:r>
          </a:p>
          <a:p>
            <a:pPr lvl="0" indent="0" marL="0">
              <a:buNone/>
            </a:pPr>
          </a:p>
          <a:p>
            <a:pPr lvl="0" indent="0" marL="0">
              <a:buNone/>
            </a:pPr>
            <a:r>
              <a:rPr/>
              <a:t>True.</a:t>
            </a:r>
          </a:p>
          <a:p>
            <a:pPr lvl="0" indent="0" marL="0">
              <a:buNone/>
            </a:pPr>
          </a:p>
          <a:p>
            <a:pPr lvl="0" indent="0" marL="0">
              <a:buNone/>
            </a:pPr>
            <a:r>
              <a:rPr/>
              <a:t>If there are inconsistencies caused by some of the changes I made to the class, I apologize.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 Attendance is required for the Synchronous Zoom section of MEDB5501, Biostatistics I.</a:t>
            </a:r>
          </a:p>
          <a:p>
            <a:pPr lvl="0" indent="0" marL="0">
              <a:buNone/>
            </a:pPr>
          </a:p>
          <a:p>
            <a:pPr lvl="0" indent="0" marL="0">
              <a:buNone/>
            </a:pPr>
            <a:r>
              <a:rPr/>
              <a:t>True.</a:t>
            </a:r>
          </a:p>
          <a:p>
            <a:pPr lvl="0" indent="0" marL="0">
              <a:buNone/>
            </a:pPr>
          </a:p>
          <a:p>
            <a:pPr lvl="0" indent="0" marL="0">
              <a:buNone/>
            </a:pPr>
            <a:r>
              <a:rPr/>
              <a:t>Students in the synchronous class can ask for an excused absence.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Nominal data represents categories where the categories do not have a natural ordering. The Wikpedia page on scales of measurement is quite good and I am stealing some information from them on this and the next few slides.</a:t>
            </a:r>
          </a:p>
          <a:p>
            <a:pPr lvl="0" indent="0" marL="0">
              <a:buNone/>
            </a:pPr>
          </a:p>
          <a:p>
            <a:pPr lvl="0" indent="0" marL="0">
              <a:buNone/>
            </a:pPr>
            <a:r>
              <a:rPr/>
              <a:t>With nominal data, you can assess equality or inequality, but other types of mathematical manipulation are not possible.</a:t>
            </a:r>
          </a:p>
          <a:p>
            <a:pPr lvl="0" indent="0" marL="0">
              <a:buNone/>
            </a:pPr>
          </a:p>
          <a:p>
            <a:pPr lvl="0" indent="0" marL="0">
              <a:buNone/>
            </a:pPr>
            <a:r>
              <a:rPr/>
              <a:t>You can compute the mode for nominal data, but other measures of central tendency are not available to you. You’ll have to wait a week for details about how to compute the mode and other statistical measures that I will mention in the next few slides.</a:t>
            </a:r>
          </a:p>
          <a:p>
            <a:pPr lvl="0" indent="0" marL="0">
              <a:buNone/>
            </a:pPr>
          </a:p>
          <a:p>
            <a:pPr lvl="0" indent="0" marL="0">
              <a:buNone/>
            </a:pPr>
            <a:r>
              <a:rPr/>
              <a:t>There is no good measure of variation for nominal data. Some might argue that entropy is a measure of variation for nominal data, but that is well beyond the scope of this class.</a:t>
            </a:r>
          </a:p>
          <a:p>
            <a:pPr lvl="0" indent="0" marL="0">
              <a:buNone/>
            </a:pPr>
          </a:p>
          <a:p>
            <a:pPr lvl="0" indent="0" marL="0">
              <a:buNone/>
            </a:pPr>
            <a:r>
              <a:rPr/>
              <a:t>Monica Gaddis uses the term “primitive” to describe nominal data, and I want to quibble a bit with that word. I don’t want anyone to get the impression that nominal data is less sophsticated than other types of data. It is not the Neanderthal of data. In fact, nominal data often offers as many if not more types of sophisticated data analyses as other typoes of data. I prefer to say that nominal data is “limited” meaning that you have fewer choices in how to compare and how to calculate with nominal data.</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Ordinal data has categories with a natural ordering.</a:t>
            </a:r>
          </a:p>
          <a:p>
            <a:pPr lvl="0" indent="0" marL="0">
              <a:buNone/>
            </a:pPr>
          </a:p>
          <a:p>
            <a:pPr lvl="0" indent="0" marL="0">
              <a:buNone/>
            </a:pPr>
            <a:r>
              <a:rPr/>
              <a:t>Ordinal data has fewer limitations than nominal data. Anything you can do with nominal data (re-grouping, assessing inequality, calculating the mode) you can also do with ordinal data.</a:t>
            </a:r>
          </a:p>
          <a:p>
            <a:pPr lvl="0" indent="0" marL="0">
              <a:buNone/>
            </a:pPr>
          </a:p>
          <a:p>
            <a:pPr lvl="0" indent="0" marL="0">
              <a:buNone/>
            </a:pPr>
            <a:r>
              <a:rPr/>
              <a:t>You can sort ordinal data and assess magnitude. One ordinal value might be less than or greater than another. You can compute a median of ordinal data, as well as the range and interquartile range.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Q2. Asynchronous Online Students have the flexibility to watch the Panapto video lectures and complete the assignments without following the course schedule.</a:t>
            </a:r>
          </a:p>
          <a:p>
            <a:pPr lvl="0" indent="0" marL="0">
              <a:buNone/>
            </a:pPr>
          </a:p>
          <a:p>
            <a:pPr lvl="0" indent="0" marL="0">
              <a:buNone/>
            </a:pPr>
            <a:r>
              <a:rPr/>
              <a:t>False.</a:t>
            </a:r>
          </a:p>
          <a:p>
            <a:pPr lvl="0" indent="0" marL="0">
              <a:buNone/>
            </a:pPr>
          </a:p>
          <a:p>
            <a:pPr lvl="0" indent="0" marL="0">
              <a:buNone/>
            </a:pPr>
            <a:r>
              <a:rPr/>
              <a:t>While you have slightly more flexibility in the asynchronous class, you must view the week 1 videos in week 1, the week 2 videos in week 2, etc. The due dates for all homework are the same for the synchronous and asynchronous classes.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Q3. If you are having technical problems with Remote labs or Canvas, you should call Dr. Gaddis for help to solve the problems</a:t>
            </a:r>
          </a:p>
          <a:p>
            <a:pPr lvl="0" indent="0" marL="0">
              <a:buNone/>
            </a:pPr>
          </a:p>
          <a:p>
            <a:pPr lvl="0" indent="0" marL="0">
              <a:buNone/>
            </a:pPr>
            <a:r>
              <a:rPr/>
              <a:t>False.</a:t>
            </a:r>
          </a:p>
          <a:p>
            <a:pPr lvl="0" indent="0" marL="0">
              <a:buNone/>
            </a:pPr>
          </a:p>
          <a:p>
            <a:pPr lvl="0" indent="0" marL="0">
              <a:buNone/>
            </a:pPr>
            <a:r>
              <a:rPr/>
              <a:t>While I don’t mind being asked technical questions about Remote Labs or Canvas, I honestly can’t answer most of them.</a:t>
            </a:r>
          </a:p>
          <a:p>
            <a:pPr lvl="0" indent="0" marL="0">
              <a:buNone/>
            </a:pPr>
          </a:p>
          <a:p>
            <a:pPr lvl="0" indent="0" marL="0">
              <a:buNone/>
            </a:pPr>
            <a:r>
              <a:rPr/>
              <a:t>In contrast, please don’t ask UMKC IT about how to draw boxplots in SPSS.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Q4. All students must use Canvas to obtain course materials for MEDB5501.</a:t>
            </a:r>
          </a:p>
          <a:p>
            <a:pPr lvl="0" indent="0" marL="0">
              <a:buNone/>
            </a:pPr>
          </a:p>
          <a:p>
            <a:pPr lvl="0" indent="0" marL="0">
              <a:buNone/>
            </a:pPr>
            <a:r>
              <a:rPr/>
              <a:t>True.</a:t>
            </a:r>
          </a:p>
          <a:p>
            <a:pPr lvl="0" indent="0" marL="0">
              <a:buNone/>
            </a:pPr>
          </a:p>
          <a:p>
            <a:pPr lvl="0" indent="0" marL="0">
              <a:buNone/>
            </a:pPr>
            <a:r>
              <a:rPr/>
              <a:t>While I do store some of the material for this class on my website and my github site, you should access these files through the links listed on Canvas. If there is a discrepancy between Canvas and my github site, bring it to my attention, but the Canvas site always takes precedence.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Q5. A personal or UMKC email is required for communications regarding this class.</a:t>
            </a:r>
          </a:p>
          <a:p>
            <a:pPr lvl="0" indent="0" marL="0">
              <a:buNone/>
            </a:pPr>
          </a:p>
          <a:p>
            <a:pPr lvl="0" indent="0" marL="0">
              <a:buNone/>
            </a:pPr>
            <a:r>
              <a:rPr/>
              <a:t>False.</a:t>
            </a:r>
          </a:p>
          <a:p>
            <a:pPr lvl="0" indent="0" marL="0">
              <a:buNone/>
            </a:pPr>
          </a:p>
          <a:p>
            <a:pPr lvl="0" indent="0" marL="0">
              <a:buNone/>
            </a:pPr>
            <a:r>
              <a:rPr/>
              <a:t>Watch the conjunction “or”. You can use and should use and must use your UMKC email for all communications. This is a University-wide requirement.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Q6. Students may use either the hard copy or electronic copy of the required textbook for MEDB5501.</a:t>
            </a:r>
          </a:p>
          <a:p>
            <a:pPr lvl="0" indent="0" marL="0">
              <a:buNone/>
            </a:pPr>
          </a:p>
          <a:p>
            <a:pPr lvl="0" indent="0" marL="0">
              <a:buNone/>
            </a:pPr>
            <a:r>
              <a:rPr/>
              <a:t>True.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Q7. Students are required to do their own work on the assignments and exams for this course with evidence of shared work resulting in a grade of 0 for that assignment or exam.</a:t>
            </a:r>
          </a:p>
          <a:p>
            <a:pPr lvl="0" indent="0" marL="0">
              <a:buNone/>
            </a:pPr>
          </a:p>
          <a:p>
            <a:pPr lvl="0" indent="0" marL="0">
              <a:buNone/>
            </a:pPr>
            <a:r>
              <a:rPr/>
              <a:t>True.</a:t>
            </a:r>
          </a:p>
          <a:p>
            <a:pPr lvl="0" indent="0" marL="0">
              <a:buNone/>
            </a:pPr>
          </a:p>
          <a:p>
            <a:pPr lvl="0" indent="0" marL="0">
              <a:buNone/>
            </a:pPr>
            <a:r>
              <a:rPr/>
              <a:t>The one exception is that you can seek help from me, another student, or anyone actually, to help you understand why your SPSS program is not working. You can’t take their program and claim that it is your own.</a:t>
            </a:r>
          </a:p>
          <a:p>
            <a:pPr lvl="0" indent="0" marL="0">
              <a:buNone/>
            </a:pPr>
          </a:p>
          <a:p>
            <a:pPr lvl="0" indent="0" marL="0">
              <a:buNone/>
            </a:pPr>
            <a:r>
              <a:rPr/>
              <a:t>There are no group assignments in this class. I really like group assignments, but I doubt that I will have time to add any. If I do, they will be clearly labeled as group assignments.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Q8. All students may turn in weekly assignments via Canvas, email, or as hard copy.</a:t>
            </a:r>
          </a:p>
          <a:p>
            <a:pPr lvl="0" indent="0" marL="0">
              <a:buNone/>
            </a:pPr>
          </a:p>
          <a:p>
            <a:pPr lvl="0" indent="0" marL="0">
              <a:buNone/>
            </a:pPr>
            <a:r>
              <a:rPr/>
              <a:t>False.</a:t>
            </a:r>
          </a:p>
          <a:p>
            <a:pPr lvl="0" indent="0" marL="0">
              <a:buNone/>
            </a:pPr>
          </a:p>
          <a:p>
            <a:pPr lvl="0" indent="0" marL="0">
              <a:buNone/>
            </a:pPr>
            <a:r>
              <a:rPr/>
              <a:t>Unless it is clearly stated otherwise on a specific assignment, submit all your homework via Canvas.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7.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Comments for MEDB 5501,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7</a:t>
            </a:r>
          </a:p>
        </p:txBody>
      </p:sp>
      <p:pic>
        <p:nvPicPr>
          <p:cNvPr descr="../images/quiz00-07.png" id="0" name="Picture 1"/>
          <p:cNvPicPr>
            <a:picLocks noGrp="1" noChangeAspect="1"/>
          </p:cNvPicPr>
          <p:nvPr/>
        </p:nvPicPr>
        <p:blipFill>
          <a:blip r:embed="rId3"/>
          <a:stretch>
            <a:fillRect/>
          </a:stretch>
        </p:blipFill>
        <p:spPr bwMode="auto">
          <a:xfrm>
            <a:off x="2413000" y="1193800"/>
            <a:ext cx="4305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Screenshot from quiz</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8</a:t>
            </a:r>
          </a:p>
        </p:txBody>
      </p:sp>
      <p:pic>
        <p:nvPicPr>
          <p:cNvPr descr="../images/quiz00-08.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Screenshot from quiz</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9</a:t>
            </a:r>
          </a:p>
        </p:txBody>
      </p:sp>
      <p:pic>
        <p:nvPicPr>
          <p:cNvPr descr="../images/quiz00-09.png" id="0" name="Picture 1"/>
          <p:cNvPicPr>
            <a:picLocks noGrp="1" noChangeAspect="1"/>
          </p:cNvPicPr>
          <p:nvPr/>
        </p:nvPicPr>
        <p:blipFill>
          <a:blip r:embed="rId3"/>
          <a:stretch>
            <a:fillRect/>
          </a:stretch>
        </p:blipFill>
        <p:spPr bwMode="auto">
          <a:xfrm>
            <a:off x="2247900" y="1193800"/>
            <a:ext cx="4660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Screenshot from quiz</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10</a:t>
            </a:r>
          </a:p>
        </p:txBody>
      </p:sp>
      <p:pic>
        <p:nvPicPr>
          <p:cNvPr descr="../images/quiz00-10.png" id="0" name="Picture 1"/>
          <p:cNvPicPr>
            <a:picLocks noGrp="1" noChangeAspect="1"/>
          </p:cNvPicPr>
          <p:nvPr/>
        </p:nvPicPr>
        <p:blipFill>
          <a:blip r:embed="rId3"/>
          <a:stretch>
            <a:fillRect/>
          </a:stretch>
        </p:blipFill>
        <p:spPr bwMode="auto">
          <a:xfrm>
            <a:off x="2032000" y="1193800"/>
            <a:ext cx="5067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Screenshot from quiz</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Semester project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11</a:t>
            </a:r>
          </a:p>
        </p:txBody>
      </p:sp>
      <p:pic>
        <p:nvPicPr>
          <p:cNvPr descr="../images/quiz00-11.png" id="0" name="Picture 1"/>
          <p:cNvPicPr>
            <a:picLocks noGrp="1" noChangeAspect="1"/>
          </p:cNvPicPr>
          <p:nvPr/>
        </p:nvPicPr>
        <p:blipFill>
          <a:blip r:embed="rId3"/>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Screenshot from quiz</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12</a:t>
            </a:r>
          </a:p>
        </p:txBody>
      </p:sp>
      <p:pic>
        <p:nvPicPr>
          <p:cNvPr descr="../images/quiz00-12.png" id="0" name="Picture 1"/>
          <p:cNvPicPr>
            <a:picLocks noGrp="1" noChangeAspect="1"/>
          </p:cNvPicPr>
          <p:nvPr/>
        </p:nvPicPr>
        <p:blipFill>
          <a:blip r:embed="rId3"/>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Screenshot from quiz</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13</a:t>
            </a:r>
          </a:p>
        </p:txBody>
      </p:sp>
      <p:pic>
        <p:nvPicPr>
          <p:cNvPr descr="../images/quiz00-13.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14: Screenshot from quiz</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14</a:t>
            </a:r>
          </a:p>
        </p:txBody>
      </p:sp>
      <p:pic>
        <p:nvPicPr>
          <p:cNvPr descr="../images/quiz00-14.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15: Screenshot from quiz</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15</a:t>
            </a:r>
          </a:p>
        </p:txBody>
      </p:sp>
      <p:pic>
        <p:nvPicPr>
          <p:cNvPr descr="../images/quiz00-15.png" id="0" name="Picture 1"/>
          <p:cNvPicPr>
            <a:picLocks noGrp="1" noChangeAspect="1"/>
          </p:cNvPicPr>
          <p:nvPr/>
        </p:nvPicPr>
        <p:blipFill>
          <a:blip r:embed="rId3"/>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16: Screenshot from quiz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August 23 email inquiry</a:t>
            </a:r>
          </a:p>
        </p:txBody>
      </p:sp>
      <p:pic>
        <p:nvPicPr>
          <p:cNvPr descr="../images/email-2023-08-23.png" id="0" name="Picture 1"/>
          <p:cNvPicPr>
            <a:picLocks noGrp="1" noChangeAspect="1"/>
          </p:cNvPicPr>
          <p:nvPr/>
        </p:nvPicPr>
        <p:blipFill>
          <a:blip r:embed="rId3"/>
          <a:stretch>
            <a:fillRect/>
          </a:stretch>
        </p:blipFill>
        <p:spPr bwMode="auto">
          <a:xfrm>
            <a:off x="1879600" y="1193800"/>
            <a:ext cx="5372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Screenshot from an email message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16</a:t>
            </a:r>
          </a:p>
        </p:txBody>
      </p:sp>
      <p:pic>
        <p:nvPicPr>
          <p:cNvPr descr="../images/quiz00-16.png" id="0" name="Picture 1"/>
          <p:cNvPicPr>
            <a:picLocks noGrp="1" noChangeAspect="1"/>
          </p:cNvPicPr>
          <p:nvPr/>
        </p:nvPicPr>
        <p:blipFill>
          <a:blip r:embed="rId3"/>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17: Screenshot from quiz</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17</a:t>
            </a:r>
          </a:p>
        </p:txBody>
      </p:sp>
      <p:pic>
        <p:nvPicPr>
          <p:cNvPr descr="../images/quiz00-17.png" id="0" name="Picture 1"/>
          <p:cNvPicPr>
            <a:picLocks noGrp="1" noChangeAspect="1"/>
          </p:cNvPicPr>
          <p:nvPr/>
        </p:nvPicPr>
        <p:blipFill>
          <a:blip r:embed="rId3"/>
          <a:stretch>
            <a:fillRect/>
          </a:stretch>
        </p:blipFill>
        <p:spPr bwMode="auto">
          <a:xfrm>
            <a:off x="2247900" y="1193800"/>
            <a:ext cx="464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18: Screenshot from quiz</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18</a:t>
            </a:r>
          </a:p>
        </p:txBody>
      </p:sp>
      <p:pic>
        <p:nvPicPr>
          <p:cNvPr descr="../images/quiz00-18.png" id="0" name="Picture 1"/>
          <p:cNvPicPr>
            <a:picLocks noGrp="1" noChangeAspect="1"/>
          </p:cNvPicPr>
          <p:nvPr/>
        </p:nvPicPr>
        <p:blipFill>
          <a:blip r:embed="rId3"/>
          <a:stretch>
            <a:fillRect/>
          </a:stretch>
        </p:blipFill>
        <p:spPr bwMode="auto">
          <a:xfrm>
            <a:off x="2032000" y="1193800"/>
            <a:ext cx="508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19: Screenshot from quiz</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Categorical data</a:t>
            </a:r>
          </a:p>
        </p:txBody>
      </p:sp>
      <p:sp>
        <p:nvSpPr>
          <p:cNvPr id="3" name="Content Placeholder 2"/>
          <p:cNvSpPr>
            <a:spLocks noGrp="1"/>
          </p:cNvSpPr>
          <p:nvPr>
            <p:ph idx="1"/>
          </p:nvPr>
        </p:nvSpPr>
        <p:spPr/>
        <p:txBody>
          <a:bodyPr/>
          <a:lstStyle/>
          <a:p>
            <a:pPr lvl="0"/>
            <a:r>
              <a:rPr/>
              <a:t>Limited to a small number of possible values</a:t>
            </a:r>
          </a:p>
          <a:p>
            <a:pPr lvl="0"/>
            <a:r>
              <a:rPr/>
              <a:t>Types of categorical data</a:t>
            </a:r>
          </a:p>
          <a:p>
            <a:pPr lvl="1"/>
            <a:r>
              <a:rPr/>
              <a:t>Binary, Dichotomous</a:t>
            </a:r>
          </a:p>
          <a:p>
            <a:pPr lvl="1"/>
            <a:r>
              <a:rPr/>
              <a:t>Polychotomous, polytomous</a:t>
            </a:r>
          </a:p>
          <a:p>
            <a:pPr lvl="2"/>
            <a:r>
              <a:rPr/>
              <a:t>Andy Filed uses nominal variable</a:t>
            </a:r>
          </a:p>
          <a:p>
            <a:pPr lvl="1"/>
            <a:r>
              <a:rPr/>
              <a:t>Nominal scale</a:t>
            </a:r>
          </a:p>
          <a:p>
            <a:pPr lvl="1"/>
            <a:r>
              <a:rPr/>
              <a:t>Ordinal scale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data</a:t>
            </a:r>
          </a:p>
        </p:txBody>
      </p:sp>
      <p:sp>
        <p:nvSpPr>
          <p:cNvPr id="3" name="Content Placeholder 2"/>
          <p:cNvSpPr>
            <a:spLocks noGrp="1"/>
          </p:cNvSpPr>
          <p:nvPr>
            <p:ph idx="1"/>
          </p:nvPr>
        </p:nvSpPr>
        <p:spPr/>
        <p:txBody>
          <a:bodyPr/>
          <a:lstStyle/>
          <a:p>
            <a:pPr lvl="0"/>
            <a:r>
              <a:rPr/>
              <a:t>Large number of possible values</a:t>
            </a:r>
          </a:p>
          <a:p>
            <a:pPr lvl="1"/>
            <a:r>
              <a:rPr/>
              <a:t>Theoretically any value in some interval</a:t>
            </a:r>
          </a:p>
          <a:p>
            <a:pPr lvl="1"/>
            <a:r>
              <a:rPr/>
              <a:t>In SPSS, continuous is called “scale”</a:t>
            </a:r>
          </a:p>
          <a:p>
            <a:pPr lvl="0"/>
            <a:r>
              <a:rPr/>
              <a:t>Types of continuous data</a:t>
            </a:r>
          </a:p>
          <a:p>
            <a:pPr lvl="1"/>
            <a:r>
              <a:rPr/>
              <a:t>Interval scale</a:t>
            </a:r>
          </a:p>
          <a:p>
            <a:pPr lvl="1"/>
            <a:r>
              <a:rPr/>
              <a:t>Ratio scale</a:t>
            </a:r>
          </a:p>
          <a:p>
            <a:pPr lvl="1"/>
            <a:r>
              <a:rPr/>
              <a:t>Counts</a:t>
            </a:r>
          </a:p>
          <a:p>
            <a:pPr lvl="1"/>
            <a:r>
              <a:rPr/>
              <a:t>Proportions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types</a:t>
            </a:r>
          </a:p>
        </p:txBody>
      </p:sp>
      <p:sp>
        <p:nvSpPr>
          <p:cNvPr id="3" name="Content Placeholder 2"/>
          <p:cNvSpPr>
            <a:spLocks noGrp="1"/>
          </p:cNvSpPr>
          <p:nvPr>
            <p:ph idx="1"/>
          </p:nvPr>
        </p:nvSpPr>
        <p:spPr/>
        <p:txBody>
          <a:bodyPr/>
          <a:lstStyle/>
          <a:p>
            <a:pPr lvl="0"/>
            <a:r>
              <a:rPr/>
              <a:t>Developed by SS. Stevens in 1946</a:t>
            </a:r>
          </a:p>
          <a:p>
            <a:pPr lvl="1"/>
            <a:r>
              <a:rPr/>
              <a:t>Nominal</a:t>
            </a:r>
          </a:p>
          <a:p>
            <a:pPr lvl="1"/>
            <a:r>
              <a:rPr/>
              <a:t>Ordinal</a:t>
            </a:r>
          </a:p>
          <a:p>
            <a:pPr lvl="1"/>
            <a:r>
              <a:rPr/>
              <a:t>Interval</a:t>
            </a:r>
          </a:p>
          <a:p>
            <a:pPr lvl="1"/>
            <a:r>
              <a:rPr/>
              <a:t>Ratio</a:t>
            </a:r>
          </a:p>
          <a:p>
            <a:pPr lvl="0"/>
            <a:r>
              <a:rPr/>
              <a:t>Data types tell you what you can and cannot do :::notes The nominal, ordinal, interval, and ratio scales that are presented in this module were first defined by a Psychologist, S.S. Stevens in 1946.</a:t>
            </a:r>
          </a:p>
          <a:p>
            <a:pPr lvl="0" indent="0" marL="0">
              <a:buNone/>
            </a:pPr>
            <a:r>
              <a:rPr/>
              <a:t>These scales are important because they tell you what statistical manipulations and what statistical calculations and what statistical displays make sense or don’t make sense. Some software, including SPSS will designate some of these scales in the meta-data, and this will help guide you to what statistics and what graphs are most appropriate.</a:t>
            </a:r>
          </a:p>
          <a:p>
            <a:pPr lvl="0" indent="0" marL="0">
              <a:buNone/>
            </a:pPr>
            <a:r>
              <a:rPr/>
              <a:t>Now there are some statisticians who argue with this. In particular, they fight against some of the limitations that the nominal, ordinal, interval, and ratio scales impose.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nominal data?</a:t>
            </a:r>
          </a:p>
        </p:txBody>
      </p:sp>
      <p:sp>
        <p:nvSpPr>
          <p:cNvPr id="3" name="Content Placeholder 2"/>
          <p:cNvSpPr>
            <a:spLocks noGrp="1"/>
          </p:cNvSpPr>
          <p:nvPr>
            <p:ph idx="1"/>
          </p:nvPr>
        </p:nvSpPr>
        <p:spPr/>
        <p:txBody>
          <a:bodyPr/>
          <a:lstStyle/>
          <a:p>
            <a:pPr lvl="0"/>
            <a:r>
              <a:rPr/>
              <a:t>Examples: race/ethnicity, marital status</a:t>
            </a:r>
          </a:p>
          <a:p>
            <a:pPr lvl="0"/>
            <a:r>
              <a:rPr/>
              <a:t>Re-grouping</a:t>
            </a:r>
          </a:p>
          <a:p>
            <a:pPr lvl="0"/>
            <a:r>
              <a:rPr/>
              <a:t>Assessing equality/inequality</a:t>
            </a:r>
          </a:p>
          <a:p>
            <a:pPr lvl="0"/>
            <a:r>
              <a:rPr/>
              <a:t>Computing the mode</a:t>
            </a:r>
          </a:p>
          <a:p>
            <a:pPr lvl="0"/>
            <a:r>
              <a:rPr/>
              <a:t>There is no good measure of variation</a:t>
            </a:r>
          </a:p>
          <a:p>
            <a:pPr lvl="0"/>
            <a:r>
              <a:rPr/>
              <a:t>Note: “primitive” versus “limited”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ordinal data?</a:t>
            </a:r>
          </a:p>
        </p:txBody>
      </p:sp>
      <p:sp>
        <p:nvSpPr>
          <p:cNvPr id="3" name="Content Placeholder 2"/>
          <p:cNvSpPr>
            <a:spLocks noGrp="1"/>
          </p:cNvSpPr>
          <p:nvPr>
            <p:ph idx="1"/>
          </p:nvPr>
        </p:nvSpPr>
        <p:spPr/>
        <p:txBody>
          <a:bodyPr/>
          <a:lstStyle/>
          <a:p>
            <a:pPr lvl="0"/>
            <a:r>
              <a:rPr/>
              <a:t>Anything you can do with nominal data, plus,</a:t>
            </a:r>
          </a:p>
          <a:p>
            <a:pPr lvl="0"/>
            <a:r>
              <a:rPr/>
              <a:t>Sorting</a:t>
            </a:r>
          </a:p>
          <a:p>
            <a:pPr lvl="0"/>
            <a:r>
              <a:rPr/>
              <a:t>Assessing magnitude (less than, greater than)</a:t>
            </a:r>
          </a:p>
          <a:p>
            <a:pPr lvl="0"/>
            <a:r>
              <a:rPr/>
              <a:t>Computing the median</a:t>
            </a:r>
          </a:p>
          <a:p>
            <a:pPr lvl="0"/>
            <a:r>
              <a:rPr/>
              <a:t>Computing the range or interquartile range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interval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 of Discussion Board 00</a:t>
            </a:r>
          </a:p>
        </p:txBody>
      </p:sp>
      <p:sp>
        <p:nvSpPr>
          <p:cNvPr id="3" name="Content Placeholder 2"/>
          <p:cNvSpPr>
            <a:spLocks noGrp="1"/>
          </p:cNvSpPr>
          <p:nvPr>
            <p:ph idx="1"/>
          </p:nvPr>
        </p:nvSpPr>
        <p:spPr/>
        <p:txBody>
          <a:bodyPr/>
          <a:lstStyle/>
          <a:p>
            <a:pPr lvl="0" indent="0" marL="0">
              <a:buNone/>
            </a:pPr>
            <a:r>
              <a:rPr/>
              <a:t>Thanks for all your wonderful comments.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a:t>
            </a:r>
          </a:p>
        </p:txBody>
      </p:sp>
      <p:pic>
        <p:nvPicPr>
          <p:cNvPr descr="../images/quiz00-01.png" id="0" name="Picture 1"/>
          <p:cNvPicPr>
            <a:picLocks noGrp="1" noChangeAspect="1"/>
          </p:cNvPicPr>
          <p:nvPr/>
        </p:nvPicPr>
        <p:blipFill>
          <a:blip r:embed="rId3"/>
          <a:stretch>
            <a:fillRect/>
          </a:stretch>
        </p:blipFill>
        <p:spPr bwMode="auto">
          <a:xfrm>
            <a:off x="2070100" y="1193800"/>
            <a:ext cx="5003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Screenshot from quiz</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2</a:t>
            </a:r>
          </a:p>
        </p:txBody>
      </p:sp>
      <p:pic>
        <p:nvPicPr>
          <p:cNvPr descr="../images/quiz00-02.png" id="0" name="Picture 1"/>
          <p:cNvPicPr>
            <a:picLocks noGrp="1" noChangeAspect="1"/>
          </p:cNvPicPr>
          <p:nvPr/>
        </p:nvPicPr>
        <p:blipFill>
          <a:blip r:embed="rId3"/>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Screenshot from quiz</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3</a:t>
            </a:r>
          </a:p>
        </p:txBody>
      </p:sp>
      <p:pic>
        <p:nvPicPr>
          <p:cNvPr descr="../images/quiz00-03.png" id="0" name="Picture 1"/>
          <p:cNvPicPr>
            <a:picLocks noGrp="1" noChangeAspect="1"/>
          </p:cNvPicPr>
          <p:nvPr/>
        </p:nvPicPr>
        <p:blipFill>
          <a:blip r:embed="rId3"/>
          <a:stretch>
            <a:fillRect/>
          </a:stretch>
        </p:blipFill>
        <p:spPr bwMode="auto">
          <a:xfrm>
            <a:off x="2209800" y="1193800"/>
            <a:ext cx="4711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Screenshot from quiz</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4</a:t>
            </a:r>
          </a:p>
        </p:txBody>
      </p:sp>
      <p:pic>
        <p:nvPicPr>
          <p:cNvPr descr="../images/quiz00-04.png" id="0" name="Picture 1"/>
          <p:cNvPicPr>
            <a:picLocks noGrp="1" noChangeAspect="1"/>
          </p:cNvPicPr>
          <p:nvPr/>
        </p:nvPicPr>
        <p:blipFill>
          <a:blip r:embed="rId3"/>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Screenshot from quiz</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5</a:t>
            </a:r>
          </a:p>
        </p:txBody>
      </p:sp>
      <p:pic>
        <p:nvPicPr>
          <p:cNvPr descr="../images/quiz00-05.png" id="0" name="Picture 1"/>
          <p:cNvPicPr>
            <a:picLocks noGrp="1" noChangeAspect="1"/>
          </p:cNvPicPr>
          <p:nvPr/>
        </p:nvPicPr>
        <p:blipFill>
          <a:blip r:embed="rId3"/>
          <a:stretch>
            <a:fillRect/>
          </a:stretch>
        </p:blipFill>
        <p:spPr bwMode="auto">
          <a:xfrm>
            <a:off x="2019300" y="1193800"/>
            <a:ext cx="511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Screenshot from quiz</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6</a:t>
            </a:r>
          </a:p>
        </p:txBody>
      </p:sp>
      <p:pic>
        <p:nvPicPr>
          <p:cNvPr descr="../images/quiz00-06.png" id="0" name="Picture 1"/>
          <p:cNvPicPr>
            <a:picLocks noGrp="1" noChangeAspect="1"/>
          </p:cNvPicPr>
          <p:nvPr/>
        </p:nvPicPr>
        <p:blipFill>
          <a:blip r:embed="rId3"/>
          <a:stretch>
            <a:fillRect/>
          </a:stretch>
        </p:blipFill>
        <p:spPr bwMode="auto">
          <a:xfrm>
            <a:off x="2070100" y="1193800"/>
            <a:ext cx="501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Screenshot from quiz</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 for MEDB 5501, Week 2</dc:title>
  <dc:creator/>
  <cp:keywords/>
  <dcterms:created xsi:type="dcterms:W3CDTF">2023-08-26T17:15:56Z</dcterms:created>
  <dcterms:modified xsi:type="dcterms:W3CDTF">2023-08-26T17:15:56Z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