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13"/>
          <a:sy d="100" n="113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notesMaster" Target="notesMasters/notesMaster1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contextual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supports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citing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else’s,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papers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fit.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do–you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abstract,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abstract.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documented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misplaced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primary,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p-value.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superiority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improved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better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comparability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similar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equivalent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1.2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United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diabetes</a:t>
            </a:r>
            <a:r>
              <a:rPr/>
              <a:t>”</a:t>
            </a:r>
            <a:r>
              <a:rPr/>
              <a:t>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transplant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prevent</a:t>
            </a:r>
            <a:r>
              <a:rPr/>
              <a:t> </a:t>
            </a:r>
            <a:r>
              <a:rPr/>
              <a:t>rejection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calcineurin</a:t>
            </a:r>
            <a:r>
              <a:rPr/>
              <a:t> </a:t>
            </a:r>
            <a:r>
              <a:rPr/>
              <a:t>inhibitors,</a:t>
            </a:r>
            <a:r>
              <a:rPr/>
              <a:t> </a:t>
            </a:r>
            <a:r>
              <a:rPr/>
              <a:t>antiproliferative</a:t>
            </a:r>
            <a:r>
              <a:rPr/>
              <a:t> </a:t>
            </a:r>
            <a:r>
              <a:rPr/>
              <a:t>agents,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steroids</a:t>
            </a:r>
            <a:r>
              <a:rPr/>
              <a:t>”</a:t>
            </a:r>
            <a:r>
              <a:rPr/>
              <a:t>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dispassionate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invoke</a:t>
            </a:r>
            <a:r>
              <a:rPr/>
              <a:t> </a:t>
            </a:r>
            <a:r>
              <a:rPr/>
              <a:t>emotions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surprise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disappointment.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phrases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substantial</a:t>
            </a:r>
            <a:r>
              <a:rPr/>
              <a:t> </a:t>
            </a:r>
            <a:r>
              <a:rPr/>
              <a:t>change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moderate</a:t>
            </a:r>
            <a:r>
              <a:rPr/>
              <a:t> </a:t>
            </a:r>
            <a:r>
              <a:rPr/>
              <a:t>improvement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editorialize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phrases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landmark</a:t>
            </a:r>
            <a:r>
              <a:rPr/>
              <a:t> </a:t>
            </a:r>
            <a:r>
              <a:rPr/>
              <a:t>study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overdo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experience,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timid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writing.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impartial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suck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prose.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disagree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react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expecting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hints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think.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(45%)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(advanced</a:t>
            </a:r>
            <a:r>
              <a:rPr/>
              <a:t> </a:t>
            </a:r>
            <a:r>
              <a:rPr/>
              <a:t>stages,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sooner).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guidelines</a:t>
            </a:r>
            <a:r>
              <a:rPr/>
              <a:t> </a:t>
            </a:r>
            <a:r>
              <a:rPr/>
              <a:t>slavishly.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proceed,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progress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guidelines,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“</a:t>
            </a:r>
            <a:r>
              <a:rPr/>
              <a:t>good</a:t>
            </a:r>
            <a:r>
              <a:rPr/>
              <a:t>”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bad</a:t>
            </a:r>
            <a:r>
              <a:rPr/>
              <a:t>”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mistake.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published.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persuasive,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clinician.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theories,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priorities,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forth,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practice.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factors.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factor,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presence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absence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worthless.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sand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limitations.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blinding,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goodness</a:t>
            </a:r>
            <a:r>
              <a:rPr/>
              <a:t> </a:t>
            </a:r>
            <a:r>
              <a:rPr/>
              <a:t>sakes,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unblinded.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reconcile</a:t>
            </a:r>
            <a:r>
              <a:rPr/>
              <a:t> </a:t>
            </a:r>
            <a:r>
              <a:rPr/>
              <a:t>conflicting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both,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other,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study’s</a:t>
            </a:r>
            <a:r>
              <a:rPr/>
              <a:t> </a:t>
            </a:r>
            <a:r>
              <a:rPr/>
              <a:t>conclusion.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Weak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firm</a:t>
            </a:r>
            <a:r>
              <a:rPr/>
              <a:t> </a:t>
            </a:r>
            <a:r>
              <a:rPr/>
              <a:t>conclusion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contradicts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weak.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weak,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ask: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author’s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supported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context?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blindly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published.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evaluators.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criticizing,</a:t>
            </a:r>
            <a:r>
              <a:rPr/>
              <a:t> </a:t>
            </a:r>
            <a:r>
              <a:rPr/>
              <a:t>though.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ehst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“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is..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appraisal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Evidence-Based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eliminates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explanations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confounding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invalidate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panacea,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bigot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dismisses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randomized.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week.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Blinding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hiding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off-color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journal,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Blinding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bilateral</a:t>
            </a:r>
            <a:r>
              <a:rPr/>
              <a:t> </a:t>
            </a:r>
            <a:r>
              <a:rPr/>
              <a:t>orchiectomy.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blind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sooner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notices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blinding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week.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strong?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cited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research: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2.1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1.9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weak.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biases.</a:t>
            </a:r>
            <a:r>
              <a:rPr/>
              <a:t> </a:t>
            </a:r>
            <a:r>
              <a:rPr/>
              <a:t>Most,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biases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artefactual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greater.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mechanism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highlights.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side,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negatives.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protocol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troublesome.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analyzed.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30%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troublesome.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Poor</a:t>
            </a:r>
            <a:r>
              <a:rPr/>
              <a:t> </a:t>
            </a:r>
            <a:r>
              <a:rPr/>
              <a:t>compliance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concern.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slaves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interests.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journals,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journals.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studied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themselves.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editorialize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overrated.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organizing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chronological.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appealing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theories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emerge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beware,</a:t>
            </a:r>
            <a:r>
              <a:rPr/>
              <a:t> </a:t>
            </a:r>
            <a:r>
              <a:rPr/>
              <a:t>becuase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chronological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dull.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likes</a:t>
            </a:r>
            <a:r>
              <a:rPr/>
              <a:t> </a:t>
            </a:r>
            <a:r>
              <a:rPr/>
              <a:t>it)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directions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subpopulation.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subpopulation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subpopulation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specific,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Whicever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choose,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paragraph</a:t>
            </a:r>
            <a:r>
              <a:rPr/>
              <a:t> </a:t>
            </a:r>
            <a:r>
              <a:rPr/>
              <a:t>summarizes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mention,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examples.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(questions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agrees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answer),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disagrements</a:t>
            </a:r>
            <a:r>
              <a:rPr/>
              <a:t> </a:t>
            </a:r>
            <a:r>
              <a:rPr/>
              <a:t>(questions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debates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answers),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unknown</a:t>
            </a:r>
            <a:r>
              <a:rPr/>
              <a:t> </a:t>
            </a:r>
            <a:r>
              <a:rPr/>
              <a:t>(questions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yet).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sections,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supportive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supportive.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methodologies.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mitigation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exposures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exacerbate</a:t>
            </a:r>
            <a:r>
              <a:rPr/>
              <a:t> </a:t>
            </a:r>
            <a:r>
              <a:rPr/>
              <a:t>asthma,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grouped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(like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ventilation)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chemical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(spraying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dust</a:t>
            </a:r>
            <a:r>
              <a:rPr/>
              <a:t> </a:t>
            </a:r>
            <a:r>
              <a:rPr/>
              <a:t>mites).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behavioral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theories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(Lewin,</a:t>
            </a:r>
            <a:r>
              <a:rPr/>
              <a:t> </a:t>
            </a:r>
            <a:r>
              <a:rPr/>
              <a:t>Rogers,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Spradley)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</a:t>
            </a:r>
            <a:r>
              <a:rPr/>
              <a:t> </a:t>
            </a:r>
            <a:r>
              <a:rPr/>
              <a:t>welfare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utilize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attachment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crisis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construction</a:t>
            </a:r>
            <a:r>
              <a:rPr/>
              <a:t> </a:t>
            </a:r>
            <a:r>
              <a:rPr/>
              <a:t>theory.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thematic</a:t>
            </a:r>
            <a:r>
              <a:rPr/>
              <a:t> </a:t>
            </a:r>
            <a:r>
              <a:rPr/>
              <a:t>organizations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weaknesses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particluar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context.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inconsistencies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summarization.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boil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sentences.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gain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evaluation.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synonymous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appraisal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Medicine.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synthesis.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cohesive</a:t>
            </a:r>
            <a:r>
              <a:rPr/>
              <a:t> </a:t>
            </a:r>
            <a:r>
              <a:rPr/>
              <a:t>structure.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breath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summarize,</a:t>
            </a:r>
            <a:r>
              <a:rPr/>
              <a:t> </a:t>
            </a:r>
            <a:r>
              <a:rPr/>
              <a:t>analyzie,</a:t>
            </a:r>
            <a:r>
              <a:rPr/>
              <a:t> </a:t>
            </a:r>
            <a:r>
              <a:rPr/>
              <a:t>evaluate,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synthesize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superficial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papers.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proposal,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proposal.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obligation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else.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insist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impression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proposal.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addressing,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similarities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blog,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click.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summarization.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lump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Annotated</a:t>
            </a:r>
            <a:r>
              <a:rPr/>
              <a:t> </a:t>
            </a:r>
            <a:r>
              <a:rPr/>
              <a:t>bibliographies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rviews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synthesize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individually,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narrative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(we’ll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organizaiton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cite.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(often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meta-analysis,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two)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similarities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distinguishing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systematic.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pre-specified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protocol.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rigidity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repeatable.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along.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ad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approach.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attempts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narrowly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defining</a:t>
            </a:r>
            <a:r>
              <a:rPr/>
              <a:t> </a:t>
            </a:r>
            <a:r>
              <a:rPr/>
              <a:t>stuides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context.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overviews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meta-analysis)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approach.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overviews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synthesis</a:t>
            </a:r>
            <a:r>
              <a:rPr/>
              <a:t> </a:t>
            </a:r>
            <a:r>
              <a:rPr/>
              <a:t>(other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summary)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obsessive</a:t>
            </a:r>
            <a:r>
              <a:rPr/>
              <a:t> </a:t>
            </a:r>
            <a:r>
              <a:rPr/>
              <a:t>fervor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threats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bias,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overcome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worth,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submission.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accumulated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unnecessary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unethical).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suggestion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adopted</a:t>
            </a:r>
            <a:r>
              <a:rPr/>
              <a:t> </a:t>
            </a:r>
            <a:r>
              <a:rPr/>
              <a:t>anywhere,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interesting.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librarian.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somewhere.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uniform</a:t>
            </a:r>
            <a:r>
              <a:rPr/>
              <a:t> </a:t>
            </a:r>
            <a:r>
              <a:rPr/>
              <a:t>recommendation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source.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themselves.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resource,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pin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insistence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sources.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conclusions.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somone</a:t>
            </a:r>
            <a:r>
              <a:rPr/>
              <a:t> </a:t>
            </a:r>
            <a:r>
              <a:rPr/>
              <a:t>else’s</a:t>
            </a:r>
            <a:r>
              <a:rPr/>
              <a:t> </a:t>
            </a:r>
            <a:r>
              <a:rPr/>
              <a:t>opinion.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detail.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source.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structures.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valuable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“</a:t>
            </a:r>
            <a:r>
              <a:rPr/>
              <a:t>prime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pump</a:t>
            </a:r>
            <a:r>
              <a:rPr/>
              <a:t>”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mass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Wikipedia.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Wikipedia,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accessible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references.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Snowball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paper’s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papers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thematic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references.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evolve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write,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areas.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worthwhile,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librarian.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misplace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liberal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track.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wasted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tracking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wasted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reference.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low</a:t>
            </a:r>
            <a:r>
              <a:rPr/>
              <a:t> </a:t>
            </a:r>
            <a:r>
              <a:rPr/>
              <a:t>tech</a:t>
            </a:r>
            <a:r>
              <a:rPr/>
              <a:t>”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advocates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cards.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cards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stacks.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spreadsheets,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smarter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promise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sneer.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condemn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excellent</a:t>
            </a:r>
            <a:r>
              <a:rPr/>
              <a:t> </a:t>
            </a:r>
            <a:r>
              <a:rPr/>
              <a:t>bibliographic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Endnotes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product,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wean</a:t>
            </a:r>
            <a:r>
              <a:rPr/>
              <a:t> </a:t>
            </a:r>
            <a:r>
              <a:rPr/>
              <a:t>myself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wll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loved</a:t>
            </a:r>
            <a:r>
              <a:rPr/>
              <a:t> </a:t>
            </a:r>
            <a:r>
              <a:rPr/>
              <a:t>Endnotes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Zotero.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scans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metadata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scrapes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tied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tightly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Firefox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Zotero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cloud.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stopped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explain.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Mendeley,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reviews,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librarians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similarly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Zotero.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BibTeX</a:t>
            </a:r>
            <a:r>
              <a:rPr/>
              <a:t> </a:t>
            </a:r>
            <a:r>
              <a:rPr/>
              <a:t>(notice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capitalization)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add-on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days,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storage.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years,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humans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integrates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presentations.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steep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BibTeX,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TeX,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fit.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(it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acquired</a:t>
            </a:r>
            <a:r>
              <a:rPr/>
              <a:t> </a:t>
            </a:r>
            <a:r>
              <a:rPr/>
              <a:t>taste),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promise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sneer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BibTeX.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cut-and-paste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retyping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becoming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journals,</a:t>
            </a:r>
            <a:r>
              <a:rPr/>
              <a:t> </a:t>
            </a:r>
            <a:r>
              <a:rPr/>
              <a:t>unfortunately.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co-authored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places,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unwieldy.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visited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transitional</a:t>
            </a:r>
            <a:r>
              <a:rPr/>
              <a:t> </a:t>
            </a:r>
            <a:r>
              <a:rPr/>
              <a:t>words.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(shame,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things!).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list,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details.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previously</a:t>
            </a:r>
            <a:r>
              <a:rPr/>
              <a:t> </a:t>
            </a:r>
            <a:r>
              <a:rPr/>
              <a:t>mentioned.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also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contrasts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contradicts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in</a:t>
            </a:r>
            <a:r>
              <a:rPr/>
              <a:t> </a:t>
            </a:r>
            <a:r>
              <a:rPr/>
              <a:t>contrast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help.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Scraping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article.</a:t>
            </a:r>
          </a:p>
        </p:txBody>
      </p:sp>
      <p:pic>
        <p:nvPicPr>
          <p:cNvPr descr="../images/export_cit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28900" y="1600200"/>
            <a:ext cx="389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Finding articles for your literature review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Summarizing and analyzing your papers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direct quotes.</a:t>
            </a:r>
          </a:p>
          <a:p>
            <a:pPr lvl="1"/>
            <a:r>
              <a:rPr/>
              <a:t>Contextual clues</a:t>
            </a:r>
          </a:p>
          <a:p>
            <a:pPr lvl="2"/>
            <a:r>
              <a:rPr/>
              <a:t>Also, in addition</a:t>
            </a:r>
          </a:p>
          <a:p>
            <a:pPr lvl="2"/>
            <a:r>
              <a:rPr/>
              <a:t>In contrast, on the other hand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contextual</a:t>
            </a:r>
            <a:r>
              <a:rPr/>
              <a:t> </a:t>
            </a:r>
            <a:r>
              <a:rPr/>
              <a:t>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“Dosage compensation in mammalian females is a recognized phenomenon whereby inactivation of one X chromosome …[1]. </a:t>
            </a:r>
            <a:r>
              <a:rPr b="1"/>
              <a:t>However,</a:t>
            </a:r>
            <a:r>
              <a:rPr/>
              <a:t> not all X-linked genes are inactivated. Recently, an inactivation profile…was reported by Carrel and Willard [2]. … </a:t>
            </a:r>
            <a:r>
              <a:rPr b="1"/>
              <a:t>Subsequently</a:t>
            </a:r>
            <a:r>
              <a:rPr/>
              <a:t>, Lyon [3] … enhanced our knowledge about X-chromosome inactivation…”</a:t>
            </a:r>
          </a:p>
          <a:p>
            <a:pPr lvl="1"/>
            <a:r>
              <a:rPr/>
              <a:t>Talebizadeh et al. X chromosome gene expression in human tissues: Male and female comparisons. Genomics 2006.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than just the abstract</a:t>
            </a:r>
          </a:p>
          <a:p>
            <a:pPr lvl="2"/>
            <a:r>
              <a:rPr/>
              <a:t>Inconsistencies with main text</a:t>
            </a:r>
          </a:p>
          <a:p>
            <a:pPr lvl="2"/>
            <a:r>
              <a:rPr/>
              <a:t>Misplaced emphasis in abstract</a:t>
            </a:r>
          </a:p>
          <a:p>
            <a:pPr lvl="1"/>
            <a:r>
              <a:rPr/>
              <a:t>Research types</a:t>
            </a:r>
          </a:p>
          <a:p>
            <a:pPr lvl="2"/>
            <a:r>
              <a:rPr/>
              <a:t>Comparative</a:t>
            </a:r>
          </a:p>
          <a:p>
            <a:pPr lvl="2"/>
            <a:r>
              <a:rPr/>
              <a:t>Associational</a:t>
            </a:r>
          </a:p>
          <a:p>
            <a:pPr lvl="2"/>
            <a:r>
              <a:rPr/>
              <a:t>Descriptive (Estimate, Identify)</a:t>
            </a:r>
          </a:p>
          <a:p>
            <a:pPr lvl="1"/>
            <a:r>
              <a:rPr/>
              <a:t>Put in some passion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“African Americans represent nearly 45% of new HIV cases each year (1–2). Due to delayed HIV diagnosis, African Americans tend to enter HIV treatment at advanced stages and die from AIDS sooner than Whites (1).”</a:t>
            </a:r>
          </a:p>
          <a:p>
            <a:pPr lvl="1"/>
            <a:r>
              <a:rPr/>
              <a:t>Berkley-Patton et al. An HIV Testing Intervention in African American Churches: Pilot Study Findings. Ann Behav Med. 2016.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“Studies suggest many African American faith leaders are willing to provide HIV education …(14–17); however, their reported challenges in doing so have included church capacity issues (e.g., lack of HIV training, church-appropriate HIV materials, time, and resources), controversial church issues (e.g., condom use, premarital sex, homophobia), and HIV stigma (18–22).”</a:t>
            </a:r>
          </a:p>
          <a:p>
            <a:pPr lvl="1"/>
            <a:r>
              <a:rPr/>
              <a:t>Berkley-Patton et al 2016.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Summarizing and analyzing your papers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Evaluating individual articles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“bad” or “good” studies</a:t>
            </a:r>
          </a:p>
          <a:p>
            <a:pPr lvl="2"/>
            <a:r>
              <a:rPr/>
              <a:t>Degrees of evidence</a:t>
            </a:r>
          </a:p>
          <a:p>
            <a:pPr lvl="2"/>
            <a:r>
              <a:rPr/>
              <a:t>Weak studies better than no studies</a:t>
            </a:r>
          </a:p>
          <a:p>
            <a:pPr lvl="1"/>
            <a:r>
              <a:rPr/>
              <a:t>Questions you can ask</a:t>
            </a:r>
          </a:p>
          <a:p>
            <a:pPr lvl="2"/>
            <a:r>
              <a:rPr/>
              <a:t>Do the results support the conclusion?</a:t>
            </a:r>
          </a:p>
          <a:p>
            <a:pPr lvl="2"/>
            <a:r>
              <a:rPr/>
              <a:t>What are the stated limitations?</a:t>
            </a:r>
          </a:p>
          <a:p>
            <a:pPr lvl="2"/>
            <a:r>
              <a:rPr/>
              <a:t>Can you place this article in “the bigger picture”?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Positive features</a:t>
            </a:r>
          </a:p>
          <a:p>
            <a:pPr lvl="2"/>
            <a:r>
              <a:rPr/>
              <a:t>Randomization</a:t>
            </a:r>
          </a:p>
          <a:p>
            <a:pPr lvl="2"/>
            <a:r>
              <a:rPr/>
              <a:t>Blinding</a:t>
            </a:r>
          </a:p>
          <a:p>
            <a:pPr lvl="2"/>
            <a:r>
              <a:rPr/>
              <a:t>Strong effect</a:t>
            </a:r>
          </a:p>
          <a:p>
            <a:pPr lvl="2"/>
            <a:r>
              <a:rPr/>
              <a:t>Plausible mechanism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define what a literature review is and to contrast it with an annotated bibliography and a systematic overview.</a:t>
            </a:r>
          </a:p>
          <a:p>
            <a:pPr lvl="1">
              <a:buAutoNum type="arabicPeriod"/>
            </a:pPr>
            <a:r>
              <a:rPr/>
              <a:t>To recognize the different approaches to organizing a literature review.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Negative features</a:t>
            </a:r>
          </a:p>
          <a:p>
            <a:pPr lvl="2"/>
            <a:r>
              <a:rPr/>
              <a:t>Post hoc changes</a:t>
            </a:r>
          </a:p>
          <a:p>
            <a:pPr lvl="2"/>
            <a:r>
              <a:rPr/>
              <a:t>High dropout rate</a:t>
            </a:r>
          </a:p>
          <a:p>
            <a:pPr lvl="2"/>
            <a:r>
              <a:rPr/>
              <a:t>Poor compliance</a:t>
            </a:r>
          </a:p>
          <a:p>
            <a:pPr lvl="1"/>
            <a:r>
              <a:rPr/>
              <a:t>Things not to fuss over</a:t>
            </a:r>
          </a:p>
          <a:p>
            <a:pPr lvl="2"/>
            <a:r>
              <a:rPr/>
              <a:t>Quality of the journal</a:t>
            </a:r>
          </a:p>
          <a:p>
            <a:pPr lvl="2"/>
            <a:r>
              <a:rPr/>
              <a:t>Intention to treat analysis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Evaluating individual articles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An organizing structure to your literature review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Synthesizing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Organization of a literature review</a:t>
            </a:r>
          </a:p>
          <a:p>
            <a:pPr lvl="2"/>
            <a:r>
              <a:rPr/>
              <a:t>Chronologic (warning: can be boring!)</a:t>
            </a:r>
          </a:p>
          <a:p>
            <a:pPr lvl="2"/>
            <a:r>
              <a:rPr/>
              <a:t>From general to specific</a:t>
            </a:r>
          </a:p>
          <a:p>
            <a:pPr lvl="2"/>
            <a:r>
              <a:rPr/>
              <a:t>Thematic</a:t>
            </a:r>
          </a:p>
          <a:p>
            <a:pPr lvl="1"/>
            <a:r>
              <a:rPr/>
              <a:t>End with your research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1st paragraph. “African Americans represent nearly 45% of new HIV cases each year (1–2).”</a:t>
            </a:r>
          </a:p>
          <a:p>
            <a:pPr lvl="0" marL="0" indent="0">
              <a:buNone/>
            </a:pPr>
            <a:r>
              <a:rPr/>
              <a:t>2nd paragraph. “The Black Church is a powerful institution with a history of mobilizing African American communities for social change (5)…”</a:t>
            </a:r>
          </a:p>
          <a:p>
            <a:pPr lvl="0" marL="0" indent="0">
              <a:buNone/>
            </a:pPr>
            <a:r>
              <a:rPr/>
              <a:t>3rd paragraph. “Studies suggest many African American faith leaders are willing to provide HIV education and testing for their church/community members (14–17)…”</a:t>
            </a:r>
          </a:p>
          <a:p>
            <a:pPr lvl="1"/>
            <a:r>
              <a:rPr/>
              <a:t>Berkley-Patton et al 2016.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Synthesizing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Possible themes</a:t>
            </a:r>
          </a:p>
          <a:p>
            <a:pPr lvl="2"/>
            <a:r>
              <a:rPr/>
              <a:t>Consensus, disagreements, the unknown</a:t>
            </a:r>
          </a:p>
          <a:p>
            <a:pPr lvl="2"/>
            <a:r>
              <a:rPr/>
              <a:t>Problem, old remedies, new needs</a:t>
            </a:r>
          </a:p>
          <a:p>
            <a:pPr lvl="2"/>
            <a:r>
              <a:rPr/>
              <a:t>Supportive, then non-supportive</a:t>
            </a:r>
          </a:p>
          <a:p>
            <a:pPr lvl="2"/>
            <a:r>
              <a:rPr/>
              <a:t>Methodologies</a:t>
            </a:r>
          </a:p>
          <a:p>
            <a:pPr lvl="2"/>
            <a:r>
              <a:rPr/>
              <a:t>Theories</a:t>
            </a:r>
          </a:p>
          <a:p>
            <a:pPr lvl="2"/>
            <a:r>
              <a:rPr/>
              <a:t>Schools of thought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Revisit your literature review after writing the discussion section of your paper.</a:t>
            </a:r>
          </a:p>
          <a:p>
            <a:pPr lvl="1"/>
            <a:r>
              <a:rPr/>
              <a:t>Standard format for a thesis.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 (from your book): “An interpretation of a selection of documents (published or unpublished) on a specific topic that involves summarization, analysis, evaluation, and synthesis of the documents.”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(From your book)</a:t>
            </a:r>
          </a:p>
          <a:p>
            <a:pPr lvl="1"/>
            <a:r>
              <a:rPr/>
              <a:t>“Identify gaps in the literature”</a:t>
            </a:r>
          </a:p>
          <a:p>
            <a:pPr lvl="1"/>
            <a:r>
              <a:rPr/>
              <a:t>“Help to select appropriate methods for your new topic”</a:t>
            </a:r>
          </a:p>
          <a:p>
            <a:pPr lvl="1"/>
            <a:r>
              <a:rPr/>
              <a:t>“Describe the inferences that have come from past research”</a:t>
            </a:r>
          </a:p>
          <a:p>
            <a:pPr lvl="1"/>
            <a:r>
              <a:rPr/>
              <a:t>Other reasons???</a:t>
            </a:r>
          </a:p>
          <a:p>
            <a:pPr lvl="2"/>
            <a:r>
              <a:rPr/>
              <a:t>Because you have to.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Contrasts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Annotated bibliography</a:t>
            </a:r>
          </a:p>
          <a:p>
            <a:pPr lvl="2"/>
            <a:r>
              <a:rPr/>
              <a:t>Also requires summarization</a:t>
            </a:r>
          </a:p>
          <a:p>
            <a:pPr lvl="2"/>
            <a:r>
              <a:rPr/>
              <a:t>Often requires analysis and evaluation</a:t>
            </a:r>
          </a:p>
          <a:p>
            <a:pPr lvl="2"/>
            <a:r>
              <a:rPr/>
              <a:t>Lacks synthesis (no organization)</a:t>
            </a:r>
          </a:p>
          <a:p>
            <a:pPr lvl="2"/>
            <a:r>
              <a:rPr/>
              <a:t>Strives for completeness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Contrasts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Systematic overview</a:t>
            </a:r>
          </a:p>
          <a:p>
            <a:pPr lvl="2"/>
            <a:r>
              <a:rPr/>
              <a:t>Systematic</a:t>
            </a:r>
          </a:p>
          <a:p>
            <a:pPr lvl="2"/>
            <a:r>
              <a:rPr/>
              <a:t>Exhaustive search</a:t>
            </a:r>
          </a:p>
          <a:p>
            <a:pPr lvl="2"/>
            <a:r>
              <a:rPr/>
              <a:t>Usually a quantitative summary</a:t>
            </a:r>
          </a:p>
          <a:p>
            <a:pPr lvl="2"/>
            <a:r>
              <a:rPr/>
              <a:t>Lacks synthesis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What is a literature review</a:t>
            </a:r>
          </a:p>
          <a:p>
            <a:pPr lvl="2"/>
            <a:r>
              <a:rPr/>
              <a:t>Contrasts to systematic overview, annotated bibliography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Finding articles for your literature review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Talk to a librarian</a:t>
            </a:r>
          </a:p>
          <a:p>
            <a:pPr lvl="1"/>
            <a:r>
              <a:rPr/>
              <a:t>Specify your scope</a:t>
            </a:r>
          </a:p>
          <a:p>
            <a:pPr lvl="1"/>
            <a:r>
              <a:rPr/>
              <a:t>Use primary sources, peer-reviewed</a:t>
            </a:r>
          </a:p>
          <a:p>
            <a:pPr lvl="1"/>
            <a:r>
              <a:rPr/>
              <a:t>Talk to a librarian</a:t>
            </a:r>
          </a:p>
          <a:p>
            <a:pPr lvl="1"/>
            <a:r>
              <a:rPr/>
              <a:t>Snowball sampling</a:t>
            </a:r>
          </a:p>
          <a:p>
            <a:pPr lvl="1"/>
            <a:r>
              <a:rPr/>
              <a:t>Iterate between writing and searching</a:t>
            </a:r>
          </a:p>
          <a:p>
            <a:pPr lvl="1"/>
            <a:r>
              <a:rPr/>
              <a:t>Talk to a librarian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Note cards</a:t>
            </a:r>
          </a:p>
          <a:p>
            <a:pPr lvl="1"/>
            <a:r>
              <a:rPr/>
              <a:t>Spreadsheets</a:t>
            </a:r>
          </a:p>
          <a:p>
            <a:pPr lvl="1"/>
            <a:r>
              <a:rPr/>
              <a:t>Bibliographic software</a:t>
            </a:r>
          </a:p>
          <a:p>
            <a:pPr lvl="2"/>
            <a:r>
              <a:rPr/>
              <a:t>Endnotes</a:t>
            </a:r>
          </a:p>
          <a:p>
            <a:pPr lvl="2"/>
            <a:r>
              <a:rPr/>
              <a:t>Zotero</a:t>
            </a:r>
          </a:p>
          <a:p>
            <a:pPr lvl="2"/>
            <a:r>
              <a:rPr/>
              <a:t>Mendelay</a:t>
            </a:r>
          </a:p>
          <a:p>
            <a:pPr lvl="2"/>
            <a:r>
              <a:rPr/>
              <a:t>BibTeX</a:t>
            </a:r>
          </a:p>
          <a:p>
            <a:pPr lvl="1"/>
            <a:r>
              <a:rPr/>
              <a:t>Talk to a librarian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3 - Literature review</dc:title>
  <dc:creator>Steve Simon</dc:creator>
  <cp:keywords/>
  <dcterms:created xsi:type="dcterms:W3CDTF">2022-02-01T23:16:35Z</dcterms:created>
  <dcterms:modified xsi:type="dcterms:W3CDTF">2022-02-01T23:16:35Z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/>
  </property>
</Properties>
</file>