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notesMaster" Target="notesMasters/notesMaster1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R.version.string.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Sys.Date()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(loosely)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fuzzy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whehther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Unlike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minimalist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automatically.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annoying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clutter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philosophy.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proportion.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fancier.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concatenates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concatenating.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sep</a:t>
            </a:r>
            <a:r>
              <a:rPr/>
              <a:t>”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pasting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Somehow,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lost.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layers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product.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basic,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polish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screening,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useNA</a:t>
            </a:r>
            <a:r>
              <a:rPr/>
              <a:t> </a:t>
            </a:r>
            <a:r>
              <a:rPr/>
              <a:t>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addmargins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contrasts.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143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179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107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44%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38%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31%</a:t>
            </a:r>
            <a:r>
              <a:rPr/>
              <a:t> </a:t>
            </a:r>
            <a:r>
              <a:rPr/>
              <a:t>traveled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46%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femles,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died.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</a:t>
            </a:r>
            <a:r>
              <a:rPr/>
              <a:t> </a:t>
            </a:r>
            <a:r>
              <a:rPr/>
              <a:t>lived,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women?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(margin=1).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0.6666667%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0.1668625%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child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crosstabulation,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child=1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child=0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(|)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symobl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notation,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bracket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(1.5,</a:t>
            </a:r>
            <a:r>
              <a:rPr/>
              <a:t> </a:t>
            </a:r>
            <a:r>
              <a:rPr/>
              <a:t>12]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Pssengers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misaligned.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sync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Tamini</a:t>
            </a:r>
            <a:r>
              <a:rPr/>
              <a:t> </a:t>
            </a:r>
            <a:r>
              <a:rPr/>
              <a:t>Zabour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0.17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which.min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which.max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reaches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maximum.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://www.statsci.org/data/general/titanic.txt" TargetMode="External" /><Relationship Id="rId4" Type="http://schemas.openxmlformats.org/officeDocument/2006/relationships/hyperlink" Target="http://www.statsci.org/data/general/titanic.html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3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5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2016-08-13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which.min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Age), 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        Name PClass  Age    Sex Survived
## 764 Dean, Miss Elizabeth Gladys (Millvena)    3rd 0.17 female        1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ti[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which.max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Age), 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Name PClass Age  Sex Survived
## 10 Artagaveytia, Mr Ramon    1st  71 male        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has a name or label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 range.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Freqency</a:t>
            </a:r>
            <a:r>
              <a:rPr/>
              <a:t> </a:t>
            </a:r>
            <a:r>
              <a:rPr/>
              <a:t>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PClass_counts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PClass)</a:t>
            </a:r>
            <a:br/>
            <a:r>
              <a:rPr sz="1800">
                <a:latin typeface="Courier"/>
              </a:rPr>
              <a:t>PClass_counts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1st 2nd 3rd 
## 322 280 711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PClass_proportions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prop.table</a:t>
            </a:r>
            <a:r>
              <a:rPr sz="1800">
                <a:latin typeface="Courier"/>
              </a:rPr>
              <a:t>(PClass_counts)</a:t>
            </a:r>
            <a:br/>
            <a:r>
              <a:rPr sz="1800">
                <a:latin typeface="Courier"/>
              </a:rPr>
              <a:t>PClass_proportions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   1st       2nd       3rd 
## 0.2452399 0.2132521 0.5415080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PClass_percents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PClass_proportions)</a:t>
            </a:r>
            <a:br/>
            <a:r>
              <a:rPr sz="1800">
                <a:latin typeface="Courier"/>
              </a:rPr>
              <a:t>PClass_percents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1st 2nd 3rd 
##  25  21  54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pct.sign &lt;-</a:t>
            </a:r>
            <a:r>
              <a:rPr sz="1800">
                <a:solidFill>
                  <a:srgbClr val="4070A0"/>
                </a:solidFill>
                <a:latin typeface="Courier"/>
              </a:rPr>
              <a:t> "%"</a:t>
            </a:r>
            <a:br/>
            <a:r>
              <a:rPr sz="1800">
                <a:latin typeface="Courier"/>
              </a:rPr>
              <a:t>PClass_nice_percents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(PClass_percents, pct.sign)</a:t>
            </a:r>
            <a:br/>
            <a:r>
              <a:rPr sz="1800">
                <a:latin typeface="Courier"/>
              </a:rPr>
              <a:t>PClass_nice_percents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"25 %" "21 %" "54 %"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PClass_nicer_percents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(PClass_percents, pct.sign,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PClass_nicer_percents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"25%" "21%" "54%"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colon &lt;-</a:t>
            </a:r>
            <a:r>
              <a:rPr sz="1800">
                <a:solidFill>
                  <a:srgbClr val="4070A0"/>
                </a:solidFill>
                <a:latin typeface="Courier"/>
              </a:rPr>
              <a:t> ": "</a:t>
            </a:r>
            <a:br/>
            <a:r>
              <a:rPr sz="1800">
                <a:latin typeface="Courier"/>
              </a:rPr>
              <a:t>PClass_nicest_percents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(PClass_percents), </a:t>
            </a:r>
            <a:br/>
            <a:r>
              <a:rPr sz="1800">
                <a:latin typeface="Courier"/>
              </a:rPr>
              <a:t>    colon,</a:t>
            </a:r>
            <a:br/>
            <a:r>
              <a:rPr sz="1800">
                <a:latin typeface="Courier"/>
              </a:rPr>
              <a:t>    PClass_percents, </a:t>
            </a:r>
            <a:br/>
            <a:r>
              <a:rPr sz="1800">
                <a:latin typeface="Courier"/>
              </a:rPr>
              <a:t>    pct.sign,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PClass_nicest_percents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"1st: 25%" "2nd: 21%" "3rd: 54%"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 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sum</a:t>
            </a:r>
            <a:r>
              <a:rPr sz="1800">
                <a:latin typeface="Courier"/>
              </a:rPr>
              <a:t>(PClass_counts)</a:t>
            </a:r>
            <a:br/>
            <a:r>
              <a:rPr sz="1800">
                <a:latin typeface="Courier"/>
              </a:rPr>
              <a:t>slash &lt;-</a:t>
            </a:r>
            <a:r>
              <a:rPr sz="1800">
                <a:solidFill>
                  <a:srgbClr val="4070A0"/>
                </a:solidFill>
                <a:latin typeface="Courier"/>
              </a:rPr>
              <a:t> "/"</a:t>
            </a:r>
            <a:br/>
            <a:r>
              <a:rPr sz="1800">
                <a:latin typeface="Courier"/>
              </a:rPr>
              <a:t>comma &lt;-</a:t>
            </a:r>
            <a:r>
              <a:rPr sz="1800">
                <a:solidFill>
                  <a:srgbClr val="4070A0"/>
                </a:solidFill>
                <a:latin typeface="Courier"/>
              </a:rPr>
              <a:t> ", "</a:t>
            </a:r>
            <a:br/>
            <a:r>
              <a:rPr sz="1800">
                <a:latin typeface="Courier"/>
              </a:rPr>
              <a:t>percents_and_fractions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paste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PClass_nicest_percents, comma,</a:t>
            </a:r>
            <a:br/>
            <a:r>
              <a:rPr sz="1800">
                <a:latin typeface="Courier"/>
              </a:rPr>
              <a:t>  PClass_counts, slash, n,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percents_and_fractions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"1st: 25%, 322/1313" "2nd: 21%, 280/1313" "3rd: 54%, 711/1313"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created using an R Markdown file. It is always a good idea to print the version of R and the current date as the very first few lines of any R program.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R.version.string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"R version 4.0.0 (2020-04-24)"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"2021-03-07"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PClass, </a:t>
            </a:r>
            <a:r>
              <a:rPr sz="1800">
                <a:solidFill>
                  <a:srgbClr val="902000"/>
                </a:solidFill>
                <a:latin typeface="Courier"/>
              </a:rPr>
              <a:t>useNA=</a:t>
            </a:r>
            <a:r>
              <a:rPr sz="1800">
                <a:solidFill>
                  <a:srgbClr val="4070A0"/>
                </a:solidFill>
                <a:latin typeface="Courier"/>
              </a:rPr>
              <a:t>"always"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1st  2nd  3rd &lt;NA&gt; 
##  322  280  711    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addmargins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PClass, </a:t>
            </a:r>
            <a:r>
              <a:rPr sz="1800">
                <a:solidFill>
                  <a:srgbClr val="902000"/>
                </a:solidFill>
                <a:latin typeface="Courier"/>
              </a:rPr>
              <a:t>useNA=</a:t>
            </a:r>
            <a:r>
              <a:rPr sz="1800">
                <a:solidFill>
                  <a:srgbClr val="4070A0"/>
                </a:solidFill>
                <a:latin typeface="Courier"/>
              </a:rPr>
              <a:t>"always"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1st  2nd  3rd &lt;NA&gt;  Sum 
##  322  280  711    0 1313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surv_factor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Survived,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surv_factor)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No Yes 
## 863 450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pclass_by_gender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PClass, 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Sex)</a:t>
            </a:r>
            <a:br/>
            <a:r>
              <a:rPr sz="1800">
                <a:latin typeface="Courier"/>
              </a:rPr>
              <a:t>pclass_by_gender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
##       female male
##   1st    143  179
##   2nd    107  173
##   3rd    212  499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row_proportions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prop.table</a:t>
            </a:r>
            <a:r>
              <a:rPr sz="1800">
                <a:latin typeface="Courier"/>
              </a:rPr>
              <a:t>(pclass_by_gender, </a:t>
            </a:r>
            <a:r>
              <a:rPr sz="1800">
                <a:solidFill>
                  <a:srgbClr val="902000"/>
                </a:solidFill>
                <a:latin typeface="Courier"/>
              </a:rPr>
              <a:t>margin=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row_proportions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
##          female      male
##   1st 0.4440994 0.5559006
##   2nd 0.3821429 0.6178571
##   3rd 0.2981716 0.7018284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row_pcts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row_proportions)</a:t>
            </a:r>
            <a:br/>
            <a:r>
              <a:rPr sz="1800">
                <a:latin typeface="Courier"/>
              </a:rPr>
              <a:t>row_pcts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
##       female male
##   1st     44   56
##   2nd     38   62
##   3rd     30   70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col_proportions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prop.table</a:t>
            </a:r>
            <a:r>
              <a:rPr sz="1800">
                <a:latin typeface="Courier"/>
              </a:rPr>
              <a:t>(pclass_by_gender, </a:t>
            </a:r>
            <a:r>
              <a:rPr sz="1800">
                <a:solidFill>
                  <a:srgbClr val="902000"/>
                </a:solidFill>
                <a:latin typeface="Courier"/>
              </a:rPr>
              <a:t>margin=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col_pcts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col_proportions)</a:t>
            </a:r>
            <a:br/>
            <a:r>
              <a:rPr sz="1800">
                <a:latin typeface="Courier"/>
              </a:rPr>
              <a:t>col_pcts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
##       female male
##   1st     31   21
##   2nd     23   20
##   3rd     46   59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cell_proportions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prop.table</a:t>
            </a:r>
            <a:r>
              <a:rPr sz="1800">
                <a:latin typeface="Courier"/>
              </a:rPr>
              <a:t>(pclass_by_gender)</a:t>
            </a:r>
            <a:br/>
            <a:r>
              <a:rPr sz="1800">
                <a:latin typeface="Courier"/>
              </a:rPr>
              <a:t>cell_pcts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cell_proportions)</a:t>
            </a:r>
            <a:br/>
            <a:r>
              <a:rPr sz="1800">
                <a:latin typeface="Courier"/>
              </a:rPr>
              <a:t>cell_pcts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
##       female male
##   1st     11   14
##   2nd      8   13
##   3rd     16   38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guidance</a:t>
            </a:r>
          </a:p>
          <a:p>
            <a:pPr lvl="2"/>
            <a:r>
              <a:rPr/>
              <a:t>Set the rows to your treatment/exposure</a:t>
            </a:r>
          </a:p>
          <a:p>
            <a:pPr lvl="2"/>
            <a:r>
              <a:rPr/>
              <a:t>Set the columns to your outcome</a:t>
            </a:r>
          </a:p>
          <a:p>
            <a:pPr lvl="2"/>
            <a:r>
              <a:rPr/>
              <a:t>Compute row percentages</a:t>
            </a:r>
          </a:p>
          <a:p>
            <a:pPr lvl="1"/>
            <a:r>
              <a:rPr/>
              <a:t>why not try several formats</a:t>
            </a:r>
          </a:p>
          <a:p>
            <a:pPr lvl="2"/>
            <a:r>
              <a:rPr/>
              <a:t>Revised your tables as often as you revise your writing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Titanic dataset</a:t>
            </a:r>
          </a:p>
          <a:p>
            <a:pPr lvl="2"/>
            <a:r>
              <a:rPr>
                <a:hlinkClick r:id="rId3"/>
              </a:rPr>
              <a:t>http://www.statsci.org/data/general/titanic.txt</a:t>
            </a:r>
          </a:p>
          <a:p>
            <a:pPr lvl="1"/>
            <a:r>
              <a:rPr/>
              <a:t>Titanic data dictionary</a:t>
            </a:r>
          </a:p>
          <a:p>
            <a:pPr lvl="2"/>
            <a:r>
              <a:rPr>
                <a:hlinkClick r:id="rId4"/>
              </a:rPr>
              <a:t>http://www.statsci.org/data/general/titanic.html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gender_by_survival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Sex, 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surv_factor)</a:t>
            </a:r>
            <a:br/>
            <a:r>
              <a:rPr sz="1800">
                <a:latin typeface="Courier"/>
              </a:rPr>
              <a:t>survival_proportions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prop.table</a:t>
            </a:r>
            <a:r>
              <a:rPr sz="1800">
                <a:latin typeface="Courier"/>
              </a:rPr>
              <a:t>(gender_by_survival, </a:t>
            </a:r>
            <a:r>
              <a:rPr sz="1800">
                <a:solidFill>
                  <a:srgbClr val="902000"/>
                </a:solidFill>
                <a:latin typeface="Courier"/>
              </a:rPr>
              <a:t>margin=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survival_percents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round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survival_proportions)</a:t>
            </a:r>
            <a:br/>
            <a:r>
              <a:rPr sz="1800">
                <a:latin typeface="Courier"/>
              </a:rPr>
              <a:t>survival_percents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
##          No Yes
##   female 33  67
##   male   83  17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(ggplot2)</a:t>
            </a:r>
            <a:br/>
            <a:r>
              <a:rPr sz="1800">
                <a:latin typeface="Courier"/>
              </a:rPr>
              <a:t>simple_barplot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(ti,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ggsave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"../images/barplot1.png"</a:t>
            </a:r>
            <a:r>
              <a:rPr sz="1800">
                <a:latin typeface="Courier"/>
              </a:rPr>
              <a:t>, simple_barplot, </a:t>
            </a:r>
            <a:r>
              <a:rPr sz="1800">
                <a:solidFill>
                  <a:srgbClr val="902000"/>
                </a:solidFill>
                <a:latin typeface="Courier"/>
              </a:rPr>
              <a:t>width=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height=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barplo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proportions_barplot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(ti,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"Proportion"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ggsave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"../images/barplot2.png"</a:t>
            </a:r>
            <a:r>
              <a:rPr sz="1800">
                <a:latin typeface="Courier"/>
              </a:rPr>
              <a:t>, proportions_barplot, </a:t>
            </a:r>
            <a:r>
              <a:rPr sz="1800">
                <a:solidFill>
                  <a:srgbClr val="902000"/>
                </a:solidFill>
                <a:latin typeface="Courier"/>
              </a:rPr>
              <a:t>width=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height=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only</a:t>
            </a:r>
          </a:p>
        </p:txBody>
      </p:sp>
      <p:pic>
        <p:nvPicPr>
          <p:cNvPr descr="../images/barplo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proportions_barplot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ggplot</a:t>
            </a:r>
            <a:r>
              <a:rPr sz="1800">
                <a:latin typeface="Courier"/>
              </a:rPr>
              <a:t>(ti, 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x=</a:t>
            </a:r>
            <a:r>
              <a:rPr sz="1800">
                <a:latin typeface="Courier"/>
              </a:rPr>
              <a:t>PClass))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geom_bar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aes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weight=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latin typeface="Courier"/>
              </a:rPr>
              <a:t>n))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scale_y_continuous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"Percent"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"0%"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"20%"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"40%"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ggsave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"../images/barplot3.png"</a:t>
            </a:r>
            <a:r>
              <a:rPr sz="1800">
                <a:latin typeface="Courier"/>
              </a:rPr>
              <a:t>, proportions_barplot, </a:t>
            </a:r>
            <a:r>
              <a:rPr sz="1800">
                <a:solidFill>
                  <a:srgbClr val="902000"/>
                </a:solidFill>
                <a:latin typeface="Courier"/>
              </a:rPr>
              <a:t>width=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height=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child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>
                <a:solidFill>
                  <a:srgbClr val="40A070"/>
                </a:solidFill>
                <a:latin typeface="Courier"/>
              </a:rPr>
              <a:t>18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child, </a:t>
            </a:r>
            <a:r>
              <a:rPr sz="1800">
                <a:solidFill>
                  <a:srgbClr val="902000"/>
                </a:solidFill>
                <a:latin typeface="Courier"/>
              </a:rPr>
              <a:t>useNA=</a:t>
            </a:r>
            <a:r>
              <a:rPr sz="1800">
                <a:solidFill>
                  <a:srgbClr val="4070A0"/>
                </a:solidFill>
                <a:latin typeface="Courier"/>
              </a:rPr>
              <a:t>"always"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 0    1 &lt;NA&gt; 
##  660   96  557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titanic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(ti[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child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0.17 17.00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(ti[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child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4070A0"/>
                </a:solidFill>
                <a:latin typeface="Courier"/>
              </a:rPr>
              <a:t>"Age"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18 71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chk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child,</a:t>
            </a:r>
            <a:r>
              <a:rPr sz="1800">
                <a:solidFill>
                  <a:srgbClr val="902000"/>
                </a:solidFill>
                <a:latin typeface="Courier"/>
              </a:rPr>
              <a:t>useNA=</a:t>
            </a:r>
            <a:r>
              <a:rPr sz="1800">
                <a:solidFill>
                  <a:srgbClr val="4070A0"/>
                </a:solidFill>
                <a:latin typeface="Courier"/>
              </a:rPr>
              <a:t>"always"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(chk)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
##        0 1 &lt;NA&gt;
##   0.17 0 1    0
##   0.33 0 1    0
##   0.8  0 1    0
##   0.83 0 2    0
##   0.92 0 1    0
##   1    0 5    0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lower.class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as.numeric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PClass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"2nd"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|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PClass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"3rd"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lower.class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factor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lower.class, </a:t>
            </a:r>
            <a:r>
              <a:rPr sz="1800">
                <a:solidFill>
                  <a:srgbClr val="902000"/>
                </a:solidFill>
                <a:latin typeface="Courier"/>
              </a:rPr>
              <a:t>levels=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),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"No"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"Yes"</a:t>
            </a:r>
            <a:r>
              <a:rPr sz="1800">
                <a:latin typeface="Courier"/>
              </a:rPr>
              <a:t>))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PClass, 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lower.class)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
##        No Yes
##   1st 322   0
##   2nd   0 280
##   3rd   0 711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cut_points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99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age_groups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 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latin typeface="Courier"/>
              </a:rPr>
              <a:t>cut_points)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age_groups, </a:t>
            </a:r>
            <a:r>
              <a:rPr sz="1800">
                <a:solidFill>
                  <a:srgbClr val="902000"/>
                </a:solidFill>
                <a:latin typeface="Courier"/>
              </a:rPr>
              <a:t>useNA=</a:t>
            </a:r>
            <a:r>
              <a:rPr sz="1800">
                <a:solidFill>
                  <a:srgbClr val="4070A0"/>
                </a:solidFill>
                <a:latin typeface="Courier"/>
              </a:rPr>
              <a:t>"always"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(0,1.5] (1.5,12]  (12,19]  (19,99]     &lt;NA&gt; 
##       13       47       89      607      557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lb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"Infant"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"Child"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"Teenager"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"Adult"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age_groups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cut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Age, </a:t>
            </a:r>
            <a:r>
              <a:rPr sz="1800">
                <a:solidFill>
                  <a:srgbClr val="902000"/>
                </a:solidFill>
                <a:latin typeface="Courier"/>
              </a:rPr>
              <a:t>breaks=</a:t>
            </a:r>
            <a:r>
              <a:rPr sz="1800">
                <a:latin typeface="Courier"/>
              </a:rPr>
              <a:t>cut_points, </a:t>
            </a:r>
            <a:r>
              <a:rPr sz="1800">
                <a:solidFill>
                  <a:srgbClr val="902000"/>
                </a:solidFill>
                <a:latin typeface="Courier"/>
              </a:rPr>
              <a:t>labels=</a:t>
            </a:r>
            <a:r>
              <a:rPr sz="1800">
                <a:latin typeface="Courier"/>
              </a:rPr>
              <a:t>lb)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age_groups, </a:t>
            </a:r>
            <a:r>
              <a:rPr sz="1800">
                <a:solidFill>
                  <a:srgbClr val="902000"/>
                </a:solidFill>
                <a:latin typeface="Courier"/>
              </a:rPr>
              <a:t>useNA=</a:t>
            </a:r>
            <a:r>
              <a:rPr sz="1800">
                <a:solidFill>
                  <a:srgbClr val="4070A0"/>
                </a:solidFill>
                <a:latin typeface="Courier"/>
              </a:rPr>
              <a:t>"always"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 Infant    Child Teenager    Adult     &lt;NA&gt; 
##       13       47       89      607      557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age_groups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"Infant"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0.17 1.50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age_groups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"Child"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2 12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age_groups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"Teenager"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13 19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range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Age[</a:t>
            </a:r>
            <a:r>
              <a:rPr sz="1800" b="1">
                <a:solidFill>
                  <a:srgbClr val="007020"/>
                </a:solidFill>
                <a:latin typeface="Courier"/>
              </a:rPr>
              <a:t>which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age_groups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"Adult"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20 71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titanic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03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fn &lt;-</a:t>
            </a:r>
            <a:r>
              <a:rPr sz="1800">
                <a:solidFill>
                  <a:srgbClr val="4070A0"/>
                </a:solidFill>
                <a:latin typeface="Courier"/>
              </a:rPr>
              <a:t> "http://www.statsci.org/data/general/titanic.txt"</a:t>
            </a:r>
            <a:br/>
            <a:r>
              <a:rPr sz="1800">
                <a:latin typeface="Courier"/>
              </a:rPr>
              <a:t>ti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read.table</a:t>
            </a:r>
            <a:r>
              <a:rPr sz="1800">
                <a:latin typeface="Courier"/>
              </a:rPr>
              <a:t>(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file=</a:t>
            </a:r>
            <a:r>
              <a:rPr sz="1800">
                <a:latin typeface="Courier"/>
              </a:rPr>
              <a:t>fn, </a:t>
            </a:r>
            <a:r>
              <a:rPr sz="1800">
                <a:solidFill>
                  <a:srgbClr val="902000"/>
                </a:solidFill>
                <a:latin typeface="Courier"/>
              </a:rPr>
              <a:t>header=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902000"/>
                </a:solidFill>
                <a:latin typeface="Courier"/>
              </a:rPr>
              <a:t>stringsAsFactors=</a:t>
            </a:r>
            <a:r>
              <a:rPr sz="1800">
                <a:solidFill>
                  <a:srgbClr val="007020"/>
                </a:solidFill>
                <a:latin typeface="Courier"/>
              </a:rPr>
              <a:t>FALSE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sep=</a:t>
            </a:r>
            <a:r>
              <a:rPr sz="1800">
                <a:solidFill>
                  <a:srgbClr val="4070A0"/>
                </a:solidFill>
                <a:latin typeface="Courier"/>
              </a:rPr>
              <a:t>"\t"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(ti, </a:t>
            </a:r>
            <a:r>
              <a:rPr sz="1800">
                <a:solidFill>
                  <a:srgbClr val="902000"/>
                </a:solidFill>
                <a:latin typeface="Courier"/>
              </a:rPr>
              <a:t>n=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                                  Name PClass Age    Sex Survived
## 1                  Allen, Miss Elisabeth Walton    1st  29 female        1
## 2                   Allison, Miss Helen Loraine    1st   2 female        0
## 3           Allison, Mr Hudson Joshua Creighton    1st  30   male        0
## 4 Allison, Mrs Hudson JC (Bessie Waldo Daniels)    1st  25 female        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Displaying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(ti[ ,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PClass   Age    Sex Survived
## 1    1st 29.00 female        1
## 2    1st  2.00 female        0
## 3    1st 30.00   male        0
## 4    1st 25.00 female        0
## 5    1st  0.92   male        1
## 6    1st 47.00   male       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tail</a:t>
            </a:r>
            <a:r>
              <a:rPr sz="1800">
                <a:latin typeface="Courier"/>
              </a:rPr>
              <a:t>(ti[ , </a:t>
            </a:r>
            <a:r>
              <a:rPr sz="1800">
                <a:solidFill>
                  <a:srgbClr val="40A070"/>
                </a:solidFill>
                <a:latin typeface="Courier"/>
              </a:rPr>
              <a:t>-1</a:t>
            </a:r>
            <a:r>
              <a:rPr sz="1800">
                <a:latin typeface="Courier"/>
              </a:rPr>
              <a:t>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PClass Age    Sex Survived
## 1308    3rd  NA female        0
## 1309    3rd  27   male        0
## 1310    3rd  26   male        0
## 1311    3rd  22   male        0
## 1312    3rd  24   male        0
## 1313    3rd  29   male        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(ti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Min. 1st Qu.  Median    Mean 3rd Qu.    Max.    NA's 
##    0.17   21.00   28.00   30.40   39.00   71.00     557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module04</dc:title>
  <dc:creator>Steve Simon</dc:creator>
  <cp:keywords/>
  <dcterms:created xsi:type="dcterms:W3CDTF">2021-03-07T21:27:50Z</dcterms:created>
  <dcterms:modified xsi:type="dcterms:W3CDTF">2021-03-07T21:27:50Z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2016-08-13</vt:lpwstr>
  </property>
  <property fmtid="{D5CDD505-2E9C-101B-9397-08002B2CF9AE}" pid="3" name="output">
    <vt:lpwstr>powerpoint_presentation</vt:lpwstr>
  </property>
</Properties>
</file>