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continous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expert,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Pulmonology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non-smokers.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girls.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boxplots.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t.test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var.equal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Welch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Satterthwaite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print.default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presenting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0.0001.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factos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aov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unbalanced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crosstabs.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orient</a:t>
            </a:r>
            <a:r>
              <a:rPr/>
              <a:t> </a:t>
            </a:r>
            <a:r>
              <a:rPr/>
              <a:t>mine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prop.test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propo</a:t>
            </a:r>
            <a:r>
              <a:rPr/>
              <a:t> </a:t>
            </a:r>
            <a:r>
              <a:rPr/>
              <a:t>rtions.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t.test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lm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lm.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evolved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ordering,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consistent,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Expiratory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blow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two-sample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two-sample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654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liters),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inches),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lung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://www.amstat.org/publications/jse/datasets/fev.dat.txt" TargetMode="External" /><Relationship Id="rId4" Type="http://schemas.openxmlformats.org/officeDocument/2006/relationships/hyperlink" Target="http://ww2.amstat.org/publications/jse/datasets/fev.txt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2021-03-02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average fev differ between smokers and non-smokers?</a:t>
            </a:r>
          </a:p>
          <a:p>
            <a:pPr lvl="2"/>
            <a:r>
              <a:rPr/>
              <a:t>Use the t.test function</a:t>
            </a:r>
          </a:p>
          <a:p>
            <a:pPr lvl="2"/>
            <a:r>
              <a:rPr/>
              <a:t>First, calculate univariate statistics</a:t>
            </a:r>
          </a:p>
          <a:p>
            <a:pPr lvl="2"/>
            <a:r>
              <a:rPr/>
              <a:t>Second, draw boxplots</a:t>
            </a:r>
          </a:p>
          <a:p>
            <a:pPr lvl="2"/>
            <a:r>
              <a:rPr/>
              <a:t>Only then use t.test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2.63678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0.8670591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0.791 5.793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9.931193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2.953935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3 19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61.14358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5.703513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46 74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"nonsmoker"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"smoker"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nonsmoker    smoker 
##       589        65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sex_factor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sex_factor)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female   male 
##    318    336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plot1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(fev,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smoke_factor,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fev))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ggsave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"../images/smoke-by-fev.png"</a:t>
            </a:r>
            <a:r>
              <a:rPr sz="1800">
                <a:latin typeface="Courier"/>
              </a:rPr>
              <a:t>, plot1, 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smok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smoke_test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fev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smoke_factor,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fev,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"two.sided"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paired=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var.equal=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conf.level=</a:t>
            </a:r>
            <a:r>
              <a:rPr sz="1800">
                <a:solidFill>
                  <a:srgbClr val="40A070"/>
                </a:solidFill>
                <a:latin typeface="Courier"/>
              </a:rPr>
              <a:t>0.99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(smoke_test)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"statistic"   "parameter"  
##  [3] "p.value"     "conf.int"   
##  [5] "estimate"    "null.value" 
##  [7] "stderr"      "alternative"
##  [9] "method"      "data.name"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(smoke_test)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fev by smoke_factor
## t = -6.4645, df = 652, p-value =
## 1.993e-10
## alternative hypothesis: true difference in means is not equal to 0
## 99 percent confidence interval:
##  -0.9947437 -0.4266942
## sample estimates:
## mean in group nonsmoker 
##                2.566143 
##    mean in group smoker 
##                3.276862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print.default</a:t>
            </a:r>
            <a:r>
              <a:rPr sz="1800">
                <a:latin typeface="Courier"/>
              </a:rPr>
              <a:t>(smoke_test[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$statistic
##         t 
## -6.464453 
## 
## $parameter
##  df 
## 652 
## 
## $p.value
## [1] 1.992846e-10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print.default</a:t>
            </a:r>
            <a:r>
              <a:rPr sz="1800">
                <a:latin typeface="Courier"/>
              </a:rPr>
              <a:t>(smoke_test[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$conf.int
## [1] -0.9947437 -0.4266942
## attr(,"conf.level")
## [1] 0.99
## 
## $estimate
## mean in group nonsmoker 
##                2.566143 
##    mean in group smoker 
##                3.276862 
## 
## $null.value
## difference in means 
##                   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print.default</a:t>
            </a:r>
            <a:r>
              <a:rPr sz="1800">
                <a:latin typeface="Courier"/>
              </a:rPr>
              <a:t>(smoke_test[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$stderr
## [1] 0.1099426
## 
## $alternative
## [1] "two.sided"
## 
## $method
## [1] " Two Sample t-test"
## 
## $data.name
## [1] "fev by smoke_factor"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(smoke_test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conf.int,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-0.99 -0.43
## attr(,"conf.level")
## [1] 0.99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rounded_p_value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(smoke_test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p.value,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rounded_p_value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"&lt;0.0001"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rounded_p_value)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"&lt;0.0001"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Effect of sex, smoking, and the interaction on FEV.</a:t>
            </a:r>
          </a:p>
          <a:p>
            <a:pPr lvl="1"/>
            <a:r>
              <a:rPr/>
              <a:t>First, do a crosstabulation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sex_and_smoke_anova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sex_factor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smoke_factor,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fev)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(sex_and_smoke_anova)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"coefficients"  "residuals"    
##  [3] "effects"       "rank"         
##  [5] "fitted.values" "assign"       
##  [7] "qr"            "df.residual"  
##  [9] "contrasts"     "xlevels"      
## [11] "call"          "terms"        
## [13] "model"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(sex_and_smoke_anova)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Call:
##    aov(formula = fev ~ sex_factor * smoke_factor, data = fev)
## 
## Terms:
##                 sex_factor smoke_factor
## Sum of Squares     21.3240      33.6815
## Deg. of Freedom          1            1
##                 sex_factor:smoke_factor
## Sum of Squares                   2.5127
## Deg. of Freedom                       1
##                 Residuals
## Sum of Squares   433.4017
## Deg. of Freedom       650
## 
## Residual standard error: 0.816561
## Estimated effects may be unbalanced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(sex_and_smoke_anova)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Df Sum Sq Mean Sq
## sex_factor                1   21.3   21.32
## smoke_factor              1   33.7   33.68
## sex_factor:smoke_factor   1    2.5    2.51
## Residuals               650  433.4    0.67
##                         F value   Pr(&gt;F)    
## sex_factor               31.981 2.33e-08 ***
## smoke_factor             50.514 3.12e-12 ***
## sex_factor:smoke_factor   3.768   0.0527 .  
## Residuals                                   
## ---
## Signif. codes:  
##   0 '***' 0.001 '**' 0.01 '*' 0.05 '.' 0.1 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of two independent proportions</a:t>
            </a:r>
          </a:p>
          <a:p>
            <a:pPr lvl="2"/>
            <a:r>
              <a:rPr/>
              <a:t>Frequently called a chi-squared test.</a:t>
            </a:r>
          </a:p>
          <a:p>
            <a:pPr lvl="1"/>
            <a:r>
              <a:rPr/>
              <a:t>Run crosstabs first</a:t>
            </a:r>
          </a:p>
          <a:p>
            <a:pPr lvl="2"/>
            <a:r>
              <a:rPr/>
              <a:t>Treatment/exposure variable as the rows</a:t>
            </a:r>
          </a:p>
          <a:p>
            <a:pPr lvl="2"/>
            <a:r>
              <a:rPr/>
              <a:t>Outcome variable as the columns</a:t>
            </a:r>
          </a:p>
          <a:p>
            <a:pPr lvl="2"/>
            <a:r>
              <a:rPr/>
              <a:t>Calculate row percentages.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ctable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sex_factor, 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smoke_factor)</a:t>
            </a:r>
            <a:br/>
            <a:r>
              <a:rPr sz="1800">
                <a:latin typeface="Courier"/>
              </a:rPr>
              <a:t>ctable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
##          nonsmoker smoker
##   female       279     39
##   male         310     26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(ctable, </a:t>
            </a:r>
            <a:r>
              <a:rPr sz="1800">
                <a:solidFill>
                  <a:srgbClr val="902000"/>
                </a:solidFill>
                <a:latin typeface="Courier"/>
              </a:rPr>
              <a:t>margin=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
##           nonsmoker     smoker
##   female 0.87735849 0.12264151
##   male   0.92261905 0.07738095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created using an R Markdown file.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R.version.string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"R version 4.0.0 (2020-04-24)"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"2021-03-08"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diff_in_proportions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prop.test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 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smoke), 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correct=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(diff_in_proportions)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"statistic"   "parameter"   "p.value"    
## [4] "estimate"    "null.value"  "conf.int"   
## [7] "alternative" "method"      "data.name"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(diff_in_proportions)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2-sample test for equality of
##  proportions without continuity
##  correction
## 
## data:  table(fev$sex, fev$smoke)
## X-squared = 3.739, df = 1, p-value =
## 0.05316
## alternative hypothesis: two.sided
## 95 percent confidence interval:
##  -0.0912611312  0.0007400171
## sample estimates:
##    prop 1    prop 2 
## 0.8773585 0.9226190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print.default</a:t>
            </a:r>
            <a:r>
              <a:rPr sz="1800">
                <a:latin typeface="Courier"/>
              </a:rPr>
              <a:t>(diff_in_proportions[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$statistic
## X-squared 
##  3.738998 
## 
## $parameter
## df 
##  1 
## 
## $p.value
## [1] 0.0531563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print.default</a:t>
            </a:r>
            <a:r>
              <a:rPr sz="1800">
                <a:latin typeface="Courier"/>
              </a:rPr>
              <a:t>(diff_in_proportions[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$estimate
##    prop 1    prop 2 
## 0.8773585 0.9226190 
## 
## $null.value
## NULL
## 
## $conf.int
## [1] -0.0912611312  0.0007400171
## attr(,"conf.level")
## [1] 0.95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print.default</a:t>
            </a:r>
            <a:r>
              <a:rPr sz="1800">
                <a:latin typeface="Courier"/>
              </a:rPr>
              <a:t>(diff_in_proportions[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$alternative
## [1] "two.sided"
## 
## $method
## [1] "2-sample test for equality of proportions without continuity correction"
## 
## $data.name
## [1] "table(fev$sex, fev$smoke)"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(diff_in_proportions)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"statistic"   "parameter"   "p.value"    
## [4] "estimate"    "null.value"  "conf.int"   
## [7] "alternative" "method"      "data.name"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rounded_p_value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(diff_in_proportions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p.value,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rounded_p_value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"&lt;0.0001"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rounded_p_value)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0.0532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lm function</a:t>
            </a:r>
          </a:p>
          <a:p>
            <a:pPr lvl="1"/>
            <a:r>
              <a:rPr/>
              <a:t>First graph your data!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age_by_fev_plot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(fev,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(age, fev))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ggsave</a:t>
            </a:r>
            <a:r>
              <a:rPr sz="1800">
                <a:latin typeface="Courier"/>
              </a:rPr>
              <a:t>(age_by_fev_plot, </a:t>
            </a:r>
            <a:r>
              <a:rPr sz="1800">
                <a:solidFill>
                  <a:srgbClr val="902000"/>
                </a:solidFill>
                <a:latin typeface="Courier"/>
              </a:rPr>
              <a:t>filename=</a:t>
            </a:r>
            <a:r>
              <a:rPr sz="1800">
                <a:solidFill>
                  <a:srgbClr val="4070A0"/>
                </a:solidFill>
                <a:latin typeface="Courier"/>
              </a:rPr>
              <a:t>"../images/age_by_fev_plot.png"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Saving 5 x 4 in image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age_by_fev_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fev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age_regression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age,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fev)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(age_regression)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"coefficients"  "residuals"    
##  [3] "effects"       "rank"         
##  [5] "fitted.values" "assign"       
##  [7] "qr"            "df.residual"  
##  [9] "xlevels"       "call"         
## [11] "terms"         "model"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t.test</a:t>
            </a:r>
          </a:p>
          <a:p>
            <a:pPr lvl="1"/>
            <a:r>
              <a:rPr/>
              <a:t>regression</a:t>
            </a:r>
          </a:p>
          <a:p>
            <a:pPr lvl="1"/>
            <a:r>
              <a:rPr/>
              <a:t>ANOVA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(age_regression)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fev ~ age, data = fev)
## 
## Coefficients:
## (Intercept)          age  
##      0.4316       0.2220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(age_regression)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fev ~ age, data = fev)
## 
## Residuals:
##      Min       1Q   Median       3Q      Max 
## -1.57539 -0.34567 -0.04989  0.32124  2.12786 
## 
## Coefficients:
##             Estimate Std. Error t value
## (Intercept) 0.431648   0.077895   5.541
## age         0.222041   0.007518  29.533
##             Pr(&gt;|t|)    
## (Intercept) 4.36e-08 ***
## age          &lt; 2e-16 ***
## ---
## Signif. codes:  
##   0 '***' 0.001 '**' 0.01 '*' 0.05 '.' 0.1  ' ' 1
## 
## Residual standard error: 0.5675 on 652 degrees of freedom
## Multiple R-squared:  0.5722, Adjusted R-squared:  0.5716 
## F-statistic: 872.2 on 1 and 652 DF,  p-value: &lt; 2.2e-16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broom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Chaos among statistical functions</a:t>
            </a:r>
          </a:p>
          <a:p>
            <a:pPr lvl="2"/>
            <a:r>
              <a:rPr/>
              <a:t>Different names</a:t>
            </a:r>
          </a:p>
          <a:p>
            <a:pPr lvl="2"/>
            <a:r>
              <a:rPr/>
              <a:t>Inconsistent order</a:t>
            </a:r>
          </a:p>
          <a:p>
            <a:pPr lvl="2"/>
            <a:r>
              <a:rPr/>
              <a:t>Unwieldy size and shape</a:t>
            </a:r>
          </a:p>
          <a:p>
            <a:pPr lvl="1"/>
            <a:r>
              <a:rPr/>
              <a:t>Broom package</a:t>
            </a:r>
          </a:p>
          <a:p>
            <a:pPr lvl="2"/>
            <a:r>
              <a:rPr/>
              <a:t>Uses reasonably consistent names</a:t>
            </a:r>
          </a:p>
          <a:p>
            <a:pPr lvl="2"/>
            <a:r>
              <a:rPr/>
              <a:t>Stored in data frame rather than a list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(knitr)</a:t>
            </a:r>
            <a:br/>
            <a:r>
              <a:rPr sz="1800">
                <a:latin typeface="Courier"/>
              </a:rPr>
              <a:t>tidy_age_regression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tidy</a:t>
            </a:r>
            <a:r>
              <a:rPr sz="1800">
                <a:latin typeface="Courier"/>
              </a:rPr>
              <a:t>(age_regression)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(tidy_age_regression)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0.4316481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0.0778954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5.541382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0.2220410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0.0075185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29.532766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tidy_sex_and_smoke_anova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tidy</a:t>
            </a:r>
            <a:r>
              <a:rPr sz="1800">
                <a:latin typeface="Courier"/>
              </a:rPr>
              <a:t>(sex_and_smoke_anova)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(tidy_sex_and_smoke_anova)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anova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sumsq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sex_factor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21.32398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21.3239844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31.980929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smoke_factor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33.68147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33.6814674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50.514229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sex_factor:smoke_factor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2.51266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2.5126604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3.768396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0.0526616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Residuals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433.40172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0.6667719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tidy_diff_in_proportions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tidy</a:t>
            </a:r>
            <a:r>
              <a:rPr sz="1800">
                <a:latin typeface="Courier"/>
              </a:rPr>
              <a:t>(diff_in_proportions)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(tidy_diff_in_proportions)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proportions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alternative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0.8773585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0.922619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3.738998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0.0531563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-0.0912611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2-sample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equality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proportions</a:t>
                      </a:r>
                      <a:r>
                        <a:rPr/>
                        <a:t> </a:t>
                      </a:r>
                      <a:r>
                        <a:rPr/>
                        <a:t>without</a:t>
                      </a:r>
                      <a:r>
                        <a:rPr/>
                        <a:t> </a:t>
                      </a:r>
                      <a:r>
                        <a:rPr/>
                        <a:t>continuity</a:t>
                      </a:r>
                      <a:r>
                        <a:rPr/>
                        <a:t> </a:t>
                      </a:r>
                      <a:r>
                        <a:rPr/>
                        <a:t>correction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two.sided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tidy_smoke_test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tidy</a:t>
            </a:r>
            <a:r>
              <a:rPr sz="1800">
                <a:latin typeface="Courier"/>
              </a:rPr>
              <a:t>(smoke_test)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(tidy_smoke_test)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FEV dataset</a:t>
            </a:r>
          </a:p>
          <a:p>
            <a:pPr lvl="2"/>
            <a:r>
              <a:rPr>
                <a:hlinkClick r:id="rId3"/>
              </a:rPr>
              <a:t>http://www.amstat.org/publications/jse/datasets/fev.dat.txt</a:t>
            </a:r>
          </a:p>
          <a:p>
            <a:pPr lvl="1"/>
            <a:r>
              <a:rPr/>
              <a:t>FEV data dictionary</a:t>
            </a:r>
          </a:p>
          <a:p>
            <a:pPr lvl="2"/>
            <a:r>
              <a:rPr>
                <a:hlinkClick r:id="rId4"/>
              </a:rPr>
              <a:t>http://ww2.amstat.org/publications/jse/datasets/fev.txt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alternative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2.566143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3.276861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-6.464453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-0.9947437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-0.4266942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Two</a:t>
                      </a:r>
                      <a:r>
                        <a:rPr/>
                        <a:t> </a:t>
                      </a:r>
                      <a:r>
                        <a:rPr/>
                        <a:t>Sample</a:t>
                      </a:r>
                      <a:r>
                        <a:rPr/>
                        <a:t> </a:t>
                      </a:r>
                      <a:r>
                        <a:rPr/>
                        <a:t>t-test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two.sided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fev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fev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"http://www.amstat.org/publications/jse/datasets/fev.dat.txt"</a:t>
            </a:r>
            <a:br/>
            <a:r>
              <a:rPr sz="1800">
                <a:latin typeface="Courier"/>
              </a:rPr>
              <a:t>fev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read.fwf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latin typeface="Courier"/>
              </a:rPr>
              <a:t>fn, </a:t>
            </a:r>
            <a:r>
              <a:rPr sz="1800">
                <a:solidFill>
                  <a:srgbClr val="902000"/>
                </a:solidFill>
                <a:latin typeface="Courier"/>
              </a:rPr>
              <a:t>widths=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(fev)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"fev"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"sex"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"smoke"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age   fev   ht sex smoke
## 1   9 1.708 57.0   0     0
## 2   8 1.724 67.5   0     0
## 3   7 1.720 54.5   0     0
## 4   9 1.558 53.0   1     0
## 5   9 1.895 57.0   1     0
## 6   8 2.336 61.0   0    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age   fev   ht sex smoke
## 649  16 4.872 72.0   1     1
## 650  16 4.270 67.0   1     1
## 651  15 3.727 68.0   1     1
## 652  18 2.853 60.0   0     0
## 653  16 2.795 63.0   0     1
## 654  15 3.211 66.5   0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module07</dc:title>
  <dc:creator>Steve Simon</dc:creator>
  <cp:keywords/>
  <dcterms:created xsi:type="dcterms:W3CDTF">2021-03-08T22:12:34Z</dcterms:created>
  <dcterms:modified xsi:type="dcterms:W3CDTF">2021-03-08T22:12:34Z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2021-03-02</vt:lpwstr>
  </property>
  <property fmtid="{D5CDD505-2E9C-101B-9397-08002B2CF9AE}" pid="3" name="output">
    <vt:lpwstr>powerpoint_presentation</vt:lpwstr>
  </property>
</Properties>
</file>