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notesMaster" Target="notesMasters/notesMaster1.xml" /><Relationship Id="rId43" Type="http://schemas.openxmlformats.org/officeDocument/2006/relationships/viewProps" Target="viewProps.xml" /><Relationship Id="rId4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5" Type="http://schemas.openxmlformats.org/officeDocument/2006/relationships/tableStyles" Target="tableStyles.xml" /><Relationship Id="rId4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skils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files.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imported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programs.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nontext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characters,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widely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character,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designiate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begins.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occupy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columns.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required,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recommended.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advice.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variation.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space.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specified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lines.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1</a:t>
            </a:r>
            <a:r>
              <a:rPr/>
              <a:t> </a:t>
            </a:r>
            <a:r>
              <a:rPr/>
              <a:t>4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2</a:t>
            </a:r>
            <a:r>
              <a:rPr/>
              <a:t> </a:t>
            </a:r>
            <a:r>
              <a:rPr/>
              <a:t>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312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416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fixed.txt.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Okay,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decides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V1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V2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shame,</a:t>
            </a:r>
            <a:r>
              <a:rPr/>
              <a:t> </a:t>
            </a:r>
            <a:r>
              <a:rPr/>
              <a:t>shame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happens,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V1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V2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possible.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confess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V1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V2,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read.fortran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room,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lines.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1</a:t>
            </a:r>
            <a:r>
              <a:rPr/>
              <a:t> </a:t>
            </a:r>
            <a:r>
              <a:rPr/>
              <a:t>4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2</a:t>
            </a:r>
            <a:r>
              <a:rPr/>
              <a:t> </a:t>
            </a:r>
            <a:r>
              <a:rPr/>
              <a:t>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3</a:t>
            </a:r>
            <a:r>
              <a:rPr/>
              <a:t> </a:t>
            </a:r>
            <a:r>
              <a:rPr/>
              <a:t>12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</a:t>
            </a:r>
            <a:r>
              <a:rPr/>
              <a:t> </a:t>
            </a:r>
            <a:r>
              <a:rPr/>
              <a:t>16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white-space.txt.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sep=“”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“</a:t>
            </a:r>
            <a:r>
              <a:rPr/>
              <a:t>white</a:t>
            </a:r>
            <a:r>
              <a:rPr/>
              <a:t> </a:t>
            </a:r>
            <a:r>
              <a:rPr/>
              <a:t>space</a:t>
            </a:r>
            <a:r>
              <a:rPr/>
              <a:t>”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write.csv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write.table</a:t>
            </a:r>
            <a:r>
              <a:rPr/>
              <a:t> </a:t>
            </a:r>
            <a:r>
              <a:rPr/>
              <a:t>functions.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opened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delimiter,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real-world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Peeking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shame,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editor,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values.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x,y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1,4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2,8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3,12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4,16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simple.csv.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saving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in.</a:t>
            </a:r>
            <a:r>
              <a:rPr/>
              <a:t> </a:t>
            </a:r>
            <a:r>
              <a:rPr/>
              <a:t>Ideally,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named</a:t>
            </a:r>
            <a:r>
              <a:rPr/>
              <a:t> </a:t>
            </a:r>
            <a:r>
              <a:rPr/>
              <a:t>“</a:t>
            </a:r>
            <a:r>
              <a:rPr/>
              <a:t>data</a:t>
            </a:r>
            <a:r>
              <a:rPr/>
              <a:t>”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read.csv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printing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dataset.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notepad,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read.table</a:t>
            </a:r>
            <a:r>
              <a:rPr/>
              <a:t> </a:t>
            </a:r>
            <a:r>
              <a:rPr/>
              <a:t>command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separator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dictionary.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description,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math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21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43,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43-21.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assignments),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matter.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analyses,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advantages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advantages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downloading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convenient.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updates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basis,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insures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insurance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disappearing.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endure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delay</a:t>
            </a:r>
            <a:r>
              <a:rPr/>
              <a:t> </a:t>
            </a:r>
            <a:r>
              <a:rPr/>
              <a:t>once.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connection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available,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plane</a:t>
            </a:r>
            <a:r>
              <a:rPr/>
              <a:t> </a:t>
            </a:r>
            <a:r>
              <a:rPr/>
              <a:t>flight</a:t>
            </a:r>
            <a:r>
              <a:rPr/>
              <a:t> </a:t>
            </a:r>
            <a:r>
              <a:rPr/>
              <a:t>(though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airlines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air).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delimiters,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confused.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312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numbers: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numbers:</a:t>
            </a:r>
            <a:r>
              <a:rPr/>
              <a:t> </a:t>
            </a:r>
            <a:r>
              <a:rPr/>
              <a:t>31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2?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12?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number:</a:t>
            </a:r>
            <a:r>
              <a:rPr/>
              <a:t> </a:t>
            </a:r>
            <a:r>
              <a:rPr/>
              <a:t>312.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dataset,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confused,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dataset.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uses.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prone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errors.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truncate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formatting.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Emergency</a:t>
            </a:r>
            <a:r>
              <a:rPr/>
              <a:t> </a:t>
            </a:r>
            <a:r>
              <a:rPr/>
              <a:t>Department</a:t>
            </a:r>
            <a:r>
              <a:rPr/>
              <a:t> </a:t>
            </a:r>
            <a:r>
              <a:rPr/>
              <a:t>visits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CDC</a:t>
            </a:r>
            <a:r>
              <a:rPr/>
              <a:t> </a:t>
            </a:r>
            <a:r>
              <a:rPr/>
              <a:t>survey.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16,000</a:t>
            </a:r>
            <a:r>
              <a:rPr/>
              <a:t> </a:t>
            </a:r>
            <a:r>
              <a:rPr/>
              <a:t>rows,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enough.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(except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one)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2,400</a:t>
            </a:r>
            <a:r>
              <a:rPr/>
              <a:t> </a:t>
            </a:r>
            <a:r>
              <a:rPr/>
              <a:t>columns.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variables.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tildes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1.4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substantial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unwieldy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fails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despair.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delimiters.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exact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delimiter,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commas.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exception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quotes.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Tabs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difficulty</a:t>
            </a:r>
            <a:r>
              <a:rPr/>
              <a:t> </a:t>
            </a:r>
            <a:r>
              <a:rPr/>
              <a:t>telling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readr</a:t>
            </a:r>
            <a:r>
              <a:rPr/>
              <a:t> </a:t>
            </a:r>
            <a:r>
              <a:rPr/>
              <a:t>library.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readr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tidyverse,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Hadley</a:t>
            </a:r>
            <a:r>
              <a:rPr/>
              <a:t> </a:t>
            </a:r>
            <a:r>
              <a:rPr/>
              <a:t>Wickham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modernize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language.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dedicated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read.csv.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versions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4.0,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stringsAsFactors=FALSE.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module,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conversion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unpopular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programmers.</a:t>
            </a:r>
            <a:r>
              <a:rPr/>
              <a:t> </a:t>
            </a:r>
            <a:r>
              <a:rPr/>
              <a:t>Factors,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learn,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phase,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phase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complaints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option,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4.0.0.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guarantee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thousands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reason.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imn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opinion.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experimenting.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garbled,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errors,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warning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vigilance</a:t>
            </a:r>
            <a:r>
              <a:rPr/>
              <a:t> </a:t>
            </a:r>
            <a:r>
              <a:rPr/>
              <a:t>efforts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analysis.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fails,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edit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manually.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causing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heartburn.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warning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locate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offending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global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skill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read.csv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comma-delimited</a:t>
            </a:r>
            <a:r>
              <a:rPr/>
              <a:t> </a:t>
            </a:r>
            <a:r>
              <a:rPr/>
              <a:t>files.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read.table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delimiters.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read.fwf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write.csv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write.table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reads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displays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two,</a:t>
            </a:r>
            <a:r>
              <a:rPr/>
              <a:t> </a:t>
            </a:r>
            <a:r>
              <a:rPr/>
              <a:t>three,</a:t>
            </a:r>
            <a:r>
              <a:rPr/>
              <a:t> </a:t>
            </a:r>
            <a:r>
              <a:rPr/>
              <a:t>four.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values: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eight,</a:t>
            </a:r>
            <a:r>
              <a:rPr/>
              <a:t> </a:t>
            </a:r>
            <a:r>
              <a:rPr/>
              <a:t>twelve,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sixteen.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Okay,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exciting.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purpose</a:t>
            </a:r>
            <a:r>
              <a:rPr/>
              <a:t> </a:t>
            </a:r>
            <a:r>
              <a:rPr/>
              <a:t>perspective.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encounter,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different.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blanks.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simple.CSV,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simple.txt.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read.table</a:t>
            </a:r>
            <a:r>
              <a:rPr/>
              <a:t> </a:t>
            </a:r>
            <a:r>
              <a:rPr/>
              <a:t>command.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tilde</a:t>
            </a:r>
            <a:r>
              <a:rPr/>
              <a:t> </a:t>
            </a:r>
            <a:r>
              <a:rPr/>
              <a:t>(~)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separator</a:t>
            </a:r>
            <a:r>
              <a:rPr/>
              <a:t> </a:t>
            </a:r>
            <a:r>
              <a:rPr/>
              <a:t>(e.g.,</a:t>
            </a:r>
            <a:r>
              <a:rPr/>
              <a:t> </a:t>
            </a:r>
            <a:r>
              <a:rPr/>
              <a:t>1~4).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tilde.txt.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read.table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listen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works.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blanks,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key,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tilde</a:t>
            </a:r>
            <a:r>
              <a:rPr/>
              <a:t> </a:t>
            </a:r>
            <a:r>
              <a:rPr/>
              <a:t>(~)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separator</a:t>
            </a:r>
            <a:r>
              <a:rPr/>
              <a:t> </a:t>
            </a:r>
            <a:r>
              <a:rPr/>
              <a:t>(e.g.,</a:t>
            </a:r>
            <a:r>
              <a:rPr/>
              <a:t> </a:t>
            </a:r>
            <a:r>
              <a:rPr/>
              <a:t>1~4).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tilde.txt.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read.table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reads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fine.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tilde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delimiter?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commas,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obscure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serve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hyperlink" Target="https://stats.idre.ucla.edu/stat/data/binary.csv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hyperlink" Target="https://stats.idre.ucla.edu/r/dae/logit-regression/" TargetMode="Externa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sl.datadescription.com/datafile/barbershop-music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2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hyperlink" Target="http://jse.amstat.org/datasets/airport.txt" TargetMode="Externa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3.png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hyperlink" Target="http://www.pmean.com/12/pesky.html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Module03: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2020-02-08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notepad, but between each pair of numbers, press the tab key instead of the space bar.</a:t>
            </a:r>
          </a:p>
          <a:p>
            <a:pPr lvl="0" indent="0">
              <a:buNone/>
            </a:pPr>
            <a:r>
              <a:rPr>
                <a:latin typeface="Courier"/>
              </a:rPr>
              <a:t>x   y
1   4
2   8
3   12
4   16</a:t>
            </a:r>
          </a:p>
          <a:p>
            <a:pPr lvl="1"/>
            <a:r>
              <a:rPr/>
              <a:t>Save it</a:t>
            </a:r>
          </a:p>
          <a:p>
            <a:pPr lvl="2"/>
            <a:r>
              <a:rPr/>
              <a:t>in the data directory</a:t>
            </a:r>
          </a:p>
          <a:p>
            <a:pPr lvl="2"/>
            <a:r>
              <a:rPr/>
              <a:t>filename: simple.tsv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read.table</a:t>
            </a:r>
            <a:r>
              <a:rPr/>
              <a:t> </a:t>
            </a:r>
            <a:r>
              <a:rPr/>
              <a:t>function,</a:t>
            </a:r>
            <a:r>
              <a:rPr/>
              <a:t> </a:t>
            </a:r>
            <a:r>
              <a:rPr/>
              <a:t>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"../data/simple.tsv"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read.delim</a:t>
            </a:r>
            <a:r>
              <a:rPr>
                <a:latin typeface="Courier"/>
              </a:rPr>
              <a:t>(fn, </a:t>
            </a:r>
            <a:r>
              <a:rPr>
                <a:solidFill>
                  <a:srgbClr val="7D9029"/>
                </a:solidFill>
                <a:latin typeface="Courier"/>
              </a:rPr>
              <a:t>sep=</a:t>
            </a:r>
            <a:r>
              <a:rPr>
                <a:solidFill>
                  <a:srgbClr val="4070A0"/>
                </a:solidFill>
                <a:latin typeface="Courier"/>
              </a:rPr>
              <a:t>"\t"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  x  y
## 1 1  4
## 2 2  8
## 3 3 12
## 4 4 16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Reading tab delimited files</a:t>
            </a:r>
            <a:br/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Anything can be a delimiter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Anything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</a:t>
            </a:r>
          </a:p>
          <a:p>
            <a:pPr lvl="0" indent="0">
              <a:buNone/>
            </a:pPr>
            <a:r>
              <a:rPr>
                <a:latin typeface="Courier"/>
              </a:rPr>
              <a:t>"x"~"y"
1~4
2~8
3~12
4~16</a:t>
            </a:r>
          </a:p>
          <a:p>
            <a:pPr lvl="1"/>
            <a:r>
              <a:rPr/>
              <a:t>Save it</a:t>
            </a:r>
          </a:p>
          <a:p>
            <a:pPr lvl="2"/>
            <a:r>
              <a:rPr/>
              <a:t>in the data directory</a:t>
            </a:r>
          </a:p>
          <a:p>
            <a:pPr lvl="2"/>
            <a:r>
              <a:rPr/>
              <a:t>filename: tilde.txt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read.table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sep=</a:t>
            </a:r>
            <a:r>
              <a:rPr/>
              <a:t>“</a:t>
            </a:r>
            <a:r>
              <a:rPr/>
              <a:t>~</a:t>
            </a:r>
            <a:r>
              <a:rPr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"../data/tilde.txt"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read.table</a:t>
            </a:r>
            <a:r>
              <a:rPr>
                <a:latin typeface="Courier"/>
              </a:rPr>
              <a:t>(fn, </a:t>
            </a:r>
            <a:r>
              <a:rPr>
                <a:solidFill>
                  <a:srgbClr val="7D9029"/>
                </a:solidFill>
                <a:latin typeface="Courier"/>
              </a:rPr>
              <a:t>header=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sep=</a:t>
            </a:r>
            <a:r>
              <a:rPr>
                <a:solidFill>
                  <a:srgbClr val="4070A0"/>
                </a:solidFill>
                <a:latin typeface="Courier"/>
              </a:rPr>
              <a:t>"~"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  x  y
## 1 1  4
## 2 2  8
## 3 3 12
## 4 4 16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Anything can be a delimiter</a:t>
            </a:r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Reading fixed width files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</a:t>
            </a:r>
          </a:p>
          <a:p>
            <a:pPr lvl="2"/>
            <a:r>
              <a:rPr/>
              <a:t>Space between the 1 and 4</a:t>
            </a:r>
          </a:p>
          <a:p>
            <a:pPr lvl="2"/>
            <a:r>
              <a:rPr/>
              <a:t>Space between the 2 and 8</a:t>
            </a:r>
          </a:p>
          <a:p>
            <a:pPr lvl="2"/>
            <a:r>
              <a:rPr/>
              <a:t>No space between the 3 and 12</a:t>
            </a:r>
          </a:p>
          <a:p>
            <a:pPr lvl="2"/>
            <a:r>
              <a:rPr/>
              <a:t>No space between the 4 and 16</a:t>
            </a:r>
          </a:p>
          <a:p>
            <a:pPr lvl="0" indent="0">
              <a:buNone/>
            </a:pPr>
            <a:r>
              <a:rPr>
                <a:latin typeface="Courier"/>
              </a:rPr>
              <a:t>1 4
2 8
312
416</a:t>
            </a:r>
          </a:p>
          <a:p>
            <a:pPr lvl="1"/>
            <a:r>
              <a:rPr/>
              <a:t>Save it</a:t>
            </a:r>
          </a:p>
          <a:p>
            <a:pPr lvl="2"/>
            <a:r>
              <a:rPr/>
              <a:t>in the data directory</a:t>
            </a:r>
          </a:p>
          <a:p>
            <a:pPr lvl="2"/>
            <a:r>
              <a:rPr/>
              <a:t>filename: fixed.txt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read.fwf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"../data/fixed.txt"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read.fwf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fn,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header=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  V1 V2
## 1  1  4
## 2  2  8
## 3  3 12
## 4  4 16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Changin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(raw_data)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"x"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"y"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Reading fixed width files</a:t>
            </a:r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Multiple blanks in a text file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Advantages</a:t>
            </a:r>
          </a:p>
          <a:p>
            <a:pPr lvl="2"/>
            <a:r>
              <a:rPr/>
              <a:t>Easy import into many programs</a:t>
            </a:r>
          </a:p>
          <a:p>
            <a:pPr lvl="2"/>
            <a:r>
              <a:rPr/>
              <a:t>Review using notepad</a:t>
            </a:r>
          </a:p>
          <a:p>
            <a:pPr lvl="1"/>
            <a:r>
              <a:rPr/>
              <a:t>Wide range of formats</a:t>
            </a:r>
          </a:p>
          <a:p>
            <a:pPr lvl="2"/>
            <a:r>
              <a:rPr/>
              <a:t>Delimited</a:t>
            </a:r>
          </a:p>
          <a:p>
            <a:pPr lvl="2"/>
            <a:r>
              <a:rPr/>
              <a:t>Fixed width</a:t>
            </a:r>
          </a:p>
          <a:p>
            <a:pPr lvl="1"/>
            <a:r>
              <a:rPr/>
              <a:t>First row for variable names</a:t>
            </a:r>
          </a:p>
          <a:p>
            <a:pPr lvl="2"/>
            <a:r>
              <a:rPr/>
              <a:t>Optional but recommended</a:t>
            </a:r>
          </a:p>
          <a:p>
            <a:pPr lvl="1"/>
            <a:r>
              <a:rPr/>
              <a:t>Always look for a data dictionary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</a:t>
            </a:r>
          </a:p>
          <a:p>
            <a:pPr lvl="2"/>
            <a:r>
              <a:rPr/>
              <a:t>Three spaces between the 1 and 4</a:t>
            </a:r>
          </a:p>
          <a:p>
            <a:pPr lvl="2"/>
            <a:r>
              <a:rPr/>
              <a:t>Three spaces between the 2 and 8</a:t>
            </a:r>
          </a:p>
          <a:p>
            <a:pPr lvl="2"/>
            <a:r>
              <a:rPr/>
              <a:t>Two spaces between the 3 and 12</a:t>
            </a:r>
          </a:p>
          <a:p>
            <a:pPr lvl="2"/>
            <a:r>
              <a:rPr/>
              <a:t>Two spaces between the 4 and 16</a:t>
            </a:r>
          </a:p>
          <a:p>
            <a:pPr lvl="0" indent="0">
              <a:buNone/>
            </a:pPr>
            <a:r>
              <a:rPr>
                <a:latin typeface="Courier"/>
              </a:rPr>
              <a:t>1   4
2   8
3  12
4  16</a:t>
            </a:r>
          </a:p>
          <a:p>
            <a:pPr lvl="1"/>
            <a:r>
              <a:rPr/>
              <a:t>Save it</a:t>
            </a:r>
          </a:p>
          <a:p>
            <a:pPr lvl="2"/>
            <a:r>
              <a:rPr/>
              <a:t>in the data directory</a:t>
            </a:r>
          </a:p>
          <a:p>
            <a:pPr lvl="2"/>
            <a:r>
              <a:rPr/>
              <a:t>filename: white-space.txt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White-space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"../data/white-space.txt"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read.table</a:t>
            </a:r>
            <a:r>
              <a:rPr>
                <a:latin typeface="Courier"/>
              </a:rPr>
              <a:t>(fn, </a:t>
            </a:r>
            <a:r>
              <a:rPr>
                <a:solidFill>
                  <a:srgbClr val="7D9029"/>
                </a:solidFill>
                <a:latin typeface="Courier"/>
              </a:rPr>
              <a:t>sep=</a:t>
            </a:r>
            <a:r>
              <a:rPr>
                <a:solidFill>
                  <a:srgbClr val="4070A0"/>
                </a:solidFill>
                <a:latin typeface="Courier"/>
              </a:rPr>
              <a:t>""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  V1 V2
## 1  1  4
## 2  2  8
## 3  3 12
## 4  4 16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Similar structure to read functions</a:t>
            </a:r>
          </a:p>
          <a:p>
            <a:pPr lvl="2"/>
            <a:r>
              <a:rPr/>
              <a:t>write.csv</a:t>
            </a:r>
          </a:p>
          <a:p>
            <a:pPr lvl="2"/>
            <a:r>
              <a:rPr/>
              <a:t>write.table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16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"../results/output_data.txt"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write.table</a:t>
            </a:r>
            <a:r>
              <a:rPr>
                <a:latin typeface="Courier"/>
              </a:rPr>
              <a:t>(raw_data, fn, </a:t>
            </a:r>
            <a:r>
              <a:rPr>
                <a:solidFill>
                  <a:srgbClr val="7D9029"/>
                </a:solidFill>
                <a:latin typeface="Courier"/>
              </a:rPr>
              <a:t>row.names=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"x" "y"
## 1 4
## 2 8
## 3 12
## 4 16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3"/>
              </a:rPr>
              <a:t>https://stats.idre.ucla.edu/stat/data/binary.csv</a:t>
            </a:r>
          </a:p>
          <a:p>
            <a:pPr lvl="0" indent="0">
              <a:buNone/>
            </a:pPr>
            <a:r>
              <a:rPr>
                <a:latin typeface="Courier"/>
              </a:rPr>
              <a:t>## admit,gre,gpa,rank
## 0,380,3.61,3
## 1,660,3.67,3
## 1,800,4,1
## 1,640,3.19,4
## 0,520,2.93,4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formal data dictionary, but here is a description</a:t>
            </a:r>
          </a:p>
          <a:p>
            <a:pPr lvl="2"/>
            <a:r>
              <a:rPr/>
              <a:t>“This dataset has a binary response (outcome, dependent) variable called admit. There are three predictor variables: gre, gpa and rank. We will treat the variables gre and gpa as continuous. The variable rank takes on the values 1 through 4. Institutions with a rank of 1 have the highest prestige, while those with a rank of 4 have the lowest.”</a:t>
            </a:r>
          </a:p>
          <a:p>
            <a:pPr lvl="2"/>
            <a:r>
              <a:rPr/>
              <a:t>Description found at </a:t>
            </a:r>
            <a:r>
              <a:rPr>
                <a:hlinkClick r:id="rId3"/>
              </a:rPr>
              <a:t>https://stats.idre.ucla.edu/r/dae/logit-regression/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"https://stats.idre.ucla.edu/stat/data/binary.csv"</a:t>
            </a:r>
            <a:br/>
            <a:r>
              <a:rPr>
                <a:latin typeface="Courier"/>
              </a:rPr>
              <a:t>mydata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(fn)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(mydata)</a:t>
            </a:r>
          </a:p>
          <a:p>
            <a:pPr lvl="0" indent="0">
              <a:buNone/>
            </a:pPr>
            <a:r>
              <a:rPr>
                <a:latin typeface="Courier"/>
              </a:rPr>
              <a:t>##   admit gre  gpa rank
## 1     0 380 3.61    3
## 2     1 660 3.67    3
## 3     1 800 4.00    1
## 4     1 640 3.19    4
## 5     0 520 2.93    4
## 6     1 760 3.00    2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#2</a:t>
            </a:r>
          </a:p>
        </p:txBody>
      </p:sp>
      <p:pic>
        <p:nvPicPr>
          <p:cNvPr descr="../images/barbershop-in-notepa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451100"/>
            <a:ext cx="82296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data dictionary</a:t>
            </a:r>
          </a:p>
          <a:p>
            <a:pPr lvl="2"/>
            <a:r>
              <a:rPr/>
              <a:t>Brief description: “At a barbershop music singing competition, choruses are judged on three scales: Music (quality of the arrangement, etc.), Performance, and Singing.”</a:t>
            </a:r>
          </a:p>
          <a:p>
            <a:pPr lvl="2"/>
            <a:r>
              <a:rPr/>
              <a:t>Description found at </a:t>
            </a:r>
            <a:r>
              <a:rPr>
                <a:hlinkClick r:id="rId2"/>
              </a:rPr>
              <a:t>https://dasl.datadescription.com/datafile/barbershop-music/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notepad.</a:t>
            </a:r>
          </a:p>
          <a:p>
            <a:pPr lvl="0" indent="0">
              <a:buNone/>
            </a:pPr>
            <a:r>
              <a:rPr>
                <a:latin typeface="Courier"/>
              </a:rPr>
              <a:t>"x","y"
1,4
2,8
3,12
4,16</a:t>
            </a:r>
          </a:p>
          <a:p>
            <a:pPr lvl="1"/>
            <a:r>
              <a:rPr/>
              <a:t>Save it</a:t>
            </a:r>
          </a:p>
          <a:p>
            <a:pPr lvl="2"/>
            <a:r>
              <a:rPr/>
              <a:t>in the data directory</a:t>
            </a:r>
          </a:p>
          <a:p>
            <a:pPr lvl="2"/>
            <a:r>
              <a:rPr/>
              <a:t>filename: simple.csv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"https://dasl.datadescription.com/download/data/3061"</a:t>
            </a:r>
            <a:br/>
            <a:r>
              <a:rPr>
                <a:latin typeface="Courier"/>
              </a:rPr>
              <a:t>mydata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read.table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fn, </a:t>
            </a:r>
            <a:r>
              <a:rPr>
                <a:solidFill>
                  <a:srgbClr val="7D9029"/>
                </a:solidFill>
                <a:latin typeface="Courier"/>
              </a:rPr>
              <a:t>header=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sep=</a:t>
            </a:r>
            <a:r>
              <a:rPr>
                <a:solidFill>
                  <a:srgbClr val="4070A0"/>
                </a:solidFill>
                <a:latin typeface="Courier"/>
              </a:rPr>
              <a:t>"\t"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stringsAsFactors=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(mydata)</a:t>
            </a:r>
          </a:p>
          <a:p>
            <a:pPr lvl="0" indent="0">
              <a:buNone/>
            </a:pPr>
            <a:r>
              <a:rPr>
                <a:latin typeface="Courier"/>
              </a:rPr>
              <a:t>##   Singing Performance Music
## 1     151         143   138
## 2     152         146   136
## 3     146         143   140
## 4     146         147   142
## 5     145         141   134
## 6     144         139   140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#3</a:t>
            </a:r>
          </a:p>
        </p:txBody>
      </p:sp>
      <p:pic>
        <p:nvPicPr>
          <p:cNvPr descr="../images/airport-in-browse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dictionary at </a:t>
            </a:r>
            <a:r>
              <a:rPr>
                <a:hlinkClick r:id="rId3"/>
              </a:rPr>
              <a:t>http://jse.amstat.org/datasets/airport.txt</a:t>
            </a:r>
            <a:r>
              <a:rPr/>
              <a:t>. Here is an excerpt.</a:t>
            </a:r>
          </a:p>
          <a:p>
            <a:pPr lvl="0" indent="0">
              <a:buNone/>
            </a:pPr>
            <a:r>
              <a:rPr>
                <a:latin typeface="Courier"/>
              </a:rPr>
              <a:t>VARIABLE DESCRIPTIONS:
Airport                          Columns 1-21
City                             Columns 22-43 
Scheduled departures             Columns 44-49 
Performed departures             Columns 51-56
Enplaned passengers              Columns 58-65
Enplaned revenue tons of freight Columns 67-75
Enplaned revenue tons of mail    Columns 77-85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"http://jse.amstat.org/datasets/airport.dat.txt"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read.fwf</a:t>
            </a:r>
            <a:r>
              <a:rPr>
                <a:latin typeface="Courier"/>
              </a:rPr>
              <a:t>(fn,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header=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(raw_data,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            V1
## 1 HARTSFIELD INTL      
## 2 BALTO/WASH INTL      
##                       V2     V3     V4
## 1 ATLANTA                285693 288803
## 2 BALTIMORE               73300  74048
##         V5        V6       V7
## 1 22665665 165668.76 93039.48
## 2  4420425  18041.52 19722.93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Should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reading?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Read directly from website</a:t>
            </a:r>
          </a:p>
          <a:p>
            <a:pPr lvl="2"/>
            <a:r>
              <a:rPr/>
              <a:t>Convenient</a:t>
            </a:r>
          </a:p>
          <a:p>
            <a:pPr lvl="2"/>
            <a:r>
              <a:rPr/>
              <a:t>Updates incorporated at each run</a:t>
            </a:r>
          </a:p>
          <a:p>
            <a:pPr lvl="1"/>
            <a:r>
              <a:rPr/>
              <a:t>Download then read</a:t>
            </a:r>
          </a:p>
          <a:p>
            <a:pPr lvl="2"/>
            <a:r>
              <a:rPr/>
              <a:t>Downloaded file doesn’t disappear</a:t>
            </a:r>
          </a:p>
          <a:p>
            <a:pPr lvl="2"/>
            <a:r>
              <a:rPr/>
              <a:t>Avoid repeated long downloads</a:t>
            </a:r>
          </a:p>
          <a:p>
            <a:pPr lvl="2"/>
            <a:r>
              <a:rPr/>
              <a:t>Work even when Internet connection is down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Disadvantages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Confusing</a:t>
            </a:r>
          </a:p>
          <a:p>
            <a:pPr lvl="2"/>
            <a:r>
              <a:rPr/>
              <a:t>What is 312? 3, 1, and 2? 31, and 2? 3 and 12? 312?</a:t>
            </a:r>
          </a:p>
          <a:p>
            <a:pPr lvl="1"/>
            <a:r>
              <a:rPr/>
              <a:t>More work</a:t>
            </a:r>
          </a:p>
          <a:p>
            <a:pPr lvl="1"/>
            <a:r>
              <a:rPr/>
              <a:t>Prone to errors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formatting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needed.</a:t>
            </a:r>
          </a:p>
        </p:txBody>
      </p:sp>
      <p:pic>
        <p:nvPicPr>
          <p:cNvPr descr="../images/ed201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993900"/>
            <a:ext cx="82296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Peek at file</a:t>
            </a:r>
          </a:p>
          <a:p>
            <a:pPr lvl="2"/>
            <a:r>
              <a:rPr/>
              <a:t>Same number of delimiters on each line</a:t>
            </a:r>
          </a:p>
          <a:p>
            <a:pPr lvl="1"/>
            <a:r>
              <a:rPr/>
              <a:t>Tabs versus multiple blanks are hard to distinguish</a:t>
            </a:r>
          </a:p>
          <a:p>
            <a:pPr lvl="2"/>
            <a:r>
              <a:rPr/>
              <a:t>Tab delimited?</a:t>
            </a:r>
          </a:p>
          <a:p>
            <a:pPr lvl="2"/>
            <a:r>
              <a:rPr/>
              <a:t>Space delimited?</a:t>
            </a:r>
          </a:p>
          <a:p>
            <a:pPr lvl="2"/>
            <a:r>
              <a:rPr/>
              <a:t>Fixed width format?</a:t>
            </a:r>
          </a:p>
          <a:p>
            <a:pPr lvl="2"/>
            <a:r>
              <a:rPr>
                <a:hlinkClick r:id="rId3"/>
              </a:rPr>
              <a:t>http://www.pmean.com/12/pesky.html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Experiment</a:t>
            </a:r>
          </a:p>
          <a:p>
            <a:pPr lvl="2"/>
            <a:r>
              <a:rPr/>
              <a:t>Read warnings carefully</a:t>
            </a:r>
          </a:p>
          <a:p>
            <a:pPr lvl="1"/>
            <a:r>
              <a:rPr/>
              <a:t>If needed, edit the file manually</a:t>
            </a:r>
          </a:p>
          <a:p>
            <a:pPr lvl="2"/>
            <a:r>
              <a:rPr/>
              <a:t>Simple edits of one or two offending lines</a:t>
            </a:r>
          </a:p>
          <a:p>
            <a:pPr lvl="2"/>
            <a:r>
              <a:rPr/>
              <a:t>Global search and replace</a:t>
            </a:r>
          </a:p>
          <a:p>
            <a:pPr lvl="3"/>
            <a:r>
              <a:rPr/>
              <a:t>Change tabs to blanks</a:t>
            </a:r>
          </a:p>
          <a:p>
            <a:pPr lvl="3"/>
            <a:r>
              <a:rPr/>
              <a:t>Change multiple blanks to single blank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read.csv for comma delimited files</a:t>
            </a:r>
          </a:p>
          <a:p>
            <a:pPr lvl="1"/>
            <a:r>
              <a:rPr/>
              <a:t>read.table for other delimiters</a:t>
            </a:r>
          </a:p>
          <a:p>
            <a:pPr lvl="2"/>
            <a:r>
              <a:rPr/>
              <a:t>Beware the tab</a:t>
            </a:r>
          </a:p>
          <a:p>
            <a:pPr lvl="1"/>
            <a:r>
              <a:rPr/>
              <a:t>read.fwf for fixed width files</a:t>
            </a:r>
          </a:p>
          <a:p>
            <a:pPr lvl="1"/>
            <a:r>
              <a:rPr/>
              <a:t>write with write.csv, write.table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read.csv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"../data/simple.csv"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header=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  x  y
## 1 1  4
## 2 2  8
## 3 3 12
## 4 4 16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Advantages and disadvantages of text files</a:t>
            </a:r>
          </a:p>
          <a:p>
            <a:pPr lvl="2"/>
            <a:r>
              <a:rPr/>
              <a:t>How to read in a comma separated value file</a:t>
            </a:r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Reading space delimited files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notepad.</a:t>
            </a:r>
          </a:p>
          <a:p>
            <a:pPr lvl="0" indent="0">
              <a:buNone/>
            </a:pPr>
            <a:r>
              <a:rPr>
                <a:latin typeface="Courier"/>
              </a:rPr>
              <a:t>x y
1 4
2 8
3 12
4 16</a:t>
            </a:r>
          </a:p>
          <a:p>
            <a:pPr lvl="1"/>
            <a:r>
              <a:rPr/>
              <a:t>Save it</a:t>
            </a:r>
          </a:p>
          <a:p>
            <a:pPr lvl="2"/>
            <a:r>
              <a:rPr/>
              <a:t>in the data directory</a:t>
            </a:r>
          </a:p>
          <a:p>
            <a:pPr lvl="2"/>
            <a:r>
              <a:rPr/>
              <a:t>filename: simple.txt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read.delim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"../data/simple.txt"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read.delim</a:t>
            </a:r>
            <a:r>
              <a:rPr>
                <a:latin typeface="Courier"/>
              </a:rPr>
              <a:t>(fn, </a:t>
            </a:r>
            <a:r>
              <a:rPr>
                <a:solidFill>
                  <a:srgbClr val="7D9029"/>
                </a:solidFill>
                <a:latin typeface="Courier"/>
              </a:rPr>
              <a:t>sep=</a:t>
            </a:r>
            <a:r>
              <a:rPr>
                <a:solidFill>
                  <a:srgbClr val="4070A0"/>
                </a:solidFill>
                <a:latin typeface="Courier"/>
              </a:rPr>
              <a:t>" 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  x  y
## 1 1  4
## 2 2  8
## 3 3 12
## 4 4 16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Reading space delimited files</a:t>
            </a:r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Reading tab delimited files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Module03: Reading text files</dc:title>
  <dc:creator>Steve Simon</dc:creator>
  <cp:keywords/>
  <dcterms:created xsi:type="dcterms:W3CDTF">2022-02-08T22:57:07Z</dcterms:created>
  <dcterms:modified xsi:type="dcterms:W3CDTF">2022-02-08T22:57:07Z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2020-02-08</vt:lpwstr>
  </property>
  <property fmtid="{D5CDD505-2E9C-101B-9397-08002B2CF9AE}" pid="3" name="output">
    <vt:lpwstr>powerpoint_presentation</vt:lpwstr>
  </property>
</Properties>
</file>