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notesMaster" Target="notesMasters/notesMaster1.xml" /><Relationship Id="rId72" Type="http://schemas.openxmlformats.org/officeDocument/2006/relationships/tableStyles" Target="tableStyles.xml" /><Relationship Id="rId7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70" Type="http://schemas.openxmlformats.org/officeDocument/2006/relationships/viewProps" Target="viewProps.xml" /><Relationship Id="rId69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?>
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?>
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?>
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?>
<Relationships xmlns="http://schemas.openxmlformats.org/package/2006/relationships"><Relationship Id="rId2" Type="http://schemas.openxmlformats.org/officeDocument/2006/relationships/slide" Target="../slides/slide59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0.xml.rels><?xml version="1.0" encoding="UTF-8"?>
<Relationships xmlns="http://schemas.openxmlformats.org/package/2006/relationships"><Relationship Id="rId2" Type="http://schemas.openxmlformats.org/officeDocument/2006/relationships/slide" Target="../slides/slide60.xml" /><Relationship Id="rId1" Type="http://schemas.openxmlformats.org/officeDocument/2006/relationships/notesMaster" Target="../notesMasters/notesMaster1.xml" /></Relationships>
</file>

<file path=ppt/notesSlides/_rels/notesSlide51.xml.rels><?xml version="1.0" encoding="UTF-8"?>
<Relationships xmlns="http://schemas.openxmlformats.org/package/2006/relationships"><Relationship Id="rId2" Type="http://schemas.openxmlformats.org/officeDocument/2006/relationships/slide" Target="../slides/slide6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abstract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talk,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placing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serve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reminder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"Practical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establishing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validity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confused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establishing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dizzying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advice.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skip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measurements.</a:t>
            </a:r>
            <a:r>
              <a:rPr/>
              <a:t> </a:t>
            </a:r>
            <a:r>
              <a:rPr/>
              <a:t>Furthermore,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safely</a:t>
            </a:r>
            <a:r>
              <a:rPr/>
              <a:t> </a:t>
            </a:r>
            <a:r>
              <a:rPr/>
              <a:t>skipped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univariate</a:t>
            </a:r>
            <a:r>
              <a:rPr/>
              <a:t> </a:t>
            </a:r>
            <a:r>
              <a:rPr/>
              <a:t>measurement.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measurements,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observation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self-reported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observation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self-reported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outline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establishing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safely</a:t>
            </a:r>
            <a:r>
              <a:rPr/>
              <a:t> </a:t>
            </a:r>
            <a:r>
              <a:rPr/>
              <a:t>skip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Monkey</a:t>
            </a:r>
            <a:r>
              <a:rPr/>
              <a:t> </a:t>
            </a:r>
            <a:r>
              <a:rPr/>
              <a:t>meat?</a:t>
            </a:r>
            <a:r>
              <a:rPr/>
              <a:t> </a:t>
            </a:r>
            <a:r>
              <a:rPr/>
              <a:t>Mucus?</a:t>
            </a:r>
            <a:r>
              <a:rPr/>
              <a:t> </a:t>
            </a:r>
            <a:r>
              <a:rPr/>
              <a:t>Cockroaches?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disgusting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me.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cockroaches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far,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validity.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classify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dichotomies.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dichotomies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assessing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unfair,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distrust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reported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researchers.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himself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herself?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patient’s</a:t>
            </a:r>
            <a:r>
              <a:rPr/>
              <a:t> </a:t>
            </a:r>
            <a:r>
              <a:rPr/>
              <a:t>answers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potentially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influenced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mood.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influenced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desire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interviewer</a:t>
            </a:r>
            <a:r>
              <a:rPr/>
              <a:t> </a:t>
            </a:r>
            <a:r>
              <a:rPr/>
              <a:t>wants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belief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reported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stoic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fault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complain</a:t>
            </a:r>
            <a:r>
              <a:rPr/>
              <a:t> </a:t>
            </a:r>
            <a:r>
              <a:rPr/>
              <a:t>endlessly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noting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factors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observation,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scrutiny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reported</a:t>
            </a:r>
            <a:r>
              <a:rPr/>
              <a:t> </a:t>
            </a:r>
            <a:r>
              <a:rPr/>
              <a:t>outcomes,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deserve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scrutiny.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composites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items.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scored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added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total.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summing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distinction.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general,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evaluating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angles.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well,,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contrast,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summing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averaging</a:t>
            </a:r>
            <a:r>
              <a:rPr/>
              <a:t> </a:t>
            </a:r>
            <a:r>
              <a:rPr/>
              <a:t>involved.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evaluation.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consensus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warrant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effort.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Constructs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soft.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indepent</a:t>
            </a:r>
            <a:r>
              <a:rPr/>
              <a:t> </a:t>
            </a:r>
            <a:r>
              <a:rPr/>
              <a:t>existence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society.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psychology,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stress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anxiety,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constructs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ability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peer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someone’s</a:t>
            </a:r>
            <a:r>
              <a:rPr/>
              <a:t> </a:t>
            </a:r>
            <a:r>
              <a:rPr/>
              <a:t>brain.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gray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indeed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extent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imaging</a:t>
            </a:r>
            <a:r>
              <a:rPr/>
              <a:t> </a:t>
            </a:r>
            <a:r>
              <a:rPr/>
              <a:t>equipment,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argue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measures.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argue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socially</a:t>
            </a:r>
            <a:r>
              <a:rPr/>
              <a:t> </a:t>
            </a:r>
            <a:r>
              <a:rPr/>
              <a:t>constructed,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silly,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opinion.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objective</a:t>
            </a:r>
            <a:r>
              <a:rPr/>
              <a:t> </a:t>
            </a:r>
            <a:r>
              <a:rPr/>
              <a:t>reality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us.</a:t>
            </a:r>
            <a:r>
              <a:rPr/>
              <a:t> </a:t>
            </a:r>
            <a:r>
              <a:rPr/>
              <a:t>Obesity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mass</a:t>
            </a:r>
            <a:r>
              <a:rPr/>
              <a:t> </a:t>
            </a:r>
            <a:r>
              <a:rPr/>
              <a:t>index,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fat,</a:t>
            </a:r>
            <a:r>
              <a:rPr/>
              <a:t> </a:t>
            </a:r>
            <a:r>
              <a:rPr/>
              <a:t>waist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hip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manifestation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excess</a:t>
            </a:r>
            <a:r>
              <a:rPr/>
              <a:t> </a:t>
            </a:r>
            <a:r>
              <a:rPr/>
              <a:t>weight.</a:t>
            </a:r>
            <a:r>
              <a:rPr/>
              <a:t> </a:t>
            </a:r>
            <a:r>
              <a:rPr/>
              <a:t>Dementia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manifestion.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autopsy</a:t>
            </a:r>
            <a:r>
              <a:rPr/>
              <a:t> </a:t>
            </a:r>
            <a:r>
              <a:rPr/>
              <a:t>perhaps,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brain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dementia.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environment,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residents</a:t>
            </a:r>
            <a:r>
              <a:rPr/>
              <a:t> </a:t>
            </a:r>
            <a:r>
              <a:rPr/>
              <a:t>themselves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faster,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possibly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assessing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adults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children,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self-reports.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nonverbal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facial</a:t>
            </a:r>
            <a:r>
              <a:rPr/>
              <a:t> </a:t>
            </a:r>
            <a:r>
              <a:rPr/>
              <a:t>expression,</a:t>
            </a:r>
            <a:r>
              <a:rPr/>
              <a:t> </a:t>
            </a:r>
            <a:r>
              <a:rPr/>
              <a:t>leg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arm</a:t>
            </a:r>
            <a:r>
              <a:rPr/>
              <a:t> </a:t>
            </a:r>
            <a:r>
              <a:rPr/>
              <a:t>movements,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signs.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animals,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animal,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clues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appearance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behavior.</a:t>
            </a:r>
            <a:r>
              <a:rPr/>
              <a:t> </a:t>
            </a:r>
            <a:r>
              <a:rPr/>
              <a:t>Still,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preferred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reliable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young</a:t>
            </a:r>
            <a:r>
              <a:rPr/>
              <a:t> </a:t>
            </a:r>
            <a:r>
              <a:rPr/>
              <a:t>children.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newborn</a:t>
            </a:r>
            <a:r>
              <a:rPr/>
              <a:t> </a:t>
            </a:r>
            <a:r>
              <a:rPr/>
              <a:t>infant.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newborn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assessment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his/her</a:t>
            </a:r>
            <a:r>
              <a:rPr/>
              <a:t> </a:t>
            </a:r>
            <a:r>
              <a:rPr/>
              <a:t>condition,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outsider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infant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immediately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birth.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assessing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preparation,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self-administering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colonoscopy.</a:t>
            </a:r>
            <a:r>
              <a:rPr/>
              <a:t> </a:t>
            </a:r>
            <a:r>
              <a:rPr/>
              <a:t>Definitely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18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questions.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infant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items.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measurement.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up.</a:t>
            </a:r>
            <a:r>
              <a:rPr/>
              <a:t> </a:t>
            </a:r>
            <a:r>
              <a:rPr/>
              <a:t>Likewise,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Boston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measurement.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Stephen</a:t>
            </a:r>
            <a:r>
              <a:rPr/>
              <a:t> </a:t>
            </a:r>
            <a:r>
              <a:rPr/>
              <a:t>Jay</a:t>
            </a:r>
            <a:r>
              <a:rPr/>
              <a:t> </a:t>
            </a:r>
            <a:r>
              <a:rPr/>
              <a:t>Gould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wrote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excellent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Man,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addresses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today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perspective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intelligence</a:t>
            </a:r>
            <a:r>
              <a:rPr/>
              <a:t> </a:t>
            </a:r>
            <a:r>
              <a:rPr/>
              <a:t>tests.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resist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temptation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giving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enough.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sufficient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firm</a:t>
            </a:r>
            <a:r>
              <a:rPr/>
              <a:t> </a:t>
            </a:r>
            <a:r>
              <a:rPr/>
              <a:t>conclusions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debate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construct.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measuring</a:t>
            </a:r>
            <a:r>
              <a:rPr/>
              <a:t> </a:t>
            </a:r>
            <a:r>
              <a:rPr/>
              <a:t>distress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birth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Distress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abstraction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directly.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Survey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measuring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abstract</a:t>
            </a:r>
            <a:r>
              <a:rPr/>
              <a:t> </a:t>
            </a:r>
            <a:r>
              <a:rPr/>
              <a:t>concept,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environment.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construct.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exmaple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construct.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Boston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phenomenon,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walls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colon.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Pain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border,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biological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psychological</a:t>
            </a:r>
            <a:r>
              <a:rPr/>
              <a:t> </a:t>
            </a:r>
            <a:r>
              <a:rPr/>
              <a:t>construct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transfer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nervous</a:t>
            </a:r>
            <a:r>
              <a:rPr/>
              <a:t> </a:t>
            </a:r>
            <a:r>
              <a:rPr/>
              <a:t>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disgust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perfect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psychological</a:t>
            </a:r>
            <a:r>
              <a:rPr/>
              <a:t> </a:t>
            </a:r>
            <a:r>
              <a:rPr/>
              <a:t>construct.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evaluation?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measurement?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You’ve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discussed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dichotomies.</a:t>
            </a:r>
            <a:r>
              <a:rPr/>
              <a:t> </a:t>
            </a:r>
            <a:r>
              <a:rPr/>
              <a:t>Next,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something,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consistent,</a:t>
            </a:r>
            <a:r>
              <a:rPr/>
              <a:t> </a:t>
            </a:r>
            <a:r>
              <a:rPr/>
              <a:t>precise,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stable.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phases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moon</a:t>
            </a:r>
            <a:r>
              <a:rPr/>
              <a:t> </a:t>
            </a:r>
            <a:r>
              <a:rPr/>
              <a:t>change.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attending</a:t>
            </a:r>
            <a:r>
              <a:rPr/>
              <a:t> </a:t>
            </a:r>
            <a:r>
              <a:rPr/>
              <a:t>physician</a:t>
            </a:r>
            <a:r>
              <a:rPr/>
              <a:t> </a:t>
            </a:r>
            <a:r>
              <a:rPr/>
              <a:t>is.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environmental</a:t>
            </a:r>
            <a:r>
              <a:rPr/>
              <a:t> </a:t>
            </a:r>
            <a:r>
              <a:rPr/>
              <a:t>factors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extraneous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stable,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difficulty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assessing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phases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error.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reliable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unknown,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hypothetical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scores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scores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guarantees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numerator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denominator.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error.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surprised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hypothetical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directly.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indirect</a:t>
            </a:r>
            <a:r>
              <a:rPr/>
              <a:t> </a:t>
            </a:r>
            <a:r>
              <a:rPr/>
              <a:t>approaches.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coefficient.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college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terrible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limited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Since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conducted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error,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perfect</a:t>
            </a:r>
            <a:r>
              <a:rPr/>
              <a:t> </a:t>
            </a:r>
            <a:r>
              <a:rPr/>
              <a:t>reliability.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judgement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truth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safely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informal</a:t>
            </a:r>
            <a:r>
              <a:rPr/>
              <a:t> </a:t>
            </a:r>
            <a:r>
              <a:rPr/>
              <a:t>standards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reliability.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arbitrary,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accepted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community.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reliable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setting,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characterize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affected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0.7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higher.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perfect,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averaged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decisions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affect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reliability.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decisions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acceptance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training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dominate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settings,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0.9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for.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record,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0.6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disagree.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ahead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borderline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marginal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peer-reviewer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stickler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Reliability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established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developed.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published.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proven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reliable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reliability.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directly,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indirectly.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reasonably</a:t>
            </a:r>
            <a:r>
              <a:rPr/>
              <a:t> </a:t>
            </a:r>
            <a:r>
              <a:rPr/>
              <a:t>constant.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correlate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indirect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Test-retest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repeatability.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measurments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correlated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measurement.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Suppose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patient’s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disease.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apart,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his/her</a:t>
            </a:r>
            <a:r>
              <a:rPr/>
              <a:t> </a:t>
            </a:r>
            <a:r>
              <a:rPr/>
              <a:t>answers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answering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test.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carry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effect.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problematic.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close)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Over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stable?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measuring.</a:t>
            </a:r>
            <a:r>
              <a:rPr/>
              <a:t> </a:t>
            </a:r>
            <a:r>
              <a:rPr/>
              <a:t>Intelligence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stable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frames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mood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rapidly.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Test-retest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applied.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birth.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blue,</a:t>
            </a:r>
            <a:r>
              <a:rPr/>
              <a:t> </a:t>
            </a:r>
            <a:r>
              <a:rPr/>
              <a:t>limp,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unresponsive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hours,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occuring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birth.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concern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element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creep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error.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rating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Reliability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setting,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resources.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raters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measurement.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raters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high,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reliability.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correlation,</a:t>
            </a:r>
            <a:r>
              <a:rPr/>
              <a:t> </a:t>
            </a:r>
            <a:r>
              <a:rPr/>
              <a:t>inter-rater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intra-class</a:t>
            </a:r>
            <a:r>
              <a:rPr/>
              <a:t> </a:t>
            </a:r>
            <a:r>
              <a:rPr/>
              <a:t>correlation.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intraclass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generalizes</a:t>
            </a:r>
            <a:r>
              <a:rPr/>
              <a:t> </a:t>
            </a:r>
            <a:r>
              <a:rPr/>
              <a:t>naturally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settings.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(note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binary,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binary),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statistic,</a:t>
            </a:r>
            <a:r>
              <a:rPr/>
              <a:t> </a:t>
            </a:r>
            <a:r>
              <a:rPr/>
              <a:t>Cohen’s</a:t>
            </a:r>
            <a:r>
              <a:rPr/>
              <a:t> </a:t>
            </a:r>
            <a:r>
              <a:rPr/>
              <a:t>Kappa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used.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intraclass</a:t>
            </a:r>
            <a:r>
              <a:rPr/>
              <a:t> </a:t>
            </a:r>
            <a:r>
              <a:rPr/>
              <a:t>correlation,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extensions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Kappa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raters.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raters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raters.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extensions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assignments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raters,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formulas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tricky.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consistency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reliability.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Cronbach’s</a:t>
            </a:r>
            <a:r>
              <a:rPr/>
              <a:t> </a:t>
            </a:r>
            <a:r>
              <a:rPr/>
              <a:t>alpha.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cousins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Cronbach’s</a:t>
            </a:r>
            <a:r>
              <a:rPr/>
              <a:t> </a:t>
            </a:r>
            <a:r>
              <a:rPr/>
              <a:t>alpha,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Kuder-Richardson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variations.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Cronbach’s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variants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Boynton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Detroit,</a:t>
            </a:r>
            <a:r>
              <a:rPr/>
              <a:t> </a:t>
            </a:r>
            <a:r>
              <a:rPr/>
              <a:t>Michigan.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downloaded</a:t>
            </a:r>
            <a:r>
              <a:rPr/>
              <a:t> </a:t>
            </a:r>
            <a:r>
              <a:rPr/>
              <a:t>from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https://en.wikipedia.org/wiki/File:Boynton_neighborhood_Detroit_(Annabelle_Street).jpg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  <a:r>
              <a:rPr/>
              <a:t> </a:t>
            </a:r>
            <a:r>
              <a:rPr/>
              <a:t>license.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screenshot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publication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Crum</a:t>
            </a:r>
            <a:r>
              <a:rPr/>
              <a:t> </a:t>
            </a:r>
            <a:r>
              <a:rPr/>
              <a:t>RM,</a:t>
            </a:r>
            <a:r>
              <a:rPr/>
              <a:t> </a:t>
            </a:r>
            <a:r>
              <a:rPr/>
              <a:t>Lillie-Blanton</a:t>
            </a:r>
            <a:r>
              <a:rPr/>
              <a:t> </a:t>
            </a:r>
            <a:r>
              <a:rPr/>
              <a:t>M,</a:t>
            </a:r>
            <a:r>
              <a:rPr/>
              <a:t> </a:t>
            </a:r>
            <a:r>
              <a:rPr/>
              <a:t>Anthony</a:t>
            </a:r>
            <a:r>
              <a:rPr/>
              <a:t> </a:t>
            </a:r>
            <a:r>
              <a:rPr/>
              <a:t>JC.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cocaine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late</a:t>
            </a:r>
            <a:r>
              <a:rPr/>
              <a:t> </a:t>
            </a:r>
            <a:r>
              <a:rPr/>
              <a:t>childhood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adolescence.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Alcohol</a:t>
            </a:r>
            <a:r>
              <a:rPr/>
              <a:t> </a:t>
            </a:r>
            <a:r>
              <a:rPr/>
              <a:t>Dependence</a:t>
            </a:r>
            <a:r>
              <a:rPr/>
              <a:t> </a:t>
            </a:r>
            <a:r>
              <a:rPr/>
              <a:t>43</a:t>
            </a:r>
            <a:r>
              <a:rPr/>
              <a:t> </a:t>
            </a:r>
            <a:r>
              <a:rPr/>
              <a:t>(1996)</a:t>
            </a:r>
            <a:r>
              <a:rPr/>
              <a:t> </a:t>
            </a:r>
            <a:r>
              <a:rPr/>
              <a:t>155-161.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copyrighted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Fair</a:t>
            </a:r>
            <a:r>
              <a:rPr/>
              <a:t> </a:t>
            </a:r>
            <a:r>
              <a:rPr/>
              <a:t>Use</a:t>
            </a:r>
            <a:r>
              <a:rPr/>
              <a:t>”</a:t>
            </a:r>
            <a:r>
              <a:rPr/>
              <a:t> </a:t>
            </a:r>
            <a:r>
              <a:rPr/>
              <a:t>provisions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copyright</a:t>
            </a:r>
            <a:r>
              <a:rPr/>
              <a:t> </a:t>
            </a:r>
            <a:r>
              <a:rPr/>
              <a:t>law.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fall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provisions.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Survey.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magnify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18</a:t>
            </a:r>
            <a:r>
              <a:rPr/>
              <a:t> </a:t>
            </a:r>
            <a:r>
              <a:rPr/>
              <a:t>true/false</a:t>
            </a:r>
            <a:r>
              <a:rPr/>
              <a:t> </a:t>
            </a:r>
            <a:r>
              <a:rPr/>
              <a:t>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Cronbach’s</a:t>
            </a:r>
            <a:r>
              <a:rPr/>
              <a:t> </a:t>
            </a:r>
            <a:r>
              <a:rPr/>
              <a:t>alpha.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compute.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easy.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test-retest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inter-rater</a:t>
            </a:r>
            <a:r>
              <a:rPr/>
              <a:t> </a:t>
            </a:r>
            <a:r>
              <a:rPr/>
              <a:t>reliability.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Alpha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affected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arbitrary</a:t>
            </a:r>
            <a:r>
              <a:rPr/>
              <a:t> </a:t>
            </a:r>
            <a:r>
              <a:rPr/>
              <a:t>relationship.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alpha.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substandard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Cronbach’s</a:t>
            </a:r>
            <a:r>
              <a:rPr/>
              <a:t> </a:t>
            </a:r>
            <a:r>
              <a:rPr/>
              <a:t>alpha,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“</a:t>
            </a:r>
            <a:r>
              <a:rPr/>
              <a:t>game</a:t>
            </a:r>
            <a:r>
              <a:rPr/>
              <a:t>”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components,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value.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Alpha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unidimensionality.</a:t>
            </a:r>
            <a:r>
              <a:rPr/>
              <a:t> </a:t>
            </a:r>
            <a:r>
              <a:rPr/>
              <a:t>Unidimensinoality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measuring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only.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validity,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mixing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together,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internally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bi-dimensinoal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tri-dimensional.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leave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out</a:t>
            </a:r>
            <a:r>
              <a:rPr/>
              <a:t>”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Cronbach’s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improves</a:t>
            </a:r>
            <a:r>
              <a:rPr/>
              <a:t> </a:t>
            </a:r>
            <a:r>
              <a:rPr/>
              <a:t>markedly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item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removed,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improved</a:t>
            </a:r>
            <a:r>
              <a:rPr/>
              <a:t> </a:t>
            </a:r>
            <a:r>
              <a:rPr/>
              <a:t>(purified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will)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removing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test-retest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inter-rater</a:t>
            </a:r>
            <a:r>
              <a:rPr/>
              <a:t> </a:t>
            </a:r>
            <a:r>
              <a:rPr/>
              <a:t>reliability.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worried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unidimensionality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confirmatory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Alpha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terrible</a:t>
            </a:r>
            <a:r>
              <a:rPr/>
              <a:t> </a:t>
            </a:r>
            <a:r>
              <a:rPr/>
              <a:t>statistic,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helpful.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peer-reviewer</a:t>
            </a:r>
            <a:r>
              <a:rPr/>
              <a:t> </a:t>
            </a:r>
            <a:r>
              <a:rPr/>
              <a:t>demands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bother</a:t>
            </a:r>
            <a:r>
              <a:rPr/>
              <a:t> </a:t>
            </a:r>
            <a:r>
              <a:rPr/>
              <a:t>fighting.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assessments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reliability,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okay.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Cite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credibility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proposed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extrapolate</a:t>
            </a:r>
            <a:r>
              <a:rPr/>
              <a:t> </a:t>
            </a:r>
            <a:r>
              <a:rPr/>
              <a:t>safely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propose.</a:t>
            </a:r>
            <a:r>
              <a:rPr/>
              <a:t> </a:t>
            </a:r>
            <a:r>
              <a:rPr/>
              <a:t>Recall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hypothetical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studying.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guarantee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proven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reliable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continue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reliable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setting.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differences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population,</a:t>
            </a:r>
            <a:r>
              <a:rPr/>
              <a:t> </a:t>
            </a:r>
            <a:r>
              <a:rPr/>
              <a:t>differences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cultural</a:t>
            </a:r>
            <a:r>
              <a:rPr/>
              <a:t> </a:t>
            </a:r>
            <a:r>
              <a:rPr/>
              <a:t>norms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expectations,</a:t>
            </a:r>
            <a:r>
              <a:rPr/>
              <a:t> </a:t>
            </a:r>
            <a:r>
              <a:rPr/>
              <a:t>differences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(especially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respond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questionnaire).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measuring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translation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language,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concepts</a:t>
            </a:r>
            <a:r>
              <a:rPr/>
              <a:t> </a:t>
            </a:r>
            <a:r>
              <a:rPr/>
              <a:t>translate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translation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language.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discrepancies,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back-translation,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realizing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can,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raise</a:t>
            </a:r>
            <a:r>
              <a:rPr/>
              <a:t> </a:t>
            </a:r>
            <a:r>
              <a:rPr/>
              <a:t>concerns.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allay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concerns.</a:t>
            </a:r>
            <a:r>
              <a:rPr/>
              <a:t> </a:t>
            </a:r>
            <a:r>
              <a:rPr/>
              <a:t>Second,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perfect,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indirect</a:t>
            </a:r>
            <a:r>
              <a:rPr/>
              <a:t> </a:t>
            </a:r>
            <a:r>
              <a:rPr/>
              <a:t>measures.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supplement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researchers.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preference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test-restest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inter-rater</a:t>
            </a:r>
            <a:r>
              <a:rPr/>
              <a:t> </a:t>
            </a:r>
            <a:r>
              <a:rPr/>
              <a:t>reliability,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reliability,</a:t>
            </a:r>
            <a:r>
              <a:rPr/>
              <a:t> </a:t>
            </a:r>
            <a:r>
              <a:rPr/>
              <a:t>parallel</a:t>
            </a:r>
            <a:r>
              <a:rPr/>
              <a:t> </a:t>
            </a:r>
            <a:r>
              <a:rPr/>
              <a:t>forms,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correlation,</a:t>
            </a:r>
            <a:r>
              <a:rPr/>
              <a:t> </a:t>
            </a:r>
            <a:r>
              <a:rPr/>
              <a:t>Kuder-Richardson</a:t>
            </a:r>
            <a:r>
              <a:rPr/>
              <a:t> </a:t>
            </a:r>
            <a:r>
              <a:rPr/>
              <a:t>20,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Cronbach’s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homogeneity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substitute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test-retest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inter-rater</a:t>
            </a:r>
            <a:r>
              <a:rPr/>
              <a:t> </a:t>
            </a:r>
            <a:r>
              <a:rPr/>
              <a:t>reliability.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measures.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restate</a:t>
            </a:r>
            <a:r>
              <a:rPr/>
              <a:t> </a:t>
            </a:r>
            <a:r>
              <a:rPr/>
              <a:t>that.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despise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measures.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simplistic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fail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(stability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consistency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raters).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mindlessly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fail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recognize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measuring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limited.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test-retest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inter-rater</a:t>
            </a:r>
            <a:r>
              <a:rPr/>
              <a:t> </a:t>
            </a:r>
            <a:r>
              <a:rPr/>
              <a:t>reliability,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ahead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approaches.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pale</a:t>
            </a:r>
            <a:r>
              <a:rPr/>
              <a:t> </a:t>
            </a:r>
            <a:r>
              <a:rPr/>
              <a:t>substitute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opinion.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target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0.7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higher.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0.6,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Wow.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digest.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afraid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reliability.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break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questions.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talked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consistency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talked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advice: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reliability,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study.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Next,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tackle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validity.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Reliability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enough.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unfair.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reliability.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there.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reliable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raters,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measuring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thing.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easily.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enduring,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anxiety</a:t>
            </a:r>
            <a:r>
              <a:rPr/>
              <a:t> </a:t>
            </a:r>
            <a:r>
              <a:rPr/>
              <a:t>instead.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related,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easily.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measuring</a:t>
            </a:r>
            <a:r>
              <a:rPr/>
              <a:t> </a:t>
            </a:r>
            <a:r>
              <a:rPr/>
              <a:t>transient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mood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chronic</a:t>
            </a:r>
            <a:r>
              <a:rPr/>
              <a:t> </a:t>
            </a:r>
            <a:r>
              <a:rPr/>
              <a:t>depression.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addition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reliability,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validity.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instead,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validity.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talked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pre-requisite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validity.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inconsistent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raters,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measuring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stability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consistency</a:t>
            </a:r>
            <a:r>
              <a:rPr/>
              <a:t> </a:t>
            </a:r>
            <a:r>
              <a:rPr/>
              <a:t>first.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done.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journey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never-ending</a:t>
            </a:r>
            <a:r>
              <a:rPr/>
              <a:t> </a:t>
            </a:r>
            <a:r>
              <a:rPr/>
              <a:t>journey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that.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contribute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validity.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turn.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definitions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validity.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defintions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dictate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as.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Face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measurement.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belong.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include.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letting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inmates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asylum.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fair,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establishing</a:t>
            </a:r>
            <a:r>
              <a:rPr/>
              <a:t> </a:t>
            </a:r>
            <a:r>
              <a:rPr/>
              <a:t>validity,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step.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Content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experts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otherwise,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exact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experts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added.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Now,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expert?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anyone,</a:t>
            </a:r>
            <a:r>
              <a:rPr/>
              <a:t> </a:t>
            </a:r>
            <a:r>
              <a:rPr/>
              <a:t>really.</a:t>
            </a:r>
            <a:r>
              <a:rPr/>
              <a:t> </a:t>
            </a:r>
            <a:r>
              <a:rPr/>
              <a:t>Normally,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credentials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publication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qualified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tinker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measurement.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Both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purely</a:t>
            </a:r>
            <a:r>
              <a:rPr/>
              <a:t> </a:t>
            </a:r>
            <a:r>
              <a:rPr/>
              <a:t>qualitative.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validity.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consensus,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seek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source,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established</a:t>
            </a:r>
            <a:r>
              <a:rPr/>
              <a:t> </a:t>
            </a:r>
            <a:r>
              <a:rPr/>
              <a:t>qualitatively.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structured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expert</a:t>
            </a:r>
            <a:r>
              <a:rPr/>
              <a:t> </a:t>
            </a:r>
            <a:r>
              <a:rPr/>
              <a:t>panel,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Delphi</a:t>
            </a:r>
            <a:r>
              <a:rPr/>
              <a:t> </a:t>
            </a:r>
            <a:r>
              <a:rPr/>
              <a:t>method.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methods,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structured</a:t>
            </a:r>
            <a:r>
              <a:rPr/>
              <a:t> </a:t>
            </a:r>
            <a:r>
              <a:rPr/>
              <a:t>interview.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soft,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effort.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interchangably.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giving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impression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delving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wrong.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teacher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stuck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opinion,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semester</a:t>
            </a:r>
            <a:r>
              <a:rPr/>
              <a:t> </a:t>
            </a:r>
            <a:r>
              <a:rPr/>
              <a:t>ends.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Seriously,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disagreement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community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validity,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expectation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submit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peer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peer</a:t>
            </a:r>
            <a:r>
              <a:rPr/>
              <a:t> </a:t>
            </a:r>
            <a:r>
              <a:rPr/>
              <a:t>reviewer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way.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fight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peer-reviewer,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consensus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community,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seriously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misleading.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teacher,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hand,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argue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him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cows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home.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enjoy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him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shut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perspectives.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Response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observation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survey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measurement.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validation,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validation.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latter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sounds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impressive.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observe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questions,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answer.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aloud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working.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fancy,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tracking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losing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distracted.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supplement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interview</a:t>
            </a:r>
            <a:r>
              <a:rPr/>
              <a:t> </a:t>
            </a:r>
            <a:r>
              <a:rPr/>
              <a:t>afterwards.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confusing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ambiguous,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response.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excessively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language.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experts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patients.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experts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pretend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aloud,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Criterion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straightforward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establishing</a:t>
            </a:r>
            <a:r>
              <a:rPr/>
              <a:t> </a:t>
            </a:r>
            <a:r>
              <a:rPr/>
              <a:t>validity.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supposed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supposed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strongly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correlates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possible,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truth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it!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Now,</a:t>
            </a:r>
            <a:r>
              <a:rPr/>
              <a:t> </a:t>
            </a:r>
            <a:r>
              <a:rPr/>
              <a:t>why,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yourself,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correlates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truth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truth</a:t>
            </a:r>
            <a:r>
              <a:rPr/>
              <a:t> </a:t>
            </a:r>
            <a:r>
              <a:rPr/>
              <a:t>directly?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money.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truth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costs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long.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truth,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cheaper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correlates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truth,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bunch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study.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predictive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truth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occurs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future,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taken.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wait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wait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truth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reveal</a:t>
            </a:r>
            <a:r>
              <a:rPr/>
              <a:t> </a:t>
            </a:r>
            <a:r>
              <a:rPr/>
              <a:t>itself.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luxury.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predictive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dropouts,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dropouts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differ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standardized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college</a:t>
            </a:r>
            <a:r>
              <a:rPr/>
              <a:t> </a:t>
            </a:r>
            <a:r>
              <a:rPr/>
              <a:t>admission.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school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correlate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SAT</a:t>
            </a:r>
            <a:r>
              <a:rPr/>
              <a:t> </a:t>
            </a:r>
            <a:r>
              <a:rPr/>
              <a:t>score,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grades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college.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dropouts.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college,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part,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admit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cutoff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scored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SAT</a:t>
            </a:r>
            <a:r>
              <a:rPr/>
              <a:t> </a:t>
            </a:r>
            <a:r>
              <a:rPr/>
              <a:t>scores.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SAT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attend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prestigious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podunk</a:t>
            </a:r>
            <a:r>
              <a:rPr/>
              <a:t> </a:t>
            </a:r>
            <a:r>
              <a:rPr/>
              <a:t>college.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criterion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diagnose</a:t>
            </a:r>
            <a:r>
              <a:rPr/>
              <a:t> </a:t>
            </a:r>
            <a:r>
              <a:rPr/>
              <a:t>disease.</a:t>
            </a:r>
            <a:r>
              <a:rPr/>
              <a:t> </a:t>
            </a:r>
            <a:r>
              <a:rPr/>
              <a:t>Suppose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predict</a:t>
            </a:r>
            <a:r>
              <a:rPr/>
              <a:t> </a:t>
            </a:r>
            <a:r>
              <a:rPr/>
              <a:t>appendicitis.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cut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appendix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ruptures.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low.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appendicitis,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know.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volunteer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cut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science.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Predictive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long,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concurrent</a:t>
            </a:r>
            <a:r>
              <a:rPr/>
              <a:t> </a:t>
            </a:r>
            <a:r>
              <a:rPr/>
              <a:t>evidence,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measurement.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suggests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colllege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re-take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re-take</a:t>
            </a:r>
            <a:r>
              <a:rPr/>
              <a:t> </a:t>
            </a:r>
            <a:r>
              <a:rPr/>
              <a:t>correlates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grades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receiving.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perfect,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time.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application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concurrent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truth,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validated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truth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concurrently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cheaper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currently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validated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correlate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validated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validated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correlate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truth,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indirectly</a:t>
            </a:r>
            <a:r>
              <a:rPr/>
              <a:t> </a:t>
            </a:r>
            <a:r>
              <a:rPr/>
              <a:t>established</a:t>
            </a:r>
            <a:r>
              <a:rPr/>
              <a:t> </a:t>
            </a:r>
            <a:r>
              <a:rPr/>
              <a:t>criterion</a:t>
            </a:r>
            <a:r>
              <a:rPr/>
              <a:t> </a:t>
            </a:r>
            <a:r>
              <a:rPr/>
              <a:t>validity.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limits.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validated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has.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NES.</a:t>
            </a:r>
            <a:r>
              <a:rPr/>
              <a:t> </a:t>
            </a:r>
            <a:r>
              <a:rPr/>
              <a:t>“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plenty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safe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play</a:t>
            </a:r>
            <a:r>
              <a:rPr/>
              <a:t> </a:t>
            </a:r>
            <a:r>
              <a:rPr/>
              <a:t>outdoors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neighborhood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Every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weeks,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kid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beat-up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mugged.</a:t>
            </a:r>
            <a:r>
              <a:rPr/>
              <a:t>”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answered</a:t>
            </a:r>
            <a:r>
              <a:rPr/>
              <a:t> </a:t>
            </a:r>
            <a:r>
              <a:rPr/>
              <a:t>true/false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assigned.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false.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Construct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developing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psychological</a:t>
            </a:r>
            <a:r>
              <a:rPr/>
              <a:t> </a:t>
            </a:r>
            <a:r>
              <a:rPr/>
              <a:t>construct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construct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associations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non-associations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construct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deep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sense.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associations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non-associations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construct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established</a:t>
            </a:r>
            <a:r>
              <a:rPr/>
              <a:t> </a:t>
            </a:r>
            <a:r>
              <a:rPr/>
              <a:t>construct</a:t>
            </a:r>
            <a:r>
              <a:rPr/>
              <a:t> </a:t>
            </a:r>
            <a:r>
              <a:rPr/>
              <a:t>validity.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argued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validity.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fits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validity.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tool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unidimentionality.</a:t>
            </a:r>
            <a:r>
              <a:rPr/>
              <a:t> </a:t>
            </a:r>
            <a:r>
              <a:rPr/>
              <a:t>Unidimensionality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knowing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“</a:t>
            </a:r>
            <a:r>
              <a:rPr/>
              <a:t>thing</a:t>
            </a:r>
            <a:r>
              <a:rPr/>
              <a:t>”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validity?</a:t>
            </a:r>
            <a:r>
              <a:rPr/>
              <a:t> </a:t>
            </a:r>
            <a:r>
              <a:rPr/>
              <a:t>Typically,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unidimensionality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validity.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Factor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purification.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twelve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correlate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ten.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tossing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out.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dislike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mistake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tinker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worked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exploratory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confirmatory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choose,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exploratory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pioneer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confirmatory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established</a:t>
            </a:r>
            <a:r>
              <a:rPr/>
              <a:t> </a:t>
            </a:r>
            <a:r>
              <a:rPr/>
              <a:t>track</a:t>
            </a:r>
            <a:r>
              <a:rPr/>
              <a:t> </a:t>
            </a:r>
            <a:r>
              <a:rPr/>
              <a:t>record.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That’s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revisit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Survey</a:t>
            </a:r>
            <a:r>
              <a:rPr/>
              <a:t> </a:t>
            </a:r>
            <a:r>
              <a:rPr/>
              <a:t>again.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raters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“</a:t>
            </a:r>
            <a:r>
              <a:rPr/>
              <a:t>self.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Cronbach’s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(true/false)</a:t>
            </a:r>
            <a:r>
              <a:rPr/>
              <a:t> </a:t>
            </a:r>
            <a:r>
              <a:rPr/>
              <a:t>statements.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test-retest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Neighborhoods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overnight,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Cronbach’s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stickler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detail,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described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Kuder-Richardson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binary.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raters.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Cronbach’s</a:t>
            </a:r>
            <a:r>
              <a:rPr/>
              <a:t> </a:t>
            </a:r>
            <a:r>
              <a:rPr/>
              <a:t>alpah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KR-20.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Test-retest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quick.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re-test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acute</a:t>
            </a:r>
            <a:r>
              <a:rPr/>
              <a:t> </a:t>
            </a:r>
            <a:r>
              <a:rPr/>
              <a:t>pain.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54</a:t>
            </a:fld>
            <a:endParaRPr lang="en-US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Because</a:t>
            </a:r>
            <a:r>
              <a:rPr/>
              <a:t> </a:t>
            </a:r>
            <a:r>
              <a:rPr/>
              <a:t>timing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evaluate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minue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hours.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KR-20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binary.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Inter-rater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raters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scene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birth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Apgra</a:t>
            </a:r>
            <a:r>
              <a:rPr/>
              <a:t> </a:t>
            </a:r>
            <a:r>
              <a:rPr/>
              <a:t>score.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peeking!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correlate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responses.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Cronbach’s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components,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continuum.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terribly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pretending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continuous.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58</a:t>
            </a:fld>
            <a:endParaRPr lang="en-US"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Construct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experts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components.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answers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predictive</a:t>
            </a:r>
            <a:r>
              <a:rPr/>
              <a:t> </a:t>
            </a:r>
            <a:r>
              <a:rPr/>
              <a:t>criterion.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predict</a:t>
            </a:r>
            <a:r>
              <a:rPr/>
              <a:t> </a:t>
            </a:r>
            <a:r>
              <a:rPr/>
              <a:t>infant</a:t>
            </a:r>
            <a:r>
              <a:rPr/>
              <a:t> </a:t>
            </a:r>
            <a:r>
              <a:rPr/>
              <a:t>mortality?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comonents.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59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dental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underway,</a:t>
            </a:r>
            <a:r>
              <a:rPr/>
              <a:t> </a:t>
            </a:r>
            <a:r>
              <a:rPr/>
              <a:t>hopefully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analgesic</a:t>
            </a:r>
            <a:r>
              <a:rPr/>
              <a:t> </a:t>
            </a:r>
            <a:r>
              <a:rPr/>
              <a:t>medication.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downloaded</a:t>
            </a:r>
            <a:r>
              <a:rPr/>
              <a:t> </a:t>
            </a:r>
            <a:r>
              <a:rPr/>
              <a:t>from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https://commons.wikimedia.org/wiki/File:Flickr_-_Official_U.S._Navy_Imagery_-_Dental_procedure_aboard_USS_Abraham_Lincoln.jpg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downloaded</a:t>
            </a:r>
            <a:r>
              <a:rPr/>
              <a:t> </a:t>
            </a:r>
            <a:r>
              <a:rPr/>
              <a:t>from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https://publicdomainvectors.org/en/free-clipart/Pain-scale/50153.html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Pain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outsider.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physician</a:t>
            </a:r>
            <a:r>
              <a:rPr/>
              <a:t> </a:t>
            </a:r>
            <a:r>
              <a:rPr/>
              <a:t>report.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perceived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subjective.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that,</a:t>
            </a:r>
            <a:r>
              <a:rPr/>
              <a:t> </a:t>
            </a:r>
            <a:r>
              <a:rPr/>
              <a:t>unlike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60</a:t>
            </a:fld>
            <a:endParaRPr lang="en-US"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Different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newborn</a:t>
            </a:r>
            <a:r>
              <a:rPr/>
              <a:t> </a:t>
            </a:r>
            <a:r>
              <a:rPr/>
              <a:t>infant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at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https://commons.wikimedia.org/wiki/File:HumanNewborn.JPG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license.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at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https://commons.wikimedia.org/wiki/File:APGAR_score.jpg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license.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minute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born.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score,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hint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born,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blue,</a:t>
            </a:r>
            <a:r>
              <a:rPr/>
              <a:t> </a:t>
            </a:r>
            <a:r>
              <a:rPr/>
              <a:t>limp,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crying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opposite.</a:t>
            </a:r>
            <a:r>
              <a:rPr/>
              <a:t> </a:t>
            </a:r>
            <a:r>
              <a:rPr/>
              <a:t>Screaming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lungs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thrashing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around,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pink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colonoscope.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downloeaded</a:t>
            </a:r>
            <a:r>
              <a:rPr/>
              <a:t> </a:t>
            </a:r>
            <a:r>
              <a:rPr/>
              <a:t>from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https://commons.wikimedia.org/wiki/File:PENTAX_Colonoscope001.jpg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license.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publication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Pubmed</a:t>
            </a:r>
            <a:r>
              <a:rPr/>
              <a:t> </a:t>
            </a:r>
            <a:r>
              <a:rPr/>
              <a:t>Central.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license.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establishing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Boston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</a:t>
            </a:r>
            <a:r>
              <a:rPr/>
              <a:t> </a:t>
            </a:r>
            <a:r>
              <a:rPr/>
              <a:t>score.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colonoscopy</a:t>
            </a:r>
            <a:r>
              <a:rPr/>
              <a:t> </a:t>
            </a:r>
            <a:r>
              <a:rPr/>
              <a:t>done,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supposed</a:t>
            </a:r>
            <a:r>
              <a:rPr/>
              <a:t> </a:t>
            </a:r>
            <a:r>
              <a:rPr/>
              <a:t>fast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drink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foul</a:t>
            </a:r>
            <a:r>
              <a:rPr/>
              <a:t> </a:t>
            </a:r>
            <a:r>
              <a:rPr/>
              <a:t>tasting</a:t>
            </a:r>
            <a:r>
              <a:rPr/>
              <a:t> </a:t>
            </a:r>
            <a:r>
              <a:rPr/>
              <a:t>preparation.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gallon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stuff.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done,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day,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cleaned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colonoscopist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hunting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polyps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colon.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objective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fasting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drink</a:t>
            </a:r>
            <a:r>
              <a:rPr/>
              <a:t> </a:t>
            </a:r>
            <a:r>
              <a:rPr/>
              <a:t>preparation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Boston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</a:t>
            </a:r>
            <a:r>
              <a:rPr/>
              <a:t> </a:t>
            </a:r>
            <a:r>
              <a:rPr/>
              <a:t>Score.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established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measure.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Lai</a:t>
            </a:r>
            <a:r>
              <a:rPr/>
              <a:t> </a:t>
            </a:r>
            <a:r>
              <a:rPr/>
              <a:t>EJ,</a:t>
            </a:r>
            <a:r>
              <a:rPr/>
              <a:t> </a:t>
            </a:r>
            <a:r>
              <a:rPr/>
              <a:t>Calderwood</a:t>
            </a:r>
            <a:r>
              <a:rPr/>
              <a:t> </a:t>
            </a:r>
            <a:r>
              <a:rPr/>
              <a:t>AH,</a:t>
            </a:r>
            <a:r>
              <a:rPr/>
              <a:t> </a:t>
            </a:r>
            <a:r>
              <a:rPr/>
              <a:t>Doros</a:t>
            </a:r>
            <a:r>
              <a:rPr/>
              <a:t> </a:t>
            </a:r>
            <a:r>
              <a:rPr/>
              <a:t>G,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OK,</a:t>
            </a:r>
            <a:r>
              <a:rPr/>
              <a:t> </a:t>
            </a:r>
            <a:r>
              <a:rPr/>
              <a:t>Jacobson</a:t>
            </a:r>
            <a:r>
              <a:rPr/>
              <a:t> </a:t>
            </a:r>
            <a:r>
              <a:rPr/>
              <a:t>BC.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Boston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preparation</a:t>
            </a:r>
            <a:r>
              <a:rPr/>
              <a:t> </a:t>
            </a:r>
            <a:r>
              <a:rPr/>
              <a:t>scale: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valid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reliable</a:t>
            </a:r>
            <a:r>
              <a:rPr/>
              <a:t> </a:t>
            </a:r>
            <a:r>
              <a:rPr/>
              <a:t>instrument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colonoscopy-oriented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Gastrointest</a:t>
            </a:r>
            <a:r>
              <a:rPr/>
              <a:t> </a:t>
            </a:r>
            <a:r>
              <a:rPr/>
              <a:t>Endosc.</a:t>
            </a:r>
            <a:r>
              <a:rPr/>
              <a:t> </a:t>
            </a:r>
            <a:r>
              <a:rPr/>
              <a:t>2009</a:t>
            </a:r>
            <a:r>
              <a:rPr/>
              <a:t> </a:t>
            </a:r>
            <a:r>
              <a:rPr/>
              <a:t>Mar;69(3</a:t>
            </a:r>
            <a:r>
              <a:rPr/>
              <a:t> </a:t>
            </a:r>
            <a:r>
              <a:rPr/>
              <a:t>Pt</a:t>
            </a:r>
            <a:r>
              <a:rPr/>
              <a:t> </a:t>
            </a:r>
            <a:r>
              <a:rPr/>
              <a:t>2):620-5.</a:t>
            </a:r>
            <a:r>
              <a:rPr/>
              <a:t> </a:t>
            </a:r>
            <a:r>
              <a:rPr/>
              <a:t>doi:</a:t>
            </a:r>
            <a:r>
              <a:rPr/>
              <a:t> </a:t>
            </a:r>
            <a:r>
              <a:rPr/>
              <a:t>10.1016/j.gie.2008.05.057.</a:t>
            </a:r>
            <a:r>
              <a:rPr/>
              <a:t> </a:t>
            </a:r>
            <a:r>
              <a:rPr/>
              <a:t>Epub</a:t>
            </a:r>
            <a:r>
              <a:rPr/>
              <a:t> </a:t>
            </a:r>
            <a:r>
              <a:rPr/>
              <a:t>2009</a:t>
            </a:r>
            <a:r>
              <a:rPr/>
              <a:t> </a:t>
            </a:r>
            <a:r>
              <a:rPr/>
              <a:t>Jan</a:t>
            </a:r>
            <a:r>
              <a:rPr/>
              <a:t> </a:t>
            </a:r>
            <a:r>
              <a:rPr/>
              <a:t>10.</a:t>
            </a:r>
            <a:r>
              <a:rPr/>
              <a:t> </a:t>
            </a:r>
            <a:r>
              <a:rPr/>
              <a:t>PubMed</a:t>
            </a:r>
            <a:r>
              <a:rPr/>
              <a:t> </a:t>
            </a:r>
            <a:r>
              <a:rPr/>
              <a:t>PMID:</a:t>
            </a:r>
            <a:r>
              <a:rPr/>
              <a:t> </a:t>
            </a:r>
            <a:r>
              <a:rPr/>
              <a:t>19136102;</a:t>
            </a:r>
            <a:r>
              <a:rPr/>
              <a:t> </a:t>
            </a:r>
            <a:r>
              <a:rPr/>
              <a:t>PubMed</a:t>
            </a:r>
            <a:r>
              <a:rPr/>
              <a:t> </a:t>
            </a:r>
            <a:r>
              <a:rPr/>
              <a:t>Central</a:t>
            </a:r>
            <a:r>
              <a:rPr/>
              <a:t> </a:t>
            </a:r>
            <a:r>
              <a:rPr/>
              <a:t>PMCID:</a:t>
            </a:r>
            <a:r>
              <a:rPr/>
              <a:t> </a:t>
            </a:r>
            <a:r>
              <a:rPr/>
              <a:t>PMC2763922.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stool</a:t>
            </a:r>
            <a:r>
              <a:rPr/>
              <a:t> </a:t>
            </a:r>
            <a:r>
              <a:rPr/>
              <a:t>(somebody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fast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have!)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fragments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stool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opaque</a:t>
            </a:r>
            <a:r>
              <a:rPr/>
              <a:t> </a:t>
            </a:r>
            <a:r>
              <a:rPr/>
              <a:t>liquid.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they’ll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colonoscopy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facial</a:t>
            </a:r>
            <a:r>
              <a:rPr/>
              <a:t> </a:t>
            </a:r>
            <a:r>
              <a:rPr/>
              <a:t>expression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disgust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downloaded</a:t>
            </a:r>
            <a:r>
              <a:rPr/>
              <a:t> </a:t>
            </a:r>
            <a:r>
              <a:rPr/>
              <a:t>from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https://commons.wikimedia.org/wiki/File:Disgust_expression_cropped.jpg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originally</a:t>
            </a:r>
            <a:r>
              <a:rPr/>
              <a:t> </a:t>
            </a:r>
            <a:r>
              <a:rPr/>
              <a:t>posted</a:t>
            </a:r>
            <a:r>
              <a:rPr/>
              <a:t> </a:t>
            </a:r>
            <a:r>
              <a:rPr/>
              <a:t>at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https://www.flickr.com/photos/iamagenious/2490996809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license.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screenshot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“</a:t>
            </a:r>
            <a:r>
              <a:rPr/>
              <a:t>The</a:t>
            </a:r>
            <a:r>
              <a:rPr/>
              <a:t> </a:t>
            </a:r>
            <a:r>
              <a:rPr/>
              <a:t>Disgust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Page</a:t>
            </a:r>
            <a:r>
              <a:rPr/>
              <a:t>”</a:t>
            </a:r>
            <a:r>
              <a:rPr/>
              <a:t> </a:t>
            </a:r>
            <a:r>
              <a:rPr/>
              <a:t>at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http://people.stern.nyu.edu/jhaidt/disgustscale.html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is</a:t>
            </a:r>
            <a:r>
              <a:rPr/>
              <a:t> </a:t>
            </a:r>
            <a:r>
              <a:rPr/>
              <a:t>copyrighted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Fair</a:t>
            </a:r>
            <a:r>
              <a:rPr/>
              <a:t> </a:t>
            </a:r>
            <a:r>
              <a:rPr/>
              <a:t>use</a:t>
            </a:r>
            <a:r>
              <a:rPr/>
              <a:t>”</a:t>
            </a:r>
            <a:r>
              <a:rPr/>
              <a:t> </a:t>
            </a:r>
            <a:r>
              <a:rPr/>
              <a:t>provisions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copyright</a:t>
            </a:r>
            <a:r>
              <a:rPr/>
              <a:t> </a:t>
            </a:r>
            <a:r>
              <a:rPr/>
              <a:t>law.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covered.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items,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rated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(strongly</a:t>
            </a:r>
            <a:r>
              <a:rPr/>
              <a:t> </a:t>
            </a:r>
            <a:r>
              <a:rPr/>
              <a:t>disagree)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(strongly</a:t>
            </a:r>
            <a:r>
              <a:rPr/>
              <a:t> </a:t>
            </a:r>
            <a:r>
              <a:rPr/>
              <a:t>agree).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9.xml" /><Relationship Id="rId4" Type="http://schemas.openxmlformats.org/officeDocument/2006/relationships/image" Target="../media/image12.png" /><Relationship Id="rId3" Type="http://schemas.openxmlformats.org/officeDocument/2006/relationships/image" Target="../media/image11.jp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13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6.xml" /><Relationship Id="rId4" Type="http://schemas.openxmlformats.org/officeDocument/2006/relationships/image" Target="../media/image4.jpg" /><Relationship Id="rId3" Type="http://schemas.openxmlformats.org/officeDocument/2006/relationships/image" Target="../media/image1.jp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7.xml" /><Relationship Id="rId4" Type="http://schemas.openxmlformats.org/officeDocument/2006/relationships/image" Target="../media/image8.jpg" /><Relationship Id="rId3" Type="http://schemas.openxmlformats.org/officeDocument/2006/relationships/image" Target="../media/image6.jp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8.xml" /><Relationship Id="rId4" Type="http://schemas.openxmlformats.org/officeDocument/2006/relationships/image" Target="../media/image6.jpg" /><Relationship Id="rId3" Type="http://schemas.openxmlformats.org/officeDocument/2006/relationships/image" Target="../media/image1.jp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9.xml" /><Relationship Id="rId4" Type="http://schemas.openxmlformats.org/officeDocument/2006/relationships/image" Target="../media/image8.jpg" /><Relationship Id="rId3" Type="http://schemas.openxmlformats.org/officeDocument/2006/relationships/image" Target="../media/image4.jp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20.xml" /><Relationship Id="rId4" Type="http://schemas.openxmlformats.org/officeDocument/2006/relationships/image" Target="../media/image1.jpg" /><Relationship Id="rId3" Type="http://schemas.openxmlformats.org/officeDocument/2006/relationships/image" Target="../media/image6.jp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21.xml" /><Relationship Id="rId4" Type="http://schemas.openxmlformats.org/officeDocument/2006/relationships/image" Target="../media/image4.jpg" /><Relationship Id="rId3" Type="http://schemas.openxmlformats.org/officeDocument/2006/relationships/image" Target="../media/image8.jp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11.jp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36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3.xml" /><Relationship Id="rId4" Type="http://schemas.openxmlformats.org/officeDocument/2006/relationships/image" Target="../media/image2.png" /><Relationship Id="rId3" Type="http://schemas.openxmlformats.org/officeDocument/2006/relationships/image" Target="../media/image1.jp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Relationship Id="rId3" Type="http://schemas.openxmlformats.org/officeDocument/2006/relationships/image" Target="../media/image1.jpg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3.png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Relationship Id="rId3" Type="http://schemas.openxmlformats.org/officeDocument/2006/relationships/image" Target="../media/image4.jpg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6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7.xml" /><Relationship Id="rId3" Type="http://schemas.openxmlformats.org/officeDocument/2006/relationships/image" Target="../media/image6.jpg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jpg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8.xml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9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5.xml" /><Relationship Id="rId4" Type="http://schemas.openxmlformats.org/officeDocument/2006/relationships/image" Target="../media/image5.png" /><Relationship Id="rId3" Type="http://schemas.openxmlformats.org/officeDocument/2006/relationships/image" Target="../media/image4.jpg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0.xml" /><Relationship Id="rId3" Type="http://schemas.openxmlformats.org/officeDocument/2006/relationships/image" Target="../media/image8.jpg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1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6.xml" /><Relationship Id="rId4" Type="http://schemas.openxmlformats.org/officeDocument/2006/relationships/image" Target="../media/image7.jpg" /><Relationship Id="rId3" Type="http://schemas.openxmlformats.org/officeDocument/2006/relationships/image" Target="../media/image6.jp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7.xml" /><Relationship Id="rId4" Type="http://schemas.openxmlformats.org/officeDocument/2006/relationships/image" Target="../media/image9.png" /><Relationship Id="rId3" Type="http://schemas.openxmlformats.org/officeDocument/2006/relationships/image" Target="../media/image8.jp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Practical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establishing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#5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Disgust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Revised</a:t>
            </a:r>
          </a:p>
        </p:txBody>
      </p:sp>
      <p:pic>
        <p:nvPicPr>
          <p:cNvPr descr="../images/disgust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89000" y="1600200"/>
            <a:ext cx="3162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images/disgust-measurement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016500" y="1600200"/>
            <a:ext cx="3289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#5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Disgust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revised</a:t>
            </a:r>
          </a:p>
        </p:txBody>
      </p:sp>
      <p:pic>
        <p:nvPicPr>
          <p:cNvPr descr="../images/disgust-magnifi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463800"/>
            <a:ext cx="8229600" cy="279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you’ve seen so far</a:t>
            </a:r>
          </a:p>
          <a:p>
            <a:pPr lvl="2"/>
            <a:r>
              <a:rPr/>
              <a:t>Five case studies</a:t>
            </a:r>
          </a:p>
          <a:p>
            <a:pPr lvl="1"/>
            <a:r>
              <a:rPr/>
              <a:t>What is coming next</a:t>
            </a:r>
          </a:p>
          <a:p>
            <a:pPr lvl="2"/>
            <a:r>
              <a:rPr/>
              <a:t>Three dichotomies of measurement</a:t>
            </a:r>
          </a:p>
          <a:p>
            <a:pPr lvl="2"/>
            <a:r>
              <a:rPr/>
              <a:t>Assessing reliability</a:t>
            </a:r>
          </a:p>
          <a:p>
            <a:pPr lvl="2"/>
            <a:r>
              <a:rPr/>
              <a:t>Assessing validity</a:t>
            </a:r>
          </a:p>
          <a:p>
            <a:pPr lvl="2"/>
            <a:r>
              <a:rPr/>
              <a:t>Revisit five case studies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dichotomy: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Self reported outcomes</a:t>
            </a:r>
          </a:p>
          <a:p>
            <a:pPr lvl="2"/>
            <a:r>
              <a:rPr/>
              <a:t>Also know as patient reported outcomes</a:t>
            </a:r>
          </a:p>
          <a:p>
            <a:pPr lvl="1"/>
            <a:r>
              <a:rPr/>
              <a:t>Researcher evaluations</a:t>
            </a:r>
          </a:p>
          <a:p>
            <a:pPr lvl="2"/>
            <a:r>
              <a:rPr/>
              <a:t>Only when concerned about subjectivity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</a:t>
            </a:r>
            <a:r>
              <a:rPr/>
              <a:t> </a:t>
            </a:r>
            <a:r>
              <a:rPr/>
              <a:t>dichotomy: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pieces?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Composite scores</a:t>
            </a:r>
          </a:p>
          <a:p>
            <a:pPr lvl="2"/>
            <a:r>
              <a:rPr/>
              <a:t>Sum or average</a:t>
            </a:r>
          </a:p>
          <a:p>
            <a:pPr lvl="1"/>
            <a:r>
              <a:rPr/>
              <a:t>Single measurement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</a:t>
            </a:r>
            <a:r>
              <a:rPr/>
              <a:t> </a:t>
            </a:r>
            <a:r>
              <a:rPr/>
              <a:t>dichotomy: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soft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Psychological or social constructs</a:t>
            </a:r>
          </a:p>
          <a:p>
            <a:pPr lvl="2"/>
            <a:r>
              <a:rPr/>
              <a:t>Created and accepted by you and me</a:t>
            </a:r>
          </a:p>
          <a:p>
            <a:pPr lvl="2"/>
            <a:r>
              <a:rPr/>
              <a:t>Impossible to observe directly</a:t>
            </a:r>
          </a:p>
          <a:p>
            <a:pPr lvl="2"/>
            <a:r>
              <a:rPr/>
              <a:t>Examples: stress, anxiety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</a:t>
            </a:r>
            <a:r>
              <a:rPr/>
              <a:t> </a:t>
            </a:r>
            <a:r>
              <a:rPr/>
              <a:t>dichotomy: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Biological or physical measure</a:t>
            </a:r>
          </a:p>
          <a:p>
            <a:pPr lvl="2"/>
            <a:r>
              <a:rPr/>
              <a:t>Has an objective reality</a:t>
            </a:r>
          </a:p>
          <a:p>
            <a:pPr lvl="2"/>
            <a:r>
              <a:rPr/>
              <a:t>Potential for direct observation</a:t>
            </a:r>
          </a:p>
          <a:p>
            <a:pPr lvl="2"/>
            <a:r>
              <a:rPr/>
              <a:t>Example: obesity, dementia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reported</a:t>
            </a:r>
            <a:r>
              <a:rPr/>
              <a:t> </a:t>
            </a:r>
            <a:r>
              <a:rPr/>
              <a:t>outcomes</a:t>
            </a:r>
          </a:p>
        </p:txBody>
      </p:sp>
      <p:pic>
        <p:nvPicPr>
          <p:cNvPr descr="../images/nes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2606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Neighborhood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Survey</a:t>
            </a:r>
          </a:p>
        </p:txBody>
      </p:sp>
      <p:pic>
        <p:nvPicPr>
          <p:cNvPr descr="../images/pain-image.jp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8200" y="21717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Pain</a:t>
            </a:r>
            <a:r>
              <a:rPr/>
              <a:t> </a:t>
            </a:r>
            <a:r>
              <a:rPr/>
              <a:t>scale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evaluation</a:t>
            </a:r>
          </a:p>
        </p:txBody>
      </p:sp>
      <p:pic>
        <p:nvPicPr>
          <p:cNvPr descr="../images/apgar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235200"/>
            <a:ext cx="4038600" cy="275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</a:p>
        </p:txBody>
      </p:sp>
      <p:pic>
        <p:nvPicPr>
          <p:cNvPr descr="../images/bbps-image.jp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8200" y="22606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Boston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</a:t>
            </a:r>
            <a:r>
              <a:rPr/>
              <a:t> </a:t>
            </a:r>
            <a:r>
              <a:rPr/>
              <a:t>Score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scores</a:t>
            </a:r>
          </a:p>
        </p:txBody>
      </p:sp>
      <p:pic>
        <p:nvPicPr>
          <p:cNvPr descr="../images/nes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2606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Neighborhood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Survey</a:t>
            </a:r>
          </a:p>
        </p:txBody>
      </p:sp>
      <p:pic>
        <p:nvPicPr>
          <p:cNvPr descr="../images/apgar-image.jp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8200" y="2235200"/>
            <a:ext cx="4038600" cy="275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Five case studies</a:t>
            </a:r>
          </a:p>
          <a:p>
            <a:pPr lvl="1"/>
            <a:r>
              <a:rPr/>
              <a:t>Three dichotomies of measurement</a:t>
            </a:r>
          </a:p>
          <a:p>
            <a:pPr lvl="1"/>
            <a:r>
              <a:rPr/>
              <a:t>Assessing reliability</a:t>
            </a:r>
          </a:p>
          <a:p>
            <a:pPr lvl="1"/>
            <a:r>
              <a:rPr/>
              <a:t>Assessing validity</a:t>
            </a:r>
          </a:p>
          <a:p>
            <a:pPr lvl="1"/>
            <a:r>
              <a:rPr/>
              <a:t>Revisit five case studies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measurements</a:t>
            </a:r>
          </a:p>
        </p:txBody>
      </p:sp>
      <p:pic>
        <p:nvPicPr>
          <p:cNvPr descr="../images/pain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1717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Pain</a:t>
            </a:r>
            <a:r>
              <a:rPr/>
              <a:t> </a:t>
            </a:r>
            <a:r>
              <a:rPr/>
              <a:t>scale</a:t>
            </a:r>
          </a:p>
        </p:txBody>
      </p:sp>
      <p:pic>
        <p:nvPicPr>
          <p:cNvPr descr="../images/bbps-image.jp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8200" y="22606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Boston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</a:t>
            </a:r>
            <a:r>
              <a:rPr/>
              <a:t> </a:t>
            </a:r>
            <a:r>
              <a:rPr/>
              <a:t>Score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constructs</a:t>
            </a:r>
          </a:p>
        </p:txBody>
      </p:sp>
      <p:pic>
        <p:nvPicPr>
          <p:cNvPr descr="../images/apgar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235200"/>
            <a:ext cx="4038600" cy="275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</a:p>
        </p:txBody>
      </p:sp>
      <p:pic>
        <p:nvPicPr>
          <p:cNvPr descr="../images/nes-image.jp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8200" y="22606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Neighborhood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Survey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biological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measurements</a:t>
            </a:r>
          </a:p>
        </p:txBody>
      </p:sp>
      <p:pic>
        <p:nvPicPr>
          <p:cNvPr descr="../images/bbps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2606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Boston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</a:t>
            </a:r>
            <a:r>
              <a:rPr/>
              <a:t> </a:t>
            </a:r>
            <a:r>
              <a:rPr/>
              <a:t>Score</a:t>
            </a:r>
          </a:p>
        </p:txBody>
      </p:sp>
      <p:pic>
        <p:nvPicPr>
          <p:cNvPr descr="../images/pain-image.jp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8200" y="21717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Pain</a:t>
            </a:r>
            <a:r>
              <a:rPr/>
              <a:t> </a:t>
            </a:r>
            <a:r>
              <a:rPr/>
              <a:t>scale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Pop</a:t>
            </a:r>
            <a:r>
              <a:rPr/>
              <a:t> </a:t>
            </a:r>
            <a:r>
              <a:rPr/>
              <a:t>quiz</a:t>
            </a:r>
          </a:p>
        </p:txBody>
      </p:sp>
      <p:pic>
        <p:nvPicPr>
          <p:cNvPr descr="../images/disgust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89000" y="1600200"/>
            <a:ext cx="3162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/>
              <a:t>Is the disgust score</a:t>
            </a:r>
          </a:p>
          <a:p>
            <a:pPr lvl="2"/>
            <a:r>
              <a:rPr/>
              <a:t>a self report or</a:t>
            </a:r>
          </a:p>
          <a:p>
            <a:pPr lvl="2"/>
            <a:r>
              <a:rPr/>
              <a:t>a researcher evaluation?</a:t>
            </a:r>
          </a:p>
          <a:p>
            <a:pPr lvl="1"/>
            <a:r>
              <a:rPr/>
              <a:t>Is the disgust score</a:t>
            </a:r>
          </a:p>
          <a:p>
            <a:pPr lvl="2"/>
            <a:r>
              <a:rPr/>
              <a:t>a composite measure or</a:t>
            </a:r>
          </a:p>
          <a:p>
            <a:pPr lvl="2"/>
            <a:r>
              <a:rPr/>
              <a:t>a single measurement?</a:t>
            </a:r>
          </a:p>
          <a:p>
            <a:pPr lvl="1"/>
            <a:r>
              <a:rPr/>
              <a:t>Is the disgust score</a:t>
            </a:r>
          </a:p>
          <a:p>
            <a:pPr lvl="2"/>
            <a:r>
              <a:rPr/>
              <a:t>a psychological or social construct or</a:t>
            </a:r>
          </a:p>
          <a:p>
            <a:pPr lvl="2"/>
            <a:r>
              <a:rPr/>
              <a:t>a biological or physical measurement?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you’ve seen so far</a:t>
            </a:r>
          </a:p>
          <a:p>
            <a:pPr lvl="2"/>
            <a:r>
              <a:rPr/>
              <a:t>Five case studies</a:t>
            </a:r>
          </a:p>
          <a:p>
            <a:pPr lvl="2"/>
            <a:r>
              <a:rPr/>
              <a:t>Three dichotomies of measurement</a:t>
            </a:r>
          </a:p>
          <a:p>
            <a:pPr lvl="1"/>
            <a:r>
              <a:rPr/>
              <a:t>What is coming next</a:t>
            </a:r>
          </a:p>
          <a:p>
            <a:pPr lvl="2"/>
            <a:r>
              <a:rPr/>
              <a:t>Assessing reliability</a:t>
            </a:r>
          </a:p>
          <a:p>
            <a:pPr lvl="2"/>
            <a:r>
              <a:rPr/>
              <a:t>Assessing validity</a:t>
            </a:r>
          </a:p>
          <a:p>
            <a:pPr lvl="2"/>
            <a:r>
              <a:rPr/>
              <a:t>Revisit five case studies</a:t>
            </a:r>
          </a:p>
          <a:p>
            <a:pPr lvl="1"/>
            <a:r>
              <a:rPr/>
              <a:t>Any questions?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Measurement</a:t>
            </a:r>
            <a:r>
              <a:rPr/>
              <a:t> </a:t>
            </a:r>
            <a:r>
              <a:rPr/>
              <a:t>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Synoynms: consistency, precision, stability</a:t>
            </a:r>
          </a:p>
          <a:p>
            <a:pPr lvl="1"/>
            <a:r>
              <a:rPr/>
              <a:t>Classical test theory</a:t>
            </a:r>
          </a:p>
          <a:p>
            <a:pPr lvl="2"/>
            <a:r>
              <a:rPr/>
              <a:t>Observed value = True value + Measurement error</a:t>
            </a:r>
          </a:p>
          <a:p>
            <a:pPr lvl="2"/>
            <a:r>
              <a:rPr/>
              <a:t>This is a purely hypothetical model</a:t>
            </a:r>
          </a:p>
          <a:p>
            <a:pPr lvl="1"/>
            <a:r>
              <a:rPr/>
              <a:t>Reliability coefficient</a:t>
            </a:r>
          </a:p>
          <a:p>
            <a:pPr lvl="2"/>
            <a:r>
              <a:rPr/>
              <a:t>Variance of true values / Variance of measured values</a:t>
            </a:r>
          </a:p>
          <a:p>
            <a:pPr lvl="1"/>
            <a:r>
              <a:rPr/>
              <a:t>Depends on your population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Measurement</a:t>
            </a:r>
            <a:r>
              <a:rPr/>
              <a:t> </a:t>
            </a:r>
            <a:r>
              <a:rPr/>
              <a:t>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 measurement is perfectly reliable</a:t>
            </a:r>
          </a:p>
          <a:p>
            <a:pPr lvl="2"/>
            <a:r>
              <a:rPr/>
              <a:t>Strive for 0.7 or higher in research</a:t>
            </a:r>
          </a:p>
          <a:p>
            <a:pPr lvl="2"/>
            <a:r>
              <a:rPr/>
              <a:t>0.6 is “borderline”.</a:t>
            </a:r>
          </a:p>
          <a:p>
            <a:pPr lvl="2"/>
            <a:r>
              <a:rPr/>
              <a:t>Might require 0.9 or higher for individual decisions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Indirect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Test-retest</a:t>
            </a:r>
          </a:p>
          <a:p>
            <a:pPr lvl="1"/>
            <a:r>
              <a:rPr/>
              <a:t>Interrater</a:t>
            </a:r>
          </a:p>
          <a:p>
            <a:pPr lvl="1"/>
            <a:r>
              <a:rPr/>
              <a:t>Internal consistency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Test-retest</a:t>
            </a:r>
            <a:r>
              <a:rPr/>
              <a:t> </a:t>
            </a:r>
            <a:r>
              <a:rPr/>
              <a:t>reliability</a:t>
            </a:r>
          </a:p>
        </p:txBody>
      </p:sp>
      <p:pic>
        <p:nvPicPr>
          <p:cNvPr descr="rav_files/figure-pptx/imag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Test-retest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(also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repeatability)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Correlation of two measurements separated by time</a:t>
            </a:r>
          </a:p>
          <a:p>
            <a:pPr lvl="1"/>
            <a:r>
              <a:rPr/>
              <a:t>Length of time interval is critical</a:t>
            </a:r>
          </a:p>
          <a:p>
            <a:pPr lvl="2"/>
            <a:r>
              <a:rPr/>
              <a:t>No carry-over</a:t>
            </a:r>
          </a:p>
          <a:p>
            <a:pPr lvl="2"/>
            <a:r>
              <a:rPr/>
              <a:t>No changes in the true score</a:t>
            </a:r>
          </a:p>
          <a:p>
            <a:pPr lvl="1"/>
            <a:r>
              <a:rPr/>
              <a:t>Useful for composite scores and single values</a:t>
            </a:r>
          </a:p>
          <a:p>
            <a:pPr lvl="1"/>
            <a:r>
              <a:rPr/>
              <a:t>Useful for self-report and researcher evaluation</a:t>
            </a:r>
          </a:p>
          <a:p>
            <a:pPr lvl="1"/>
            <a:r>
              <a:rPr/>
              <a:t>Not possible for some measures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Measurement</a:t>
            </a:r>
            <a:r>
              <a:rPr/>
              <a:t> </a:t>
            </a:r>
            <a:r>
              <a:rPr/>
              <a:t>quote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“only scientists are arrogant enough to think that they always observe with rigorous and objective scrutiny”</a:t>
            </a:r>
          </a:p>
          <a:p>
            <a:pPr lvl="2"/>
            <a:r>
              <a:rPr/>
              <a:t>Stephen Jay Gould, The Mismeasure of Man, page 36.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Inter-rater</a:t>
            </a:r>
            <a:r>
              <a:rPr/>
              <a:t> </a:t>
            </a:r>
            <a:r>
              <a:rPr/>
              <a:t>reliability</a:t>
            </a:r>
          </a:p>
        </p:txBody>
      </p:sp>
      <p:pic>
        <p:nvPicPr>
          <p:cNvPr descr="rav_files/figure-pptx/image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Inter-rater</a:t>
            </a:r>
            <a:r>
              <a:rPr/>
              <a:t> </a:t>
            </a:r>
            <a:r>
              <a:rPr/>
              <a:t>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Simplest case</a:t>
            </a:r>
          </a:p>
          <a:p>
            <a:pPr lvl="2"/>
            <a:r>
              <a:rPr/>
              <a:t>Two independent raters</a:t>
            </a:r>
          </a:p>
          <a:p>
            <a:pPr lvl="2"/>
            <a:r>
              <a:rPr/>
              <a:t>Ratings for every patient</a:t>
            </a:r>
          </a:p>
          <a:p>
            <a:pPr lvl="1"/>
            <a:r>
              <a:rPr/>
              <a:t>Analysis</a:t>
            </a:r>
          </a:p>
          <a:p>
            <a:pPr lvl="2"/>
            <a:r>
              <a:rPr/>
              <a:t>Intraclass correlation or Cohen’s Kappa</a:t>
            </a:r>
          </a:p>
          <a:p>
            <a:pPr lvl="1"/>
            <a:r>
              <a:rPr/>
              <a:t>Extensions</a:t>
            </a:r>
          </a:p>
          <a:p>
            <a:pPr lvl="2"/>
            <a:r>
              <a:rPr/>
              <a:t>See Audrey’s webinar</a:t>
            </a:r>
          </a:p>
          <a:p>
            <a:pPr lvl="1"/>
            <a:r>
              <a:rPr/>
              <a:t>Used for researcher evaluations only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Cronbach’s alpha</a:t>
            </a:r>
          </a:p>
          <a:p>
            <a:pPr lvl="1"/>
            <a:r>
              <a:rPr/>
              <a:t>Variations on Cronbach’s alpha</a:t>
            </a:r>
          </a:p>
          <a:p>
            <a:pPr lvl="2"/>
            <a:r>
              <a:rPr/>
              <a:t>Split half correlation with Brown-Spearman adjustement</a:t>
            </a:r>
          </a:p>
          <a:p>
            <a:pPr lvl="2"/>
            <a:r>
              <a:rPr/>
              <a:t>Kuder-Richardson 20</a:t>
            </a:r>
          </a:p>
          <a:p>
            <a:pPr lvl="1"/>
            <a:r>
              <a:rPr/>
              <a:t>Only used for composite measurements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Criticisms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Cronbach’s</a:t>
            </a:r>
            <a:r>
              <a:rPr/>
              <a:t> </a:t>
            </a:r>
            <a:r>
              <a:rPr/>
              <a:t>alpha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 a substitute for other methods for assessing reliability</a:t>
            </a:r>
          </a:p>
          <a:p>
            <a:pPr lvl="1"/>
            <a:r>
              <a:rPr/>
              <a:t>Affected by number of components</a:t>
            </a:r>
          </a:p>
          <a:p>
            <a:pPr lvl="1"/>
            <a:r>
              <a:rPr/>
              <a:t>Not a measure of unidimensionality</a:t>
            </a:r>
          </a:p>
          <a:p>
            <a:pPr lvl="1"/>
            <a:r>
              <a:rPr/>
              <a:t>Not useful for scale purification</a:t>
            </a:r>
          </a:p>
          <a:p>
            <a:pPr lvl="1"/>
            <a:r>
              <a:rPr/>
              <a:t>My recommendation</a:t>
            </a:r>
          </a:p>
          <a:p>
            <a:pPr lvl="2"/>
            <a:r>
              <a:rPr/>
              <a:t>Only use it if you are forced to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Cronbach’s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Always try to get test-retest or inter-rater reliability</a:t>
            </a:r>
          </a:p>
          <a:p>
            <a:pPr lvl="1"/>
            <a:r>
              <a:rPr/>
              <a:t>Use confirmatory factor analysis for</a:t>
            </a:r>
          </a:p>
          <a:p>
            <a:pPr lvl="2"/>
            <a:r>
              <a:rPr/>
              <a:t>Unidimensionality</a:t>
            </a:r>
          </a:p>
          <a:p>
            <a:pPr lvl="2"/>
            <a:r>
              <a:rPr/>
              <a:t>Scale purification</a:t>
            </a:r>
          </a:p>
          <a:p>
            <a:pPr lvl="1"/>
            <a:r>
              <a:rPr/>
              <a:t>Put it in only if you are forced to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Practical</a:t>
            </a:r>
            <a:r>
              <a:rPr/>
              <a:t> </a:t>
            </a:r>
            <a:r>
              <a:rPr/>
              <a:t>guidance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Is there previous literature?</a:t>
            </a:r>
          </a:p>
          <a:p>
            <a:pPr lvl="2"/>
            <a:r>
              <a:rPr/>
              <a:t>Report their reliability coefficients</a:t>
            </a:r>
          </a:p>
          <a:p>
            <a:pPr lvl="1"/>
            <a:r>
              <a:rPr/>
              <a:t>Reassess reliability if you have</a:t>
            </a:r>
          </a:p>
          <a:p>
            <a:pPr lvl="2"/>
            <a:r>
              <a:rPr/>
              <a:t>Different demographics</a:t>
            </a:r>
          </a:p>
          <a:p>
            <a:pPr lvl="2"/>
            <a:r>
              <a:rPr/>
              <a:t>Different cultural norms</a:t>
            </a:r>
          </a:p>
          <a:p>
            <a:pPr lvl="2"/>
            <a:r>
              <a:rPr/>
              <a:t>Different literacy</a:t>
            </a:r>
          </a:p>
          <a:p>
            <a:pPr lvl="2"/>
            <a:r>
              <a:rPr/>
              <a:t>Different language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you’ve seen so far</a:t>
            </a:r>
          </a:p>
          <a:p>
            <a:pPr lvl="2"/>
            <a:r>
              <a:rPr/>
              <a:t>Five case studies</a:t>
            </a:r>
          </a:p>
          <a:p>
            <a:pPr lvl="2"/>
            <a:r>
              <a:rPr/>
              <a:t>Three dichotomies of measurement</a:t>
            </a:r>
          </a:p>
          <a:p>
            <a:pPr lvl="2"/>
            <a:r>
              <a:rPr/>
              <a:t>Assessing reliability</a:t>
            </a:r>
          </a:p>
          <a:p>
            <a:pPr lvl="1"/>
            <a:r>
              <a:rPr/>
              <a:t>What is coming next</a:t>
            </a:r>
          </a:p>
          <a:p>
            <a:pPr lvl="2"/>
            <a:r>
              <a:rPr/>
              <a:t>Assessing validity</a:t>
            </a:r>
          </a:p>
          <a:p>
            <a:pPr lvl="2"/>
            <a:r>
              <a:rPr/>
              <a:t>Revisit five case studies</a:t>
            </a:r>
          </a:p>
          <a:p>
            <a:pPr lvl="1"/>
            <a:r>
              <a:rPr/>
              <a:t>Any questions?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Measurement</a:t>
            </a:r>
            <a:r>
              <a:rPr/>
              <a:t> </a:t>
            </a:r>
            <a:r>
              <a:rPr/>
              <a:t>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Reliability by itself is not enough.</a:t>
            </a:r>
          </a:p>
          <a:p>
            <a:pPr lvl="2"/>
            <a:r>
              <a:rPr/>
              <a:t>Consistent measures of the “wrong thing” is bad</a:t>
            </a:r>
          </a:p>
          <a:p>
            <a:pPr lvl="1"/>
            <a:r>
              <a:rPr/>
              <a:t>Examples of the wrong thing</a:t>
            </a:r>
          </a:p>
          <a:p>
            <a:pPr lvl="2"/>
            <a:r>
              <a:rPr/>
              <a:t>Measuring anxiety instead of stress</a:t>
            </a:r>
          </a:p>
          <a:p>
            <a:pPr lvl="2"/>
            <a:r>
              <a:rPr/>
              <a:t>Measuring transient changes in a patient’s mood rather than chronic depression</a:t>
            </a:r>
          </a:p>
          <a:p>
            <a:pPr lvl="1"/>
            <a:r>
              <a:rPr/>
              <a:t>Reliability is a pre-requisite for validity</a:t>
            </a:r>
          </a:p>
          <a:p>
            <a:pPr lvl="1"/>
            <a:r>
              <a:rPr/>
              <a:t>Validity is a journey and not a destination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Validity is the degree to which a measure measures that which it was intended to measure</a:t>
            </a:r>
          </a:p>
          <a:p>
            <a:pPr lvl="1"/>
            <a:r>
              <a:rPr/>
              <a:t>Types of validity</a:t>
            </a:r>
          </a:p>
          <a:p>
            <a:pPr lvl="2"/>
            <a:r>
              <a:rPr/>
              <a:t>Face/content validity</a:t>
            </a:r>
          </a:p>
          <a:p>
            <a:pPr lvl="2"/>
            <a:r>
              <a:rPr/>
              <a:t>Response process validity</a:t>
            </a:r>
          </a:p>
          <a:p>
            <a:pPr lvl="2"/>
            <a:r>
              <a:rPr/>
              <a:t>Criterion validity</a:t>
            </a:r>
          </a:p>
          <a:p>
            <a:pPr lvl="2"/>
            <a:r>
              <a:rPr/>
              <a:t>Construct validity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Face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Face validity</a:t>
            </a:r>
          </a:p>
          <a:p>
            <a:pPr lvl="2"/>
            <a:r>
              <a:rPr/>
              <a:t>Opinions from your patients</a:t>
            </a:r>
          </a:p>
          <a:p>
            <a:pPr lvl="2"/>
            <a:r>
              <a:rPr/>
              <a:t>Subjective and unquantifiable</a:t>
            </a:r>
          </a:p>
          <a:p>
            <a:pPr lvl="1"/>
            <a:r>
              <a:rPr/>
              <a:t>Only used for composite measures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/>
              <a:t>Content validity</a:t>
            </a:r>
          </a:p>
          <a:p>
            <a:pPr lvl="2"/>
            <a:r>
              <a:rPr/>
              <a:t>Opinions from outside experts</a:t>
            </a:r>
          </a:p>
          <a:p>
            <a:pPr lvl="2"/>
            <a:r>
              <a:rPr/>
              <a:t>Subjective and unquantifiable</a:t>
            </a:r>
          </a:p>
          <a:p>
            <a:pPr lvl="1"/>
            <a:r>
              <a:rPr/>
              <a:t>Only used for composite measures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Survey</a:t>
            </a:r>
          </a:p>
        </p:txBody>
      </p:sp>
      <p:pic>
        <p:nvPicPr>
          <p:cNvPr descr="../images/nes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5146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images/nes-measurement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8200" y="2743200"/>
            <a:ext cx="40386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Should Statisticians work on problems that are subjective and unquantifiable?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Answer.</a:t>
            </a:r>
            <a:r>
              <a:rPr/>
              <a:t> </a:t>
            </a:r>
            <a:r>
              <a:rPr/>
              <a:t>Yer</a:t>
            </a:r>
            <a:r>
              <a:rPr/>
              <a:t> </a:t>
            </a:r>
            <a:r>
              <a:rPr/>
              <a:t>darn</a:t>
            </a:r>
            <a:r>
              <a:rPr/>
              <a:t> </a:t>
            </a:r>
            <a:r>
              <a:rPr/>
              <a:t>tootin!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Response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Observe the process</a:t>
            </a:r>
          </a:p>
          <a:p>
            <a:pPr lvl="2"/>
            <a:r>
              <a:rPr/>
              <a:t>Watch as patients fill out the form, monitor response times</a:t>
            </a:r>
          </a:p>
          <a:p>
            <a:pPr lvl="2"/>
            <a:r>
              <a:rPr/>
              <a:t>Ask questions along the way, encourage them to think aloud</a:t>
            </a:r>
          </a:p>
          <a:p>
            <a:pPr lvl="1"/>
            <a:r>
              <a:rPr/>
              <a:t>Supplement with interview</a:t>
            </a:r>
          </a:p>
          <a:p>
            <a:pPr lvl="1"/>
            <a:r>
              <a:rPr/>
              <a:t>Goal is to identify Confusion, misunderstandings, language issues</a:t>
            </a:r>
          </a:p>
          <a:p>
            <a:pPr lvl="1"/>
            <a:r>
              <a:rPr/>
              <a:t>Used only for composite measures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Criterion</a:t>
            </a:r>
            <a:r>
              <a:rPr/>
              <a:t> </a:t>
            </a:r>
            <a:r>
              <a:rPr/>
              <a:t>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Comparison to external criterion</a:t>
            </a:r>
          </a:p>
          <a:p>
            <a:pPr lvl="2"/>
            <a:r>
              <a:rPr/>
              <a:t>Represents “truth”</a:t>
            </a:r>
          </a:p>
          <a:p>
            <a:pPr lvl="2"/>
            <a:r>
              <a:rPr/>
              <a:t>Not always available</a:t>
            </a:r>
          </a:p>
          <a:p>
            <a:pPr lvl="1"/>
            <a:r>
              <a:rPr/>
              <a:t>Only for bilogical or physical measurement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Criterion</a:t>
            </a:r>
            <a:r>
              <a:rPr/>
              <a:t> </a:t>
            </a:r>
            <a:r>
              <a:rPr/>
              <a:t>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Predictive evidence</a:t>
            </a:r>
          </a:p>
          <a:p>
            <a:pPr lvl="2"/>
            <a:r>
              <a:rPr/>
              <a:t>Measurement in the future</a:t>
            </a:r>
          </a:p>
          <a:p>
            <a:pPr lvl="2"/>
            <a:r>
              <a:rPr/>
              <a:t>Example: Imaging study confirmed by later biopsy</a:t>
            </a:r>
          </a:p>
          <a:p>
            <a:pPr lvl="1"/>
            <a:r>
              <a:rPr/>
              <a:t>Concurrent evidence</a:t>
            </a:r>
          </a:p>
          <a:p>
            <a:pPr lvl="2"/>
            <a:r>
              <a:rPr/>
              <a:t>Measured at the same time</a:t>
            </a:r>
          </a:p>
          <a:p>
            <a:pPr lvl="2"/>
            <a:r>
              <a:rPr/>
              <a:t>Example: Smoking self report compared to saliva nicotine levels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Construct</a:t>
            </a:r>
            <a:r>
              <a:rPr/>
              <a:t> </a:t>
            </a:r>
            <a:r>
              <a:rPr/>
              <a:t>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 direct measure of the truth exists</a:t>
            </a:r>
          </a:p>
          <a:p>
            <a:pPr lvl="1"/>
            <a:r>
              <a:rPr/>
              <a:t>Define associations consistent with your constuct</a:t>
            </a:r>
          </a:p>
          <a:p>
            <a:pPr lvl="2"/>
            <a:r>
              <a:rPr/>
              <a:t>Does your measurement show the expected association?</a:t>
            </a:r>
          </a:p>
          <a:p>
            <a:pPr lvl="2"/>
            <a:r>
              <a:rPr/>
              <a:t>Known as convergent evidence</a:t>
            </a:r>
          </a:p>
          <a:p>
            <a:pPr lvl="1"/>
            <a:r>
              <a:rPr/>
              <a:t>Define non-associations with your construct</a:t>
            </a:r>
          </a:p>
          <a:p>
            <a:pPr lvl="2"/>
            <a:r>
              <a:rPr/>
              <a:t>Does your measurement also show non-association?</a:t>
            </a:r>
          </a:p>
          <a:p>
            <a:pPr lvl="2"/>
            <a:r>
              <a:rPr/>
              <a:t>Known as discriminant or divergent evidence</a:t>
            </a:r>
          </a:p>
          <a:p>
            <a:pPr lvl="1"/>
            <a:r>
              <a:rPr/>
              <a:t>Used for psychological or social constructs</a:t>
            </a:r>
          </a:p>
          <a:p>
            <a:pPr lvl="1"/>
            <a:r>
              <a:rPr/>
              <a:t>Could be used for physical or biological measurements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Factor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Establish unidimensionality</a:t>
            </a:r>
          </a:p>
          <a:p>
            <a:pPr lvl="1"/>
            <a:r>
              <a:rPr/>
              <a:t>Scale purification</a:t>
            </a:r>
          </a:p>
          <a:p>
            <a:pPr lvl="1"/>
            <a:r>
              <a:rPr/>
              <a:t>Exploratory versus confirmatory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you’ve seen so far</a:t>
            </a:r>
          </a:p>
          <a:p>
            <a:pPr lvl="2"/>
            <a:r>
              <a:rPr/>
              <a:t>Five case studies</a:t>
            </a:r>
          </a:p>
          <a:p>
            <a:pPr lvl="2"/>
            <a:r>
              <a:rPr/>
              <a:t>Three dichotomies of measurement</a:t>
            </a:r>
          </a:p>
          <a:p>
            <a:pPr lvl="2"/>
            <a:r>
              <a:rPr/>
              <a:t>Assessing reliability</a:t>
            </a:r>
          </a:p>
          <a:p>
            <a:pPr lvl="2"/>
            <a:r>
              <a:rPr/>
              <a:t>Assessing validity</a:t>
            </a:r>
          </a:p>
          <a:p>
            <a:pPr lvl="1"/>
            <a:r>
              <a:rPr/>
              <a:t>What is coming next</a:t>
            </a:r>
          </a:p>
          <a:p>
            <a:pPr lvl="2"/>
            <a:r>
              <a:rPr/>
              <a:t>Revisit five case studies</a:t>
            </a:r>
          </a:p>
          <a:p>
            <a:pPr lvl="1"/>
            <a:r>
              <a:rPr/>
              <a:t>Any questions?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#1</a:t>
            </a:r>
          </a:p>
        </p:txBody>
      </p:sp>
      <p:pic>
        <p:nvPicPr>
          <p:cNvPr descr="../images/nes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81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survey</a:t>
            </a:r>
          </a:p>
        </p:txBody>
      </p:sp>
      <p:pic>
        <p:nvPicPr>
          <p:cNvPr descr="../images/nes-measuremen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28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Neighborhod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Survey</a:t>
            </a:r>
          </a:p>
        </p:txBody>
      </p:sp>
      <p:pic>
        <p:nvPicPr>
          <p:cNvPr descr="../images/nes-magnifi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3175000"/>
            <a:ext cx="8229600" cy="137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Reliability - What you can’t do</a:t>
            </a:r>
          </a:p>
          <a:p>
            <a:pPr lvl="2"/>
            <a:r>
              <a:rPr/>
              <a:t>Inter-rater reliability</a:t>
            </a:r>
          </a:p>
          <a:p>
            <a:pPr lvl="1"/>
            <a:r>
              <a:rPr/>
              <a:t>Reliability - What you can do</a:t>
            </a:r>
          </a:p>
          <a:p>
            <a:pPr lvl="2"/>
            <a:r>
              <a:rPr/>
              <a:t>Test-retest reliability</a:t>
            </a:r>
          </a:p>
          <a:p>
            <a:pPr lvl="2"/>
            <a:r>
              <a:rPr/>
              <a:t>Cronbach’s alpha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Validity - What you can’t do</a:t>
            </a:r>
          </a:p>
          <a:p>
            <a:pPr lvl="2"/>
            <a:r>
              <a:rPr/>
              <a:t>Criterion validity</a:t>
            </a:r>
          </a:p>
          <a:p>
            <a:pPr lvl="1"/>
            <a:r>
              <a:rPr/>
              <a:t>Validity - What you can do</a:t>
            </a:r>
          </a:p>
          <a:p>
            <a:pPr lvl="2"/>
            <a:r>
              <a:rPr/>
              <a:t>Face/content validity</a:t>
            </a:r>
          </a:p>
          <a:p>
            <a:pPr lvl="2"/>
            <a:r>
              <a:rPr/>
              <a:t>Response process validity</a:t>
            </a:r>
          </a:p>
          <a:p>
            <a:pPr lvl="2"/>
            <a:r>
              <a:rPr/>
              <a:t>Factor analysis</a:t>
            </a:r>
          </a:p>
          <a:p>
            <a:pPr lvl="2"/>
            <a:r>
              <a:rPr/>
              <a:t>Construct validity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#2</a:t>
            </a:r>
          </a:p>
        </p:txBody>
      </p:sp>
      <p:pic>
        <p:nvPicPr>
          <p:cNvPr descr="../images/pain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09700" y="1600200"/>
            <a:ext cx="6337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scale</a:t>
            </a:r>
          </a:p>
        </p:txBody>
      </p:sp>
      <p:pic>
        <p:nvPicPr>
          <p:cNvPr descr="../images/pain-measuremen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65300"/>
            <a:ext cx="8229600" cy="419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Reliability - What you can’t do</a:t>
            </a:r>
          </a:p>
          <a:p>
            <a:pPr lvl="2"/>
            <a:r>
              <a:rPr/>
              <a:t>Inter-rater reliability</a:t>
            </a:r>
          </a:p>
          <a:p>
            <a:pPr lvl="2"/>
            <a:r>
              <a:rPr/>
              <a:t>Cronbach’s alpha</a:t>
            </a:r>
          </a:p>
          <a:p>
            <a:pPr lvl="1"/>
            <a:r>
              <a:rPr/>
              <a:t>Reliability - What you can do</a:t>
            </a:r>
          </a:p>
          <a:p>
            <a:pPr lvl="2"/>
            <a:r>
              <a:rPr/>
              <a:t>Test-retest reliability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Validity - What you can’t do</a:t>
            </a:r>
          </a:p>
          <a:p>
            <a:pPr lvl="2"/>
            <a:r>
              <a:rPr/>
              <a:t>Face/content validity</a:t>
            </a:r>
          </a:p>
          <a:p>
            <a:pPr lvl="2"/>
            <a:r>
              <a:rPr/>
              <a:t>Response process validity</a:t>
            </a:r>
          </a:p>
          <a:p>
            <a:pPr lvl="2"/>
            <a:r>
              <a:rPr/>
              <a:t>Factor analysis</a:t>
            </a:r>
          </a:p>
          <a:p>
            <a:pPr lvl="1"/>
            <a:r>
              <a:rPr/>
              <a:t>Validity - What you can do</a:t>
            </a:r>
          </a:p>
          <a:p>
            <a:pPr lvl="2"/>
            <a:r>
              <a:rPr/>
              <a:t>Criterion validity</a:t>
            </a:r>
          </a:p>
          <a:p>
            <a:pPr lvl="2"/>
            <a:r>
              <a:rPr/>
              <a:t>Construct validity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#3</a:t>
            </a:r>
          </a:p>
        </p:txBody>
      </p:sp>
      <p:pic>
        <p:nvPicPr>
          <p:cNvPr descr="../images/apgar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57300" y="1600200"/>
            <a:ext cx="664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</a:p>
        </p:txBody>
      </p:sp>
      <p:pic>
        <p:nvPicPr>
          <p:cNvPr descr="../images/apgar-measuremen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Reliability - What you can’t do</a:t>
            </a:r>
          </a:p>
          <a:p>
            <a:pPr lvl="2"/>
            <a:r>
              <a:rPr/>
              <a:t>Test-retest reliability</a:t>
            </a:r>
          </a:p>
          <a:p>
            <a:pPr lvl="1"/>
            <a:r>
              <a:rPr/>
              <a:t>Reliability - What you can do</a:t>
            </a:r>
          </a:p>
          <a:p>
            <a:pPr lvl="2"/>
            <a:r>
              <a:rPr/>
              <a:t>Inter-rater reliability</a:t>
            </a:r>
          </a:p>
          <a:p>
            <a:pPr lvl="2"/>
            <a:r>
              <a:rPr/>
              <a:t>Cronbach’s alpha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Validity - What you can’t do</a:t>
            </a:r>
          </a:p>
          <a:p>
            <a:pPr lvl="2"/>
            <a:r>
              <a:rPr/>
              <a:t>Construct validity</a:t>
            </a:r>
          </a:p>
          <a:p>
            <a:pPr lvl="1"/>
            <a:r>
              <a:rPr/>
              <a:t>Validity - What you can do</a:t>
            </a:r>
          </a:p>
          <a:p>
            <a:pPr lvl="2"/>
            <a:r>
              <a:rPr/>
              <a:t>Face/content validity</a:t>
            </a:r>
          </a:p>
          <a:p>
            <a:pPr lvl="2"/>
            <a:r>
              <a:rPr/>
              <a:t>Response process validity</a:t>
            </a:r>
          </a:p>
          <a:p>
            <a:pPr lvl="2"/>
            <a:r>
              <a:rPr/>
              <a:t>Criterion validity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scale</a:t>
            </a:r>
          </a:p>
        </p:txBody>
      </p:sp>
      <p:pic>
        <p:nvPicPr>
          <p:cNvPr descr="../images/pain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4257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images/pain-measurement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8200" y="2832100"/>
            <a:ext cx="4038600" cy="205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#4</a:t>
            </a:r>
          </a:p>
        </p:txBody>
      </p:sp>
      <p:pic>
        <p:nvPicPr>
          <p:cNvPr descr="../images/bbps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81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#4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Boston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</a:t>
            </a:r>
            <a:r>
              <a:rPr/>
              <a:t> </a:t>
            </a:r>
            <a:r>
              <a:rPr/>
              <a:t>Score</a:t>
            </a:r>
          </a:p>
        </p:txBody>
      </p:sp>
      <p:pic>
        <p:nvPicPr>
          <p:cNvPr descr="../images/bbps-magnifie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74900"/>
            <a:ext cx="8229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#4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Boston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</a:t>
            </a:r>
            <a:r>
              <a:rPr/>
              <a:t> </a:t>
            </a:r>
            <a:r>
              <a:rPr/>
              <a:t>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Reliability - What you can’t do</a:t>
            </a:r>
          </a:p>
          <a:p>
            <a:pPr lvl="2"/>
            <a:r>
              <a:rPr/>
              <a:t>Test-retest reliability</a:t>
            </a:r>
          </a:p>
          <a:p>
            <a:pPr lvl="2"/>
            <a:r>
              <a:rPr/>
              <a:t>Cronbach’s alpha</a:t>
            </a:r>
          </a:p>
          <a:p>
            <a:pPr lvl="1"/>
            <a:r>
              <a:rPr/>
              <a:t>Reliability - What you can do</a:t>
            </a:r>
          </a:p>
          <a:p>
            <a:pPr lvl="2"/>
            <a:r>
              <a:rPr/>
              <a:t>Inter-rater reliability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#4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Boston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</a:t>
            </a:r>
            <a:r>
              <a:rPr/>
              <a:t> </a:t>
            </a:r>
            <a:r>
              <a:rPr/>
              <a:t>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Validity - What you can’t do</a:t>
            </a:r>
          </a:p>
          <a:p>
            <a:pPr lvl="2"/>
            <a:r>
              <a:rPr/>
              <a:t>Face/content validity</a:t>
            </a:r>
          </a:p>
          <a:p>
            <a:pPr lvl="2"/>
            <a:r>
              <a:rPr/>
              <a:t>Response process validity</a:t>
            </a:r>
          </a:p>
          <a:p>
            <a:pPr lvl="2"/>
            <a:r>
              <a:rPr/>
              <a:t>Criterion validity</a:t>
            </a:r>
          </a:p>
          <a:p>
            <a:pPr lvl="1"/>
            <a:r>
              <a:rPr/>
              <a:t>Validity - What you can do</a:t>
            </a:r>
          </a:p>
          <a:p>
            <a:pPr lvl="2"/>
            <a:r>
              <a:rPr/>
              <a:t>Construct validity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#5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Disgust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Revised</a:t>
            </a:r>
          </a:p>
        </p:txBody>
      </p:sp>
      <p:pic>
        <p:nvPicPr>
          <p:cNvPr descr="../images/disgust-measuremen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21000" y="1600200"/>
            <a:ext cx="3289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What measures of reliability?</a:t>
            </a:r>
          </a:p>
          <a:p>
            <a:pPr lvl="2"/>
            <a:r>
              <a:rPr/>
              <a:t>Test-retest reliability</a:t>
            </a:r>
          </a:p>
          <a:p>
            <a:pPr lvl="2"/>
            <a:r>
              <a:rPr/>
              <a:t>Inter-rater reliability</a:t>
            </a:r>
          </a:p>
          <a:p>
            <a:pPr lvl="2"/>
            <a:r>
              <a:rPr/>
              <a:t>Measures of internal consistency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/>
              <a:t>What measures of validity?</a:t>
            </a:r>
          </a:p>
          <a:p>
            <a:pPr lvl="2"/>
            <a:r>
              <a:rPr/>
              <a:t>Face/content validity</a:t>
            </a:r>
          </a:p>
          <a:p>
            <a:pPr lvl="2"/>
            <a:r>
              <a:rPr/>
              <a:t>Response process validity</a:t>
            </a:r>
          </a:p>
          <a:p>
            <a:pPr lvl="2"/>
            <a:r>
              <a:rPr/>
              <a:t>Criterion validity</a:t>
            </a:r>
          </a:p>
          <a:p>
            <a:pPr lvl="2"/>
            <a:r>
              <a:rPr/>
              <a:t>Construct validity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you’ve seen today</a:t>
            </a:r>
          </a:p>
          <a:p>
            <a:pPr lvl="2"/>
            <a:r>
              <a:rPr/>
              <a:t>Five case studies</a:t>
            </a:r>
          </a:p>
          <a:p>
            <a:pPr lvl="2"/>
            <a:r>
              <a:rPr/>
              <a:t>Three dichotomies of measurement</a:t>
            </a:r>
          </a:p>
          <a:p>
            <a:pPr lvl="2"/>
            <a:r>
              <a:rPr/>
              <a:t>Assessing reliability</a:t>
            </a:r>
          </a:p>
          <a:p>
            <a:pPr lvl="2"/>
            <a:r>
              <a:rPr/>
              <a:t>Assessing validity</a:t>
            </a:r>
          </a:p>
          <a:p>
            <a:pPr lvl="2"/>
            <a:r>
              <a:rPr/>
              <a:t>Revisit five case studies</a:t>
            </a:r>
          </a:p>
          <a:p>
            <a:pPr lvl="1"/>
            <a:r>
              <a:rPr/>
              <a:t>Any questions?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</a:p>
        </p:txBody>
      </p:sp>
      <p:pic>
        <p:nvPicPr>
          <p:cNvPr descr="../images/apgar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489200"/>
            <a:ext cx="4038600" cy="275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images/apgar-measurement.jp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8200" y="1841500"/>
            <a:ext cx="4038600" cy="403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#4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Boston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</a:t>
            </a:r>
            <a:r>
              <a:rPr/>
              <a:t> </a:t>
            </a:r>
            <a:r>
              <a:rPr/>
              <a:t>Score</a:t>
            </a:r>
          </a:p>
        </p:txBody>
      </p:sp>
      <p:pic>
        <p:nvPicPr>
          <p:cNvPr descr="../images/bbps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5146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images/bbps-measurement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016500" y="1600200"/>
            <a:ext cx="3289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#4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Boston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</a:t>
            </a:r>
            <a:r>
              <a:rPr/>
              <a:t> </a:t>
            </a:r>
            <a:r>
              <a:rPr/>
              <a:t>Score</a:t>
            </a:r>
          </a:p>
        </p:txBody>
      </p:sp>
      <p:pic>
        <p:nvPicPr>
          <p:cNvPr descr="../images/bbps-magnifi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120900"/>
            <a:ext cx="8229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Lai</a:t>
            </a:r>
            <a:r>
              <a:rPr/>
              <a:t> </a:t>
            </a:r>
            <a:r>
              <a:rPr/>
              <a:t>et</a:t>
            </a:r>
            <a:r>
              <a:rPr/>
              <a:t> </a:t>
            </a:r>
            <a:r>
              <a:rPr/>
              <a:t>al</a:t>
            </a:r>
            <a:r>
              <a:rPr/>
              <a:t> </a:t>
            </a:r>
            <a:r>
              <a:rPr/>
              <a:t>article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advice for establishing reliability and validity</dc:title>
  <dc:creator>Steve Simon</dc:creator>
  <cp:keywords/>
  <dcterms:created xsi:type="dcterms:W3CDTF">2019-11-20T05:03:58Z</dcterms:created>
  <dcterms:modified xsi:type="dcterms:W3CDTF">2019-11-20T05:03:58Z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