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slide" Target="slides/slide57.xml" /><Relationship Id="rId59" Type="http://schemas.openxmlformats.org/officeDocument/2006/relationships/slide" Target="slides/slide58.xml" /><Relationship Id="rId60" Type="http://schemas.openxmlformats.org/officeDocument/2006/relationships/slide" Target="slides/slide59.xml" /><Relationship Id="rId61" Type="http://schemas.openxmlformats.org/officeDocument/2006/relationships/slide" Target="slides/slide60.xml" /><Relationship Id="rId62" Type="http://schemas.openxmlformats.org/officeDocument/2006/relationships/slide" Target="slides/slide61.xml" /><Relationship Id="rId63" Type="http://schemas.openxmlformats.org/officeDocument/2006/relationships/slide" Target="slides/slide62.xml" /><Relationship Id="rId64" Type="http://schemas.openxmlformats.org/officeDocument/2006/relationships/slide" Target="slides/slide63.xml" /><Relationship Id="rId65" Type="http://schemas.openxmlformats.org/officeDocument/2006/relationships/slide" Target="slides/slide64.xml" /><Relationship Id="rId66" Type="http://schemas.openxmlformats.org/officeDocument/2006/relationships/slide" Target="slides/slide65.xml" /><Relationship Id="rId67" Type="http://schemas.openxmlformats.org/officeDocument/2006/relationships/slide" Target="slides/slide66.xml" /><Relationship Id="rId68" Type="http://schemas.openxmlformats.org/officeDocument/2006/relationships/notesMaster" Target="notesMasters/notesMaster1.xml" /><Relationship Id="rId70" Type="http://schemas.openxmlformats.org/officeDocument/2006/relationships/viewProps" Target="viewProps.xml" /><Relationship Id="rId6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2" Type="http://schemas.openxmlformats.org/officeDocument/2006/relationships/tableStyles" Target="tableStyles.xml" /><Relationship Id="rId7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1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19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31.xml" /><Relationship Id="rId1" Type="http://schemas.openxmlformats.org/officeDocument/2006/relationships/notesMaster" Target="../notesMasters/notesMaster1.xml" /></Relationships>
</file>

<file path=ppt/notesSlides/_rels/notesSlide29.xml.rels><?xml version="1.0" encoding="UTF-8"?>
<Relationships xmlns="http://schemas.openxmlformats.org/package/2006/relationships"><Relationship Id="rId2" Type="http://schemas.openxmlformats.org/officeDocument/2006/relationships/slide" Target="../slides/slide32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30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31.xml.rels><?xml version="1.0" encoding="UTF-8"?>
<Relationships xmlns="http://schemas.openxmlformats.org/package/2006/relationships"><Relationship Id="rId2" Type="http://schemas.openxmlformats.org/officeDocument/2006/relationships/slide" Target="../slides/slide34.xml" /><Relationship Id="rId1" Type="http://schemas.openxmlformats.org/officeDocument/2006/relationships/notesMaster" Target="../notesMasters/notesMaster1.xml" /></Relationships>
</file>

<file path=ppt/notesSlides/_rels/notesSlide32.xml.rels><?xml version="1.0" encoding="UTF-8"?>
<Relationships xmlns="http://schemas.openxmlformats.org/package/2006/relationships"><Relationship Id="rId2" Type="http://schemas.openxmlformats.org/officeDocument/2006/relationships/slide" Target="../slides/slide35.xml" /><Relationship Id="rId1" Type="http://schemas.openxmlformats.org/officeDocument/2006/relationships/notesMaster" Target="../notesMasters/notesMaster1.xml" /></Relationships>
</file>

<file path=ppt/notesSlides/_rels/notesSlide33.xml.rels><?xml version="1.0" encoding="UTF-8"?>
<Relationships xmlns="http://schemas.openxmlformats.org/package/2006/relationships"><Relationship Id="rId2" Type="http://schemas.openxmlformats.org/officeDocument/2006/relationships/slide" Target="../slides/slide36.xml" /><Relationship Id="rId1" Type="http://schemas.openxmlformats.org/officeDocument/2006/relationships/notesMaster" Target="../notesMasters/notesMaster1.xml" /></Relationships>
</file>

<file path=ppt/notesSlides/_rels/notesSlide34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35.xml.rels><?xml version="1.0" encoding="UTF-8"?>
<Relationships xmlns="http://schemas.openxmlformats.org/package/2006/relationships"><Relationship Id="rId2" Type="http://schemas.openxmlformats.org/officeDocument/2006/relationships/slide" Target="../slides/slide38.xml" /><Relationship Id="rId1" Type="http://schemas.openxmlformats.org/officeDocument/2006/relationships/notesMaster" Target="../notesMasters/notesMaster1.xml" /></Relationships>
</file>

<file path=ppt/notesSlides/_rels/notesSlide36.xml.rels><?xml version="1.0" encoding="UTF-8"?>
<Relationships xmlns="http://schemas.openxmlformats.org/package/2006/relationships"><Relationship Id="rId2" Type="http://schemas.openxmlformats.org/officeDocument/2006/relationships/slide" Target="../slides/slide39.xml" /><Relationship Id="rId1" Type="http://schemas.openxmlformats.org/officeDocument/2006/relationships/notesMaster" Target="../notesMasters/notesMaster1.xml" /></Relationships>
</file>

<file path=ppt/notesSlides/_rels/notesSlide37.xml.rels><?xml version="1.0" encoding="UTF-8"?>
<Relationships xmlns="http://schemas.openxmlformats.org/package/2006/relationships"><Relationship Id="rId2" Type="http://schemas.openxmlformats.org/officeDocument/2006/relationships/slide" Target="../slides/slide42.xml" /><Relationship Id="rId1" Type="http://schemas.openxmlformats.org/officeDocument/2006/relationships/notesMaster" Target="../notesMasters/notesMaster1.xml" /></Relationships>
</file>

<file path=ppt/notesSlides/_rels/notesSlide38.xml.rels><?xml version="1.0" encoding="UTF-8"?>
<Relationships xmlns="http://schemas.openxmlformats.org/package/2006/relationships"><Relationship Id="rId2" Type="http://schemas.openxmlformats.org/officeDocument/2006/relationships/slide" Target="../slides/slide43.xml" /><Relationship Id="rId1" Type="http://schemas.openxmlformats.org/officeDocument/2006/relationships/notesMaster" Target="../notesMasters/notesMaster1.xml" /></Relationships>
</file>

<file path=ppt/notesSlides/_rels/notesSlide39.xml.rels><?xml version="1.0" encoding="UTF-8"?>
<Relationships xmlns="http://schemas.openxmlformats.org/package/2006/relationships"><Relationship Id="rId2" Type="http://schemas.openxmlformats.org/officeDocument/2006/relationships/slide" Target="../slides/slide4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40.xml.rels><?xml version="1.0" encoding="UTF-8"?>
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41.xml.rels><?xml version="1.0" encoding="UTF-8"?>
<Relationships xmlns="http://schemas.openxmlformats.org/package/2006/relationships"><Relationship Id="rId2" Type="http://schemas.openxmlformats.org/officeDocument/2006/relationships/slide" Target="../slides/slide46.xml" /><Relationship Id="rId1" Type="http://schemas.openxmlformats.org/officeDocument/2006/relationships/notesMaster" Target="../notesMasters/notesMaster1.xml" /></Relationships>
</file>

<file path=ppt/notesSlides/_rels/notesSlide42.xml.rels><?xml version="1.0" encoding="UTF-8"?>
<Relationships xmlns="http://schemas.openxmlformats.org/package/2006/relationships"><Relationship Id="rId2" Type="http://schemas.openxmlformats.org/officeDocument/2006/relationships/slide" Target="../slides/slide47.xml" /><Relationship Id="rId1" Type="http://schemas.openxmlformats.org/officeDocument/2006/relationships/notesMaster" Target="../notesMasters/notesMaster1.xml" /></Relationships>
</file>

<file path=ppt/notesSlides/_rels/notesSlide43.xml.rels><?xml version="1.0" encoding="UTF-8"?>
<Relationships xmlns="http://schemas.openxmlformats.org/package/2006/relationships"><Relationship Id="rId2" Type="http://schemas.openxmlformats.org/officeDocument/2006/relationships/slide" Target="../slides/slide48.xml" /><Relationship Id="rId1" Type="http://schemas.openxmlformats.org/officeDocument/2006/relationships/notesMaster" Target="../notesMasters/notesMaster1.xml" /></Relationships>
</file>

<file path=ppt/notesSlides/_rels/notesSlide44.xml.rels><?xml version="1.0" encoding="UTF-8"?>
<Relationships xmlns="http://schemas.openxmlformats.org/package/2006/relationships"><Relationship Id="rId2" Type="http://schemas.openxmlformats.org/officeDocument/2006/relationships/slide" Target="../slides/slide50.xml" /><Relationship Id="rId1" Type="http://schemas.openxmlformats.org/officeDocument/2006/relationships/notesMaster" Target="../notesMasters/notesMaster1.xml" /></Relationships>
</file>

<file path=ppt/notesSlides/_rels/notesSlide45.xml.rels><?xml version="1.0" encoding="UTF-8"?>
<Relationships xmlns="http://schemas.openxmlformats.org/package/2006/relationships"><Relationship Id="rId2" Type="http://schemas.openxmlformats.org/officeDocument/2006/relationships/slide" Target="../slides/slide52.xml" /><Relationship Id="rId1" Type="http://schemas.openxmlformats.org/officeDocument/2006/relationships/notesMaster" Target="../notesMasters/notesMaster1.xml" /></Relationships>
</file>

<file path=ppt/notesSlides/_rels/notesSlide46.xml.rels><?xml version="1.0" encoding="UTF-8"?>
<Relationships xmlns="http://schemas.openxmlformats.org/package/2006/relationships"><Relationship Id="rId2" Type="http://schemas.openxmlformats.org/officeDocument/2006/relationships/slide" Target="../slides/slide54.xml" /><Relationship Id="rId1" Type="http://schemas.openxmlformats.org/officeDocument/2006/relationships/notesMaster" Target="../notesMasters/notesMaster1.xml" /></Relationships>
</file>

<file path=ppt/notesSlides/_rels/notesSlide47.xml.rels><?xml version="1.0" encoding="UTF-8"?>
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48.xml.rels><?xml version="1.0" encoding="UTF-8"?>
<Relationships xmlns="http://schemas.openxmlformats.org/package/2006/relationships"><Relationship Id="rId2" Type="http://schemas.openxmlformats.org/officeDocument/2006/relationships/slide" Target="../slides/slide58.xml" /><Relationship Id="rId1" Type="http://schemas.openxmlformats.org/officeDocument/2006/relationships/notesMaster" Target="../notesMasters/notesMaster1.xml" /></Relationships>
</file>

<file path=ppt/notesSlides/_rels/notesSlide49.xml.rels><?xml version="1.0" encoding="UTF-8"?>
<Relationships xmlns="http://schemas.openxmlformats.org/package/2006/relationships"><Relationship Id="rId2" Type="http://schemas.openxmlformats.org/officeDocument/2006/relationships/slide" Target="../slides/slide59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50.xml.rels><?xml version="1.0" encoding="UTF-8"?>
<Relationships xmlns="http://schemas.openxmlformats.org/package/2006/relationships"><Relationship Id="rId2" Type="http://schemas.openxmlformats.org/officeDocument/2006/relationships/slide" Target="../slides/slide60.xml" /><Relationship Id="rId1" Type="http://schemas.openxmlformats.org/officeDocument/2006/relationships/notesMaster" Target="../notesMasters/notesMaster1.xml" /></Relationships>
</file>

<file path=ppt/notesSlides/_rels/notesSlide51.xml.rels><?xml version="1.0" encoding="UTF-8"?>
<Relationships xmlns="http://schemas.openxmlformats.org/package/2006/relationships"><Relationship Id="rId2" Type="http://schemas.openxmlformats.org/officeDocument/2006/relationships/slide" Target="../slides/slide6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7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placing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speaker</a:t>
            </a:r>
            <a:r>
              <a:rPr/>
              <a:t> </a:t>
            </a:r>
            <a:r>
              <a:rPr/>
              <a:t>notes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serve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reminder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cover.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"Practical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feel</a:t>
            </a:r>
            <a:r>
              <a:rPr/>
              <a:t> </a:t>
            </a:r>
            <a:r>
              <a:rPr/>
              <a:t>confused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dizzying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you.</a:t>
            </a:r>
            <a:r>
              <a:rPr/>
              <a:t> </a:t>
            </a:r>
            <a:r>
              <a:rPr/>
              <a:t>Here’s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advice.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entirely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measurements.</a:t>
            </a:r>
            <a:r>
              <a:rPr/>
              <a:t> </a:t>
            </a:r>
            <a:r>
              <a:rPr/>
              <a:t>Furthermore,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sense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skipped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univariate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self-reported</a:t>
            </a:r>
            <a:r>
              <a:rPr/>
              <a:t> </a:t>
            </a:r>
            <a:r>
              <a:rPr/>
              <a:t>information.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outline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steps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skip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steps.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closer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Monkey</a:t>
            </a:r>
            <a:r>
              <a:rPr/>
              <a:t> </a:t>
            </a:r>
            <a:r>
              <a:rPr/>
              <a:t>meat?</a:t>
            </a:r>
            <a:r>
              <a:rPr/>
              <a:t> </a:t>
            </a:r>
            <a:r>
              <a:rPr/>
              <a:t>Mucus?</a:t>
            </a:r>
            <a:r>
              <a:rPr/>
              <a:t> </a:t>
            </a:r>
            <a:r>
              <a:rPr/>
              <a:t>Cockroaches?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disgusting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cockroaches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pets.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11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far,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classify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distrust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researchers.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himself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herself?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potentially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good.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answer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interviewer</a:t>
            </a:r>
            <a:r>
              <a:rPr/>
              <a:t> </a:t>
            </a:r>
            <a:r>
              <a:rPr/>
              <a:t>wants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hear.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belief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vary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stoic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complain</a:t>
            </a:r>
            <a:r>
              <a:rPr/>
              <a:t> </a:t>
            </a:r>
            <a:r>
              <a:rPr/>
              <a:t>endlessly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noting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observation,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mostly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perhaps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deserve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scrutiny.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Many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composites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average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instead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distinction.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evaluating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angles.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well,,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effective</a:t>
            </a:r>
            <a:r>
              <a:rPr/>
              <a:t> </a:t>
            </a:r>
            <a:r>
              <a:rPr/>
              <a:t>approach.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careful.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contrast,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summing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averaging</a:t>
            </a:r>
            <a:r>
              <a:rPr/>
              <a:t> </a:t>
            </a:r>
            <a:r>
              <a:rPr/>
              <a:t>involved.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evaluation.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warrant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effort.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soft.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indepent</a:t>
            </a:r>
            <a:r>
              <a:rPr/>
              <a:t> </a:t>
            </a:r>
            <a:r>
              <a:rPr/>
              <a:t>existence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society.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psychology,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anxiety,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constructs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ability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someone’s</a:t>
            </a:r>
            <a:r>
              <a:rPr/>
              <a:t> </a:t>
            </a:r>
            <a:r>
              <a:rPr/>
              <a:t>brain.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gray</a:t>
            </a:r>
            <a:r>
              <a:rPr/>
              <a:t> </a:t>
            </a:r>
            <a:r>
              <a:rPr/>
              <a:t>area,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indeed</a:t>
            </a:r>
            <a:r>
              <a:rPr/>
              <a:t> </a:t>
            </a:r>
            <a:r>
              <a:rPr/>
              <a:t>peek</a:t>
            </a:r>
            <a:r>
              <a:rPr/>
              <a:t> </a:t>
            </a:r>
            <a:r>
              <a:rPr/>
              <a:t>inside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extent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socially</a:t>
            </a:r>
            <a:r>
              <a:rPr/>
              <a:t> </a:t>
            </a:r>
            <a:r>
              <a:rPr/>
              <a:t>constructed,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silly,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reality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created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us.</a:t>
            </a:r>
            <a:r>
              <a:rPr/>
              <a:t> </a:t>
            </a:r>
            <a:r>
              <a:rPr/>
              <a:t>Obesity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mass</a:t>
            </a:r>
            <a:r>
              <a:rPr/>
              <a:t> </a:t>
            </a:r>
            <a:r>
              <a:rPr/>
              <a:t>index,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body</a:t>
            </a:r>
            <a:r>
              <a:rPr/>
              <a:t> </a:t>
            </a:r>
            <a:r>
              <a:rPr/>
              <a:t>fat,</a:t>
            </a:r>
            <a:r>
              <a:rPr/>
              <a:t> </a:t>
            </a:r>
            <a:r>
              <a:rPr/>
              <a:t>waist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hip</a:t>
            </a:r>
            <a:r>
              <a:rPr/>
              <a:t> </a:t>
            </a:r>
            <a:r>
              <a:rPr/>
              <a:t>ratio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others.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</a:t>
            </a:r>
            <a:r>
              <a:rPr/>
              <a:t> </a:t>
            </a:r>
            <a:r>
              <a:rPr/>
              <a:t>weight.</a:t>
            </a:r>
            <a:r>
              <a:rPr/>
              <a:t> </a:t>
            </a:r>
            <a:r>
              <a:rPr/>
              <a:t>Dementia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manifestion.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autopsy</a:t>
            </a:r>
            <a:r>
              <a:rPr/>
              <a:t> </a:t>
            </a:r>
            <a:r>
              <a:rPr/>
              <a:t>perhaps,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brain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dementia.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drive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residents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faster,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accurate.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children,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self-reports.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infants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nonverbal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expression,</a:t>
            </a:r>
            <a:r>
              <a:rPr/>
              <a:t> </a:t>
            </a:r>
            <a:r>
              <a:rPr/>
              <a:t>leg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arm</a:t>
            </a:r>
            <a:r>
              <a:rPr/>
              <a:t> </a:t>
            </a:r>
            <a:r>
              <a:rPr/>
              <a:t>movements,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signs.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animals,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animal,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clues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appearance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Still,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children.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condition,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doing</a:t>
            </a:r>
            <a:r>
              <a:rPr/>
              <a:t> </a:t>
            </a:r>
            <a:r>
              <a:rPr/>
              <a:t>immediately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self-administering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colonoscopy.</a:t>
            </a:r>
            <a:r>
              <a:rPr/>
              <a:t> </a:t>
            </a:r>
            <a:r>
              <a:rPr/>
              <a:t>Definitely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recommended!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separate</a:t>
            </a:r>
            <a:r>
              <a:rPr/>
              <a:t> </a:t>
            </a:r>
            <a:r>
              <a:rPr/>
              <a:t>items.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19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Likewise,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quote</a:t>
            </a:r>
            <a:r>
              <a:rPr/>
              <a:t> </a:t>
            </a:r>
            <a:r>
              <a:rPr/>
              <a:t>Stephen</a:t>
            </a:r>
            <a:r>
              <a:rPr/>
              <a:t> </a:t>
            </a:r>
            <a:r>
              <a:rPr/>
              <a:t>Jay</a:t>
            </a:r>
            <a:r>
              <a:rPr/>
              <a:t> </a:t>
            </a:r>
            <a:r>
              <a:rPr/>
              <a:t>Gould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wrote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excellent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Mismeasure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Man,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today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perspective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tests.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reading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resist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temptation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writing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sufficient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firm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debate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Distress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abstraction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abstract</a:t>
            </a:r>
            <a:r>
              <a:rPr/>
              <a:t> </a:t>
            </a:r>
            <a:r>
              <a:rPr/>
              <a:t>concept,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living</a:t>
            </a:r>
            <a:r>
              <a:rPr/>
              <a:t> </a:t>
            </a:r>
            <a:r>
              <a:rPr/>
              <a:t>environment.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consider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construct.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exmaple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social</a:t>
            </a:r>
            <a:r>
              <a:rPr/>
              <a:t> </a:t>
            </a:r>
            <a:r>
              <a:rPr/>
              <a:t>construct.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phenomenon,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visibility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walls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border,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involves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transfer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nervous</a:t>
            </a:r>
            <a:r>
              <a:rPr/>
              <a:t> </a:t>
            </a:r>
            <a:r>
              <a:rPr/>
              <a:t>system.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You’ve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fit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dichotomies.</a:t>
            </a:r>
            <a:r>
              <a:rPr/>
              <a:t> </a:t>
            </a:r>
            <a:r>
              <a:rPr/>
              <a:t>Next,</a:t>
            </a:r>
            <a:r>
              <a:rPr/>
              <a:t> </a:t>
            </a:r>
            <a:r>
              <a:rPr/>
              <a:t>you’ll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something,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consistent,</a:t>
            </a:r>
            <a:r>
              <a:rPr/>
              <a:t> </a:t>
            </a:r>
            <a:r>
              <a:rPr/>
              <a:t>precise,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stable.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</a:t>
            </a:r>
            <a:r>
              <a:rPr/>
              <a:t> </a:t>
            </a:r>
            <a:r>
              <a:rPr/>
              <a:t>change.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attending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is.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environmental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extraneous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stable,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difficulty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assessing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phases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Most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model.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model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plus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  <a:r>
              <a:rPr/>
              <a:t> </a:t>
            </a:r>
            <a:r>
              <a:rPr/>
              <a:t>Since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unknown,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model.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divided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population.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guarantees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numerator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denominator.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equal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surprised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approaches.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dependent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important.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skills,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Since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ever</a:t>
            </a:r>
            <a:r>
              <a:rPr/>
              <a:t> </a:t>
            </a:r>
            <a:r>
              <a:rPr/>
              <a:t>conducted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error,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judgement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deviation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informal</a:t>
            </a:r>
            <a:r>
              <a:rPr/>
              <a:t> </a:t>
            </a:r>
            <a:r>
              <a:rPr/>
              <a:t>standards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choices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arbitrary,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accepted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characterize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averaged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means.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affect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you’d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decisions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acceptance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program,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hate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dominate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decision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0.9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for.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record,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0.6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sources</a:t>
            </a:r>
            <a:r>
              <a:rPr/>
              <a:t> </a:t>
            </a:r>
            <a:r>
              <a:rPr/>
              <a:t>disagree.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value,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term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borderline</a:t>
            </a:r>
            <a:r>
              <a:rPr/>
              <a:t>”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“</a:t>
            </a:r>
            <a:r>
              <a:rPr/>
              <a:t>marginal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developed.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what’s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published.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context</a:t>
            </a:r>
            <a:r>
              <a:rPr/>
              <a:t> </a:t>
            </a:r>
            <a:r>
              <a:rPr/>
              <a:t>similar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yours.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own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reliability.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directly,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indirectly.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reasonably</a:t>
            </a:r>
            <a:r>
              <a:rPr/>
              <a:t> </a:t>
            </a:r>
            <a:r>
              <a:rPr/>
              <a:t>constant.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small.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repeatability.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measurments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critical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together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correlated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patient’s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give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minutes</a:t>
            </a:r>
            <a:r>
              <a:rPr/>
              <a:t> </a:t>
            </a:r>
            <a:r>
              <a:rPr/>
              <a:t>apart,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remember</a:t>
            </a:r>
            <a:r>
              <a:rPr/>
              <a:t> </a:t>
            </a:r>
            <a:r>
              <a:rPr/>
              <a:t>his/her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answering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test.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carry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effect.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problematic.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close)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Over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depends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measuring.</a:t>
            </a:r>
            <a:r>
              <a:rPr/>
              <a:t> </a:t>
            </a:r>
            <a:r>
              <a:rPr/>
              <a:t>Intelligence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stable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frames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rapidly.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applied.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unresponsive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hours,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birth.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evaluation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concern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element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creep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error.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higher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lower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rating</a:t>
            </a:r>
            <a:r>
              <a:rPr/>
              <a:t> </a:t>
            </a:r>
            <a:r>
              <a:rPr/>
              <a:t>you.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simple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setting,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resources.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compute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high,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computing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computed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intra-class</a:t>
            </a:r>
            <a:r>
              <a:rPr/>
              <a:t> </a:t>
            </a:r>
            <a:r>
              <a:rPr/>
              <a:t>correlation.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generalizes</a:t>
            </a:r>
            <a:r>
              <a:rPr/>
              <a:t> </a:t>
            </a:r>
            <a:r>
              <a:rPr/>
              <a:t>naturally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complex</a:t>
            </a:r>
            <a:r>
              <a:rPr/>
              <a:t> </a:t>
            </a:r>
            <a:r>
              <a:rPr/>
              <a:t>settings.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(note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binary,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saying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binary),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Cohen’s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used.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intraclass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Kappa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raters.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extensions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random</a:t>
            </a:r>
            <a:r>
              <a:rPr/>
              <a:t> </a:t>
            </a:r>
            <a:r>
              <a:rPr/>
              <a:t>assignments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tricky.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31</a:t>
            </a:fld>
            <a:endParaRPr lang="en-US"/>
          </a:p>
        </p:txBody>
      </p:sp>
    </p:spTree>
  </p:cSld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formula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web.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close</a:t>
            </a:r>
            <a:r>
              <a:rPr/>
              <a:t> </a:t>
            </a:r>
            <a:r>
              <a:rPr/>
              <a:t>cousins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worry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variations.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variants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32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picture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Boynton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Detroit,</a:t>
            </a:r>
            <a:r>
              <a:rPr/>
              <a:t> </a:t>
            </a:r>
            <a:r>
              <a:rPr/>
              <a:t>Michigan.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https://en.wikipedia.org/wiki/File:Boynton_neighborhood_Detroit_(Annabelle_Street).jpg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publication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Crum</a:t>
            </a:r>
            <a:r>
              <a:rPr/>
              <a:t> </a:t>
            </a:r>
            <a:r>
              <a:rPr/>
              <a:t>RM,</a:t>
            </a:r>
            <a:r>
              <a:rPr/>
              <a:t> </a:t>
            </a:r>
            <a:r>
              <a:rPr/>
              <a:t>Lillie-Blanton</a:t>
            </a:r>
            <a:r>
              <a:rPr/>
              <a:t> </a:t>
            </a:r>
            <a:r>
              <a:rPr/>
              <a:t>M,</a:t>
            </a:r>
            <a:r>
              <a:rPr/>
              <a:t> </a:t>
            </a:r>
            <a:r>
              <a:rPr/>
              <a:t>Anthony</a:t>
            </a:r>
            <a:r>
              <a:rPr/>
              <a:t> </a:t>
            </a:r>
            <a:r>
              <a:rPr/>
              <a:t>JC.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cocaine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drugs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childhood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adolescence.</a:t>
            </a:r>
            <a:r>
              <a:rPr/>
              <a:t> </a:t>
            </a:r>
            <a:r>
              <a:rPr/>
              <a:t>Drug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Alcohol</a:t>
            </a:r>
            <a:r>
              <a:rPr/>
              <a:t> </a:t>
            </a:r>
            <a:r>
              <a:rPr/>
              <a:t>Dependence</a:t>
            </a:r>
            <a:r>
              <a:rPr/>
              <a:t> </a:t>
            </a:r>
            <a:r>
              <a:rPr/>
              <a:t>43</a:t>
            </a:r>
            <a:r>
              <a:rPr/>
              <a:t> </a:t>
            </a:r>
            <a:r>
              <a:rPr/>
              <a:t>(1996)</a:t>
            </a:r>
            <a:r>
              <a:rPr/>
              <a:t> </a:t>
            </a:r>
            <a:r>
              <a:rPr/>
              <a:t>155-161.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provisions.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realize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computer.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magnify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18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questions.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liked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compute.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easy.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rely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trouble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affected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arbitrary</a:t>
            </a:r>
            <a:r>
              <a:rPr/>
              <a:t> </a:t>
            </a:r>
            <a:r>
              <a:rPr/>
              <a:t>relationship.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increase</a:t>
            </a:r>
            <a:r>
              <a:rPr/>
              <a:t> </a:t>
            </a:r>
            <a:r>
              <a:rPr/>
              <a:t>alpha.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substandard</a:t>
            </a:r>
            <a:r>
              <a:rPr/>
              <a:t> </a:t>
            </a:r>
            <a:r>
              <a:rPr/>
              <a:t>result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“</a:t>
            </a:r>
            <a:r>
              <a:rPr/>
              <a:t>game</a:t>
            </a:r>
            <a:r>
              <a:rPr/>
              <a:t>”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adding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value.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unidimensionality.</a:t>
            </a:r>
            <a:r>
              <a:rPr/>
              <a:t> </a:t>
            </a:r>
            <a:r>
              <a:rPr/>
              <a:t>Unidimensinoality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only.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mixing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together,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internally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bi-dimensinoal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tri-dimensional.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“</a:t>
            </a:r>
            <a:r>
              <a:rPr/>
              <a:t>leave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out</a:t>
            </a:r>
            <a:r>
              <a:rPr/>
              <a:t>”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improves</a:t>
            </a:r>
            <a:r>
              <a:rPr/>
              <a:t> </a:t>
            </a:r>
            <a:r>
              <a:rPr/>
              <a:t>markedly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item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removed,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them,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indication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improved</a:t>
            </a:r>
            <a:r>
              <a:rPr/>
              <a:t> </a:t>
            </a:r>
            <a:r>
              <a:rPr/>
              <a:t>(purified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will)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removing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item.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try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either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worried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purify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terrible</a:t>
            </a:r>
            <a:r>
              <a:rPr/>
              <a:t> </a:t>
            </a:r>
            <a:r>
              <a:rPr/>
              <a:t>statistic,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</a:t>
            </a:r>
            <a:r>
              <a:rPr/>
              <a:t> </a:t>
            </a:r>
            <a:r>
              <a:rPr/>
              <a:t>demands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bother</a:t>
            </a:r>
            <a:r>
              <a:rPr/>
              <a:t> </a:t>
            </a:r>
            <a:r>
              <a:rPr/>
              <a:t>fighting.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assessments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okay.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34</a:t>
            </a:fld>
            <a:endParaRPr lang="en-US"/>
          </a:p>
        </p:txBody>
      </p:sp>
    </p:spTree>
  </p:cSld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discussion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review.</a:t>
            </a:r>
            <a:r>
              <a:rPr/>
              <a:t> </a:t>
            </a:r>
            <a:r>
              <a:rPr/>
              <a:t>Cite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adds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credibility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proposed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extrapolate</a:t>
            </a:r>
            <a:r>
              <a:rPr/>
              <a:t> </a:t>
            </a:r>
            <a:r>
              <a:rPr/>
              <a:t>safely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propose.</a:t>
            </a:r>
            <a:r>
              <a:rPr/>
              <a:t> </a:t>
            </a:r>
            <a:r>
              <a:rPr/>
              <a:t>Recall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hypothetical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variation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studying.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populations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guarantee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proven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stay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population,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cultural</a:t>
            </a:r>
            <a:r>
              <a:rPr/>
              <a:t> </a:t>
            </a:r>
            <a:r>
              <a:rPr/>
              <a:t>norms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expectations,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literacy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respond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questionnaire).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language,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concepts</a:t>
            </a:r>
            <a:r>
              <a:rPr/>
              <a:t> </a:t>
            </a:r>
            <a:r>
              <a:rPr/>
              <a:t>translate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another.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pay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translation</a:t>
            </a:r>
            <a:r>
              <a:rPr/>
              <a:t> </a:t>
            </a:r>
            <a:r>
              <a:rPr/>
              <a:t>back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original</a:t>
            </a:r>
            <a:r>
              <a:rPr/>
              <a:t> </a:t>
            </a:r>
            <a:r>
              <a:rPr/>
              <a:t>language.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discrepancies,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back-translation,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language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realizing</a:t>
            </a:r>
            <a:r>
              <a:rPr/>
              <a:t> </a:t>
            </a:r>
            <a:r>
              <a:rPr/>
              <a:t>it.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incorporate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raise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helps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allay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concerns.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assess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previous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future</a:t>
            </a:r>
            <a:r>
              <a:rPr/>
              <a:t> </a:t>
            </a:r>
            <a:r>
              <a:rPr/>
              <a:t>researchers.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preference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test-restest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parallel</a:t>
            </a:r>
            <a:r>
              <a:rPr/>
              <a:t> </a:t>
            </a:r>
            <a:r>
              <a:rPr/>
              <a:t>forms,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split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correlation,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homogeneity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restate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despise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simplistic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features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(stability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raters).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mindlessly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ahead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pale</a:t>
            </a:r>
            <a:r>
              <a:rPr/>
              <a:t> </a:t>
            </a:r>
            <a:r>
              <a:rPr/>
              <a:t>substitute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target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0.7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higher.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0.6,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count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35</a:t>
            </a:fld>
            <a:endParaRPr lang="en-US"/>
          </a:p>
        </p:txBody>
      </p:sp>
    </p:spTree>
  </p:cSld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Wow.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digest.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afraid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Let’s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break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them.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advice: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current</a:t>
            </a:r>
            <a:r>
              <a:rPr/>
              <a:t> </a:t>
            </a:r>
            <a:r>
              <a:rPr/>
              <a:t>study.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Next,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tackle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36</a:t>
            </a:fld>
            <a:endParaRPr lang="en-US"/>
          </a:p>
        </p:txBody>
      </p:sp>
    </p:spTree>
  </p:cSld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Reliability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itself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enough.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unfair.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reliability.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there.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stress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enduring,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anxiety</a:t>
            </a:r>
            <a:r>
              <a:rPr/>
              <a:t> </a:t>
            </a:r>
            <a:r>
              <a:rPr/>
              <a:t>instead.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often</a:t>
            </a:r>
            <a:r>
              <a:rPr/>
              <a:t> </a:t>
            </a:r>
            <a:r>
              <a:rPr/>
              <a:t>related,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experience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easily.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transient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mood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chronic</a:t>
            </a:r>
            <a:r>
              <a:rPr/>
              <a:t> </a:t>
            </a:r>
            <a:r>
              <a:rPr/>
              <a:t>depression.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addition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reliability,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</a:t>
            </a:r>
            <a:r>
              <a:rPr/>
              <a:t> </a:t>
            </a:r>
            <a:r>
              <a:rPr/>
              <a:t>instead,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poor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pre-requisite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inconsistent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raters,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needs</a:t>
            </a:r>
            <a:r>
              <a:rPr/>
              <a:t> </a:t>
            </a:r>
            <a:r>
              <a:rPr/>
              <a:t>stability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consistency</a:t>
            </a:r>
            <a:r>
              <a:rPr/>
              <a:t> </a:t>
            </a:r>
            <a:r>
              <a:rPr/>
              <a:t>first.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mind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never-ending</a:t>
            </a:r>
            <a:r>
              <a:rPr/>
              <a:t> </a:t>
            </a:r>
            <a:r>
              <a:rPr/>
              <a:t>journey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that.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contribute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turn.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38</a:t>
            </a:fld>
            <a:endParaRPr lang="en-US"/>
          </a:p>
        </p:txBody>
      </p:sp>
    </p:spTree>
  </p:cSld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definitions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defintions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dictate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I’ll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others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as.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belong.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missing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include.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totally</a:t>
            </a:r>
            <a:r>
              <a:rPr/>
              <a:t> </a:t>
            </a:r>
            <a:r>
              <a:rPr/>
              <a:t>subjective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seems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letting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inmates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asylum.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fair,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step.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otherwise,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exact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added.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anyone,</a:t>
            </a:r>
            <a:r>
              <a:rPr/>
              <a:t> </a:t>
            </a:r>
            <a:r>
              <a:rPr/>
              <a:t>really.</a:t>
            </a:r>
            <a:r>
              <a:rPr/>
              <a:t> </a:t>
            </a:r>
            <a:r>
              <a:rPr/>
              <a:t>Normally,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credentials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record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qualified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Both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purely</a:t>
            </a:r>
            <a:r>
              <a:rPr/>
              <a:t> </a:t>
            </a:r>
            <a:r>
              <a:rPr/>
              <a:t>qualitative.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numeric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consensus,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seek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source,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qualitatively.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ways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expert</a:t>
            </a:r>
            <a:r>
              <a:rPr/>
              <a:t> </a:t>
            </a:r>
            <a:r>
              <a:rPr/>
              <a:t>panel,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Delphi</a:t>
            </a:r>
            <a:r>
              <a:rPr/>
              <a:t> </a:t>
            </a:r>
            <a:r>
              <a:rPr/>
              <a:t>method.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methods,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structured</a:t>
            </a:r>
            <a:r>
              <a:rPr/>
              <a:t> </a:t>
            </a:r>
            <a:r>
              <a:rPr/>
              <a:t>interview.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though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soft,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worth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effort.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terms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interchangably.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says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giving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impression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requires</a:t>
            </a:r>
            <a:r>
              <a:rPr/>
              <a:t> </a:t>
            </a:r>
            <a:r>
              <a:rPr/>
              <a:t>delving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Actually,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stuck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opinion,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semester</a:t>
            </a:r>
            <a:r>
              <a:rPr/>
              <a:t> </a:t>
            </a:r>
            <a:r>
              <a:rPr/>
              <a:t>ends.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Seriously,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disagreement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validity,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way,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expectation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submit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paper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review,</a:t>
            </a:r>
            <a:r>
              <a:rPr/>
              <a:t> </a:t>
            </a:r>
            <a:r>
              <a:rPr/>
              <a:t>plan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</a:t>
            </a:r>
            <a:r>
              <a:rPr/>
              <a:t> </a:t>
            </a:r>
            <a:r>
              <a:rPr/>
              <a:t>reviewer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define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way.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normally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idea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fight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peer-reviewer,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consensus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community,</a:t>
            </a:r>
            <a:r>
              <a:rPr/>
              <a:t> </a:t>
            </a:r>
            <a:r>
              <a:rPr/>
              <a:t>unless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seriously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misleading.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teacher,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hand,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until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cows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home.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enjoy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argument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him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shut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varying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perspectives.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39</a:t>
            </a:fld>
            <a:endParaRPr lang="en-US"/>
          </a:p>
        </p:txBody>
      </p:sp>
    </p:spTree>
  </p:cSld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observation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validation,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call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additional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latter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impressive.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There’s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this.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observe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questions,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Encourage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working.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fancy,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eye</a:t>
            </a:r>
            <a:r>
              <a:rPr/>
              <a:t> </a:t>
            </a:r>
            <a:r>
              <a:rPr/>
              <a:t>tracking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losing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distracted.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supplement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interview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confusing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ambiguous,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seem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type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response.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excessively</a:t>
            </a:r>
            <a:r>
              <a:rPr/>
              <a:t> </a:t>
            </a:r>
            <a:r>
              <a:rPr/>
              <a:t>technical</a:t>
            </a:r>
            <a:r>
              <a:rPr/>
              <a:t> </a:t>
            </a:r>
            <a:r>
              <a:rPr/>
              <a:t>language.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sort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exercise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patients.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pretend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fill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talk</a:t>
            </a:r>
            <a:r>
              <a:rPr/>
              <a:t> </a:t>
            </a:r>
            <a:r>
              <a:rPr/>
              <a:t>aloud,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along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way.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42</a:t>
            </a:fld>
            <a:endParaRPr lang="en-US"/>
          </a:p>
        </p:txBody>
      </p:sp>
    </p:spTree>
  </p:cSld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straightforward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corresponds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strongly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isn’t</a:t>
            </a:r>
            <a:r>
              <a:rPr/>
              <a:t> </a:t>
            </a:r>
            <a:r>
              <a:rPr/>
              <a:t>always</a:t>
            </a:r>
            <a:r>
              <a:rPr/>
              <a:t> </a:t>
            </a:r>
            <a:r>
              <a:rPr/>
              <a:t>possible,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course,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it!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Now,</a:t>
            </a:r>
            <a:r>
              <a:rPr/>
              <a:t> </a:t>
            </a:r>
            <a:r>
              <a:rPr/>
              <a:t>why,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yourself,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directly?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costs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whole</a:t>
            </a:r>
            <a:r>
              <a:rPr/>
              <a:t> </a:t>
            </a:r>
            <a:r>
              <a:rPr/>
              <a:t>bunch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43</a:t>
            </a:fld>
            <a:endParaRPr lang="en-US"/>
          </a:p>
        </p:txBody>
      </p:sp>
    </p:spTree>
  </p:cSld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occurs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future,</a:t>
            </a:r>
            <a:r>
              <a:rPr/>
              <a:t> </a:t>
            </a:r>
            <a:r>
              <a:rPr/>
              <a:t>meaning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taken.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big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reveal</a:t>
            </a:r>
            <a:r>
              <a:rPr/>
              <a:t> </a:t>
            </a:r>
            <a:r>
              <a:rPr/>
              <a:t>itself.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smaller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luxury.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dropouts,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dropouts</a:t>
            </a:r>
            <a:r>
              <a:rPr/>
              <a:t> </a:t>
            </a:r>
            <a:r>
              <a:rPr/>
              <a:t>tend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provide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data.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standardized</a:t>
            </a:r>
            <a:r>
              <a:rPr/>
              <a:t> </a:t>
            </a:r>
            <a:r>
              <a:rPr/>
              <a:t>testing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admission.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school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student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college.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dropouts.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college,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admit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above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cutoff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lose</a:t>
            </a:r>
            <a:r>
              <a:rPr/>
              <a:t> </a:t>
            </a:r>
            <a:r>
              <a:rPr/>
              <a:t>information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scored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those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scores.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worse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super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attend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prestigious</a:t>
            </a:r>
            <a:r>
              <a:rPr/>
              <a:t> </a:t>
            </a:r>
            <a:r>
              <a:rPr/>
              <a:t>university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podunk</a:t>
            </a:r>
            <a:r>
              <a:rPr/>
              <a:t> </a:t>
            </a:r>
            <a:r>
              <a:rPr/>
              <a:t>college.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diagnose</a:t>
            </a:r>
            <a:r>
              <a:rPr/>
              <a:t> </a:t>
            </a:r>
            <a:r>
              <a:rPr/>
              <a:t>disease.</a:t>
            </a:r>
            <a:r>
              <a:rPr/>
              <a:t> </a:t>
            </a:r>
            <a:r>
              <a:rPr/>
              <a:t>Suppose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appendicitis.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high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send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straight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OR,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appendix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ruptures.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low.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probably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appendicitis,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volunteer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cut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name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science.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Predictive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sometimes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long,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evidence,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</a:t>
            </a:r>
            <a:r>
              <a:rPr/>
              <a:t> </a:t>
            </a:r>
            <a:r>
              <a:rPr/>
              <a:t>suggests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colllege</a:t>
            </a:r>
            <a:r>
              <a:rPr/>
              <a:t> </a:t>
            </a:r>
            <a:r>
              <a:rPr/>
              <a:t>students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year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re-take</a:t>
            </a:r>
            <a:r>
              <a:rPr/>
              <a:t> </a:t>
            </a:r>
            <a:r>
              <a:rPr/>
              <a:t>correlates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grades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receiving.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perfect,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certainly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time.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application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concurrent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truth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concurrently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earlier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cheaper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faster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truth,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Now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limits.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validated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has.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NES.</a:t>
            </a:r>
            <a:r>
              <a:rPr/>
              <a:t> </a:t>
            </a:r>
            <a:r>
              <a:rPr/>
              <a:t>“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plenty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safe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walk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outdoors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“</a:t>
            </a:r>
            <a:r>
              <a:rPr/>
              <a:t>Every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weeks,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kid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beat-up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mugged.</a:t>
            </a:r>
            <a:r>
              <a:rPr/>
              <a:t>”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question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answered</a:t>
            </a:r>
            <a:r>
              <a:rPr/>
              <a:t> </a:t>
            </a:r>
            <a:r>
              <a:rPr/>
              <a:t>true/false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points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assigned.</a:t>
            </a:r>
            <a:r>
              <a:rPr/>
              <a:t> </a:t>
            </a:r>
            <a:r>
              <a:rPr/>
              <a:t>Notice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questions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false.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18.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psychological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direct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deep</a:t>
            </a:r>
            <a:r>
              <a:rPr/>
              <a:t> </a:t>
            </a:r>
            <a:r>
              <a:rPr/>
              <a:t>thinking</a:t>
            </a:r>
            <a:r>
              <a:rPr/>
              <a:t> </a:t>
            </a:r>
            <a:r>
              <a:rPr/>
              <a:t>power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associations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non-associations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expect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argued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literature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clear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fits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validity.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unidimentionality.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thing.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knowing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“</a:t>
            </a:r>
            <a:r>
              <a:rPr/>
              <a:t>thing</a:t>
            </a:r>
            <a:r>
              <a:rPr/>
              <a:t>”</a:t>
            </a:r>
            <a:r>
              <a:rPr/>
              <a:t> </a:t>
            </a:r>
            <a:r>
              <a:rPr/>
              <a:t>is,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establish</a:t>
            </a:r>
            <a:r>
              <a:rPr/>
              <a:t> </a:t>
            </a:r>
            <a:r>
              <a:rPr/>
              <a:t>validity?</a:t>
            </a:r>
            <a:r>
              <a:rPr/>
              <a:t> </a:t>
            </a:r>
            <a:r>
              <a:rPr/>
              <a:t>Typically,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combine</a:t>
            </a:r>
            <a:r>
              <a:rPr/>
              <a:t> </a:t>
            </a:r>
            <a:r>
              <a:rPr/>
              <a:t>unidimensionality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known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purification.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twelve</a:t>
            </a:r>
            <a:r>
              <a:rPr/>
              <a:t> </a:t>
            </a:r>
            <a:r>
              <a:rPr/>
              <a:t>items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ten.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tossing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out.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dislike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think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tinker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past.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analysis.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fine,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choose,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exploratory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pioneer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confirmatory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already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track</a:t>
            </a:r>
            <a:r>
              <a:rPr/>
              <a:t> </a:t>
            </a:r>
            <a:r>
              <a:rPr/>
              <a:t>record.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46</a:t>
            </a:fld>
            <a:endParaRPr lang="en-US"/>
          </a:p>
        </p:txBody>
      </p:sp>
    </p:spTree>
  </p:cSld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That’s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revisit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47</a:t>
            </a:fld>
            <a:endParaRPr lang="en-US"/>
          </a:p>
        </p:txBody>
      </p:sp>
    </p:spTree>
  </p:cSld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  <a:r>
              <a:rPr/>
              <a:t> </a:t>
            </a:r>
            <a:r>
              <a:rPr/>
              <a:t>again.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48</a:t>
            </a:fld>
            <a:endParaRPr lang="en-US"/>
          </a:p>
        </p:txBody>
      </p:sp>
    </p:spTree>
  </p:cSld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“</a:t>
            </a:r>
            <a:r>
              <a:rPr/>
              <a:t>self.</a:t>
            </a:r>
            <a:r>
              <a:rPr/>
              <a:t>”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binary</a:t>
            </a:r>
            <a:r>
              <a:rPr/>
              <a:t> </a:t>
            </a:r>
            <a:r>
              <a:rPr/>
              <a:t>(true/false)</a:t>
            </a:r>
            <a:r>
              <a:rPr/>
              <a:t> </a:t>
            </a:r>
            <a:r>
              <a:rPr/>
              <a:t>statements.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Neighborhoods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overnight,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wait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week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stickler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detail,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Kuder-Richardson</a:t>
            </a:r>
            <a:r>
              <a:rPr/>
              <a:t> </a:t>
            </a:r>
            <a:r>
              <a:rPr/>
              <a:t>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binary.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50</a:t>
            </a:fld>
            <a:endParaRPr lang="en-US"/>
          </a:p>
        </p:txBody>
      </p:sp>
    </p:spTree>
  </p:cSld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52</a:t>
            </a:fld>
            <a:endParaRPr lang="en-US"/>
          </a:p>
        </p:txBody>
      </p:sp>
    </p:spTree>
  </p:cSld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raters.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alpah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KR-20.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quick.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narrow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interval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re-test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acute</a:t>
            </a:r>
            <a:r>
              <a:rPr/>
              <a:t> </a:t>
            </a:r>
            <a:r>
              <a:rPr/>
              <a:t>pain.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54</a:t>
            </a:fld>
            <a:endParaRPr lang="en-US"/>
          </a:p>
        </p:txBody>
      </p:sp>
    </p:spTree>
  </p:cSld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collected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Because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important,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hours.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KR-20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binary.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raters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scene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birth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estimate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Apgra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peeking!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correlate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responses.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components,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values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0,</a:t>
            </a:r>
            <a:r>
              <a:rPr/>
              <a:t> </a:t>
            </a:r>
            <a:r>
              <a:rPr/>
              <a:t>1,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continuum.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nothing</a:t>
            </a:r>
            <a:r>
              <a:rPr/>
              <a:t> </a:t>
            </a:r>
            <a:r>
              <a:rPr/>
              <a:t>terribly</a:t>
            </a:r>
            <a:r>
              <a:rPr/>
              <a:t> </a:t>
            </a:r>
            <a:r>
              <a:rPr/>
              <a:t>wrong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pretending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continuous.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58</a:t>
            </a:fld>
            <a:endParaRPr lang="en-US"/>
          </a:p>
        </p:txBody>
      </p:sp>
    </p:spTree>
  </p:cSld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theory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experts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components.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watch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answers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predictive</a:t>
            </a:r>
            <a:r>
              <a:rPr/>
              <a:t> </a:t>
            </a:r>
            <a:r>
              <a:rPr/>
              <a:t>criterion.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low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predict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mortality?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comonents.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59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dental</a:t>
            </a:r>
            <a:r>
              <a:rPr/>
              <a:t> </a:t>
            </a:r>
            <a:r>
              <a:rPr/>
              <a:t>procedure</a:t>
            </a:r>
            <a:r>
              <a:rPr/>
              <a:t> </a:t>
            </a:r>
            <a:r>
              <a:rPr/>
              <a:t>underway,</a:t>
            </a:r>
            <a:r>
              <a:rPr/>
              <a:t> </a:t>
            </a:r>
            <a:r>
              <a:rPr/>
              <a:t>hopefully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analgesic</a:t>
            </a:r>
            <a:r>
              <a:rPr/>
              <a:t> </a:t>
            </a:r>
            <a:r>
              <a:rPr/>
              <a:t>medication.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https://commons.wikimedia.org/wiki/File:Flickr_-_Official_U.S._Navy_Imagery_-_Dental_procedure_aboard_USS_Abraham_Lincoln.jpg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https://publicdomainvectors.org/en/free-clipart/Pain-scale/50153.html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public</a:t>
            </a:r>
            <a:r>
              <a:rPr/>
              <a:t> </a:t>
            </a:r>
            <a:r>
              <a:rPr/>
              <a:t>domain.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outsider.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someone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like.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report.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examine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potential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perceived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subjective.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that,</a:t>
            </a:r>
            <a:r>
              <a:rPr/>
              <a:t> </a:t>
            </a:r>
            <a:r>
              <a:rPr/>
              <a:t>unlike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60</a:t>
            </a:fld>
            <a:endParaRPr lang="en-US"/>
          </a:p>
        </p:txBody>
      </p:sp>
    </p:spTree>
  </p:cSld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depending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newborn</a:t>
            </a:r>
            <a:r>
              <a:rPr/>
              <a:t> </a:t>
            </a:r>
            <a:r>
              <a:rPr/>
              <a:t>infant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https://commons.wikimedia.org/wiki/File:HumanNewborn.JPG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shows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https://commons.wikimedia.org/wiki/File:APGAR_score.jpg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minute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born.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components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zero,</a:t>
            </a:r>
            <a:r>
              <a:rPr/>
              <a:t> </a:t>
            </a:r>
            <a:r>
              <a:rPr/>
              <a:t>one,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two.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hint</a:t>
            </a:r>
            <a:r>
              <a:rPr/>
              <a:t> </a:t>
            </a:r>
            <a:r>
              <a:rPr/>
              <a:t>here.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born,</a:t>
            </a:r>
            <a:r>
              <a:rPr/>
              <a:t> </a:t>
            </a:r>
            <a:r>
              <a:rPr/>
              <a:t>being</a:t>
            </a:r>
            <a:r>
              <a:rPr/>
              <a:t> </a:t>
            </a:r>
            <a:r>
              <a:rPr/>
              <a:t>blue,</a:t>
            </a:r>
            <a:r>
              <a:rPr/>
              <a:t> </a:t>
            </a:r>
            <a:r>
              <a:rPr/>
              <a:t>limp,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crying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thing.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baby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opposite.</a:t>
            </a:r>
            <a:r>
              <a:rPr/>
              <a:t> </a:t>
            </a:r>
            <a:r>
              <a:rPr/>
              <a:t>Screaming</a:t>
            </a:r>
            <a:r>
              <a:rPr/>
              <a:t> </a:t>
            </a:r>
            <a:r>
              <a:rPr/>
              <a:t>its</a:t>
            </a:r>
            <a:r>
              <a:rPr/>
              <a:t> </a:t>
            </a:r>
            <a:r>
              <a:rPr/>
              <a:t>lungs</a:t>
            </a:r>
            <a:r>
              <a:rPr/>
              <a:t> </a:t>
            </a:r>
            <a:r>
              <a:rPr/>
              <a:t>out,</a:t>
            </a:r>
            <a:r>
              <a:rPr/>
              <a:t> </a:t>
            </a:r>
            <a:r>
              <a:rPr/>
              <a:t>thrashing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around,</a:t>
            </a:r>
            <a:r>
              <a:rPr/>
              <a:t> </a:t>
            </a:r>
            <a:r>
              <a:rPr/>
              <a:t>nice</a:t>
            </a:r>
            <a:r>
              <a:rPr/>
              <a:t> </a:t>
            </a:r>
            <a:r>
              <a:rPr/>
              <a:t>pink</a:t>
            </a:r>
            <a:r>
              <a:rPr/>
              <a:t> </a:t>
            </a:r>
            <a:r>
              <a:rPr/>
              <a:t>color.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7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downloeaded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https://commons.wikimedia.org/wiki/File:PENTAX_Colonoscope001.jpg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publication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supposed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full</a:t>
            </a:r>
            <a:r>
              <a:rPr/>
              <a:t> </a:t>
            </a:r>
            <a:r>
              <a:rPr/>
              <a:t>day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foul</a:t>
            </a:r>
            <a:r>
              <a:rPr/>
              <a:t> </a:t>
            </a:r>
            <a:r>
              <a:rPr/>
              <a:t>tasting</a:t>
            </a:r>
            <a:r>
              <a:rPr/>
              <a:t> </a:t>
            </a:r>
            <a:r>
              <a:rPr/>
              <a:t>preparation.</a:t>
            </a:r>
            <a:r>
              <a:rPr/>
              <a:t> </a:t>
            </a:r>
            <a:r>
              <a:rPr/>
              <a:t>Almost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gallon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stuff.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day,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cleaned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colonoscopist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hunting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polyps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colon.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fasting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drink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article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established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measure.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Lai</a:t>
            </a:r>
            <a:r>
              <a:rPr/>
              <a:t> </a:t>
            </a:r>
            <a:r>
              <a:rPr/>
              <a:t>EJ,</a:t>
            </a:r>
            <a:r>
              <a:rPr/>
              <a:t> </a:t>
            </a:r>
            <a:r>
              <a:rPr/>
              <a:t>Calderwood</a:t>
            </a:r>
            <a:r>
              <a:rPr/>
              <a:t> </a:t>
            </a:r>
            <a:r>
              <a:rPr/>
              <a:t>AH,</a:t>
            </a:r>
            <a:r>
              <a:rPr/>
              <a:t> </a:t>
            </a:r>
            <a:r>
              <a:rPr/>
              <a:t>Doros</a:t>
            </a:r>
            <a:r>
              <a:rPr/>
              <a:t> </a:t>
            </a:r>
            <a:r>
              <a:rPr/>
              <a:t>G,</a:t>
            </a:r>
            <a:r>
              <a:rPr/>
              <a:t> </a:t>
            </a:r>
            <a:r>
              <a:rPr/>
              <a:t>Fix</a:t>
            </a:r>
            <a:r>
              <a:rPr/>
              <a:t> </a:t>
            </a:r>
            <a:r>
              <a:rPr/>
              <a:t>OK,</a:t>
            </a:r>
            <a:r>
              <a:rPr/>
              <a:t> </a:t>
            </a:r>
            <a:r>
              <a:rPr/>
              <a:t>Jacobson</a:t>
            </a:r>
            <a:r>
              <a:rPr/>
              <a:t> </a:t>
            </a:r>
            <a:r>
              <a:rPr/>
              <a:t>BC.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preparation</a:t>
            </a:r>
            <a:r>
              <a:rPr/>
              <a:t> </a:t>
            </a:r>
            <a:r>
              <a:rPr/>
              <a:t>scale: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valid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reliable</a:t>
            </a:r>
            <a:r>
              <a:rPr/>
              <a:t> </a:t>
            </a:r>
            <a:r>
              <a:rPr/>
              <a:t>instrument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colonoscopy-oriented</a:t>
            </a:r>
            <a:r>
              <a:rPr/>
              <a:t> </a:t>
            </a:r>
            <a:r>
              <a:rPr/>
              <a:t>research.</a:t>
            </a:r>
            <a:r>
              <a:rPr/>
              <a:t> </a:t>
            </a:r>
            <a:r>
              <a:rPr/>
              <a:t>Gastrointest</a:t>
            </a:r>
            <a:r>
              <a:rPr/>
              <a:t> </a:t>
            </a:r>
            <a:r>
              <a:rPr/>
              <a:t>Endosc.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Mar;69(3</a:t>
            </a:r>
            <a:r>
              <a:rPr/>
              <a:t> </a:t>
            </a:r>
            <a:r>
              <a:rPr/>
              <a:t>Pt</a:t>
            </a:r>
            <a:r>
              <a:rPr/>
              <a:t> </a:t>
            </a:r>
            <a:r>
              <a:rPr/>
              <a:t>2):620-5.</a:t>
            </a:r>
            <a:r>
              <a:rPr/>
              <a:t> </a:t>
            </a:r>
            <a:r>
              <a:rPr/>
              <a:t>doi:</a:t>
            </a:r>
            <a:r>
              <a:rPr/>
              <a:t> </a:t>
            </a:r>
            <a:r>
              <a:rPr/>
              <a:t>10.1016/j.gie.2008.05.057.</a:t>
            </a:r>
            <a:r>
              <a:rPr/>
              <a:t> </a:t>
            </a:r>
            <a:r>
              <a:rPr/>
              <a:t>Epub</a:t>
            </a:r>
            <a:r>
              <a:rPr/>
              <a:t> </a:t>
            </a:r>
            <a:r>
              <a:rPr/>
              <a:t>2009</a:t>
            </a:r>
            <a:r>
              <a:rPr/>
              <a:t> </a:t>
            </a:r>
            <a:r>
              <a:rPr/>
              <a:t>Jan</a:t>
            </a:r>
            <a:r>
              <a:rPr/>
              <a:t> </a:t>
            </a:r>
            <a:r>
              <a:rPr/>
              <a:t>10.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PMID:</a:t>
            </a:r>
            <a:r>
              <a:rPr/>
              <a:t> </a:t>
            </a:r>
            <a:r>
              <a:rPr/>
              <a:t>19136102;</a:t>
            </a:r>
            <a:r>
              <a:rPr/>
              <a:t> </a:t>
            </a:r>
            <a:r>
              <a:rPr/>
              <a:t>PubMed</a:t>
            </a:r>
            <a:r>
              <a:rPr/>
              <a:t> </a:t>
            </a:r>
            <a:r>
              <a:rPr/>
              <a:t>Central</a:t>
            </a:r>
            <a:r>
              <a:rPr/>
              <a:t> </a:t>
            </a:r>
            <a:r>
              <a:rPr/>
              <a:t>PMCID:</a:t>
            </a:r>
            <a:r>
              <a:rPr/>
              <a:t> </a:t>
            </a:r>
            <a:r>
              <a:rPr/>
              <a:t>PMC2763922.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values.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anything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presence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solid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(somebody</a:t>
            </a:r>
            <a:r>
              <a:rPr/>
              <a:t> </a:t>
            </a:r>
            <a:r>
              <a:rPr/>
              <a:t>didn’t</a:t>
            </a:r>
            <a:r>
              <a:rPr/>
              <a:t> </a:t>
            </a:r>
            <a:r>
              <a:rPr/>
              <a:t>fast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have!)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fragments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stool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opaque</a:t>
            </a:r>
            <a:r>
              <a:rPr/>
              <a:t> </a:t>
            </a:r>
            <a:r>
              <a:rPr/>
              <a:t>liquid.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zero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they’ll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colonoscopy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facial</a:t>
            </a:r>
            <a:r>
              <a:rPr/>
              <a:t> </a:t>
            </a:r>
            <a:r>
              <a:rPr/>
              <a:t>expression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downloaded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https://commons.wikimedia.org/wiki/File:Disgust_expression_cropped.jpg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and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originally</a:t>
            </a:r>
            <a:r>
              <a:rPr/>
              <a:t> </a:t>
            </a:r>
            <a:r>
              <a:rPr/>
              <a:t>posted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https://www.flickr.com/photos/iamagenious/2490996809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source</a:t>
            </a:r>
            <a:r>
              <a:rPr/>
              <a:t> </a:t>
            </a:r>
            <a:r>
              <a:rPr/>
              <a:t>license.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screenshot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“</a:t>
            </a:r>
            <a:r>
              <a:rPr/>
              <a:t>The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Home</a:t>
            </a:r>
            <a:r>
              <a:rPr/>
              <a:t> </a:t>
            </a:r>
            <a:r>
              <a:rPr/>
              <a:t>Page</a:t>
            </a:r>
            <a:r>
              <a:rPr/>
              <a:t>”</a:t>
            </a:r>
            <a:r>
              <a:rPr/>
              <a:t> </a:t>
            </a:r>
            <a:r>
              <a:rPr/>
              <a:t>at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http://people.stern.nyu.edu/jhaidt/disgustscale.html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is</a:t>
            </a:r>
            <a:r>
              <a:rPr/>
              <a:t> </a:t>
            </a:r>
            <a:r>
              <a:rPr/>
              <a:t>copyrighted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covered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Fair</a:t>
            </a:r>
            <a:r>
              <a:rPr/>
              <a:t> </a:t>
            </a:r>
            <a:r>
              <a:rPr/>
              <a:t>use</a:t>
            </a:r>
            <a:r>
              <a:rPr/>
              <a:t>”</a:t>
            </a:r>
            <a:r>
              <a:rPr/>
              <a:t> </a:t>
            </a:r>
            <a:r>
              <a:rPr/>
              <a:t>provisions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copyright</a:t>
            </a:r>
            <a:r>
              <a:rPr/>
              <a:t> </a:t>
            </a:r>
            <a:r>
              <a:rPr/>
              <a:t>law.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image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covered.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items,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rated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0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disagree)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(strongly</a:t>
            </a:r>
            <a:r>
              <a:rPr/>
              <a:t> </a:t>
            </a:r>
            <a:r>
              <a:rPr/>
              <a:t>agree).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9.xml" /><Relationship Id="rId4" Type="http://schemas.openxmlformats.org/officeDocument/2006/relationships/image" Target="../media/image12.png" /><Relationship Id="rId3" Type="http://schemas.openxmlformats.org/officeDocument/2006/relationships/image" Target="../media/image11.jpg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13.png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6.xml" /><Relationship Id="rId4" Type="http://schemas.openxmlformats.org/officeDocument/2006/relationships/image" Target="../media/image4.jpg" /><Relationship Id="rId3" Type="http://schemas.openxmlformats.org/officeDocument/2006/relationships/image" Target="../media/image1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7.xml" /><Relationship Id="rId4" Type="http://schemas.openxmlformats.org/officeDocument/2006/relationships/image" Target="../media/image8.jpg" /><Relationship Id="rId3" Type="http://schemas.openxmlformats.org/officeDocument/2006/relationships/image" Target="../media/image6.jp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8.xml" /><Relationship Id="rId4" Type="http://schemas.openxmlformats.org/officeDocument/2006/relationships/image" Target="../media/image6.jpg" /><Relationship Id="rId3" Type="http://schemas.openxmlformats.org/officeDocument/2006/relationships/image" Target="../media/image1.jp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19.xml" /><Relationship Id="rId4" Type="http://schemas.openxmlformats.org/officeDocument/2006/relationships/image" Target="../media/image8.jpg" /><Relationship Id="rId3" Type="http://schemas.openxmlformats.org/officeDocument/2006/relationships/image" Target="../media/image4.jpg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0.xml" /><Relationship Id="rId4" Type="http://schemas.openxmlformats.org/officeDocument/2006/relationships/image" Target="../media/image1.jpg" /><Relationship Id="rId3" Type="http://schemas.openxmlformats.org/officeDocument/2006/relationships/image" Target="../media/image6.jp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1.xml" /><Relationship Id="rId4" Type="http://schemas.openxmlformats.org/officeDocument/2006/relationships/image" Target="../media/image4.jpg" /><Relationship Id="rId3" Type="http://schemas.openxmlformats.org/officeDocument/2006/relationships/image" Target="../media/image8.jp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22.xml" /><Relationship Id="rId3" Type="http://schemas.openxmlformats.org/officeDocument/2006/relationships/image" Target="../media/image11.jp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5.png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9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0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1.xml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3.xml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4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5.xml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6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3.xml" /><Relationship Id="rId4" Type="http://schemas.openxmlformats.org/officeDocument/2006/relationships/image" Target="../media/image2.png" /><Relationship Id="rId3" Type="http://schemas.openxmlformats.org/officeDocument/2006/relationships/image" Target="../media/image1.jpg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7.xml" /></Relationships>
</file>

<file path=ppt/slides/_rels/slide4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8.xml" /></Relationships>
</file>

<file path=ppt/slides/_rels/slide4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9.xml" /></Relationships>
</file>

<file path=ppt/slides/_rels/slide4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0.xml" /></Relationships>
</file>

<file path=ppt/slides/_rels/slide4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1.xml" /></Relationships>
</file>

<file path=ppt/slides/_rels/slide4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2.xml" /></Relationships>
</file>

<file path=ppt/slides/_rels/slide4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3.xml" /><Relationship Id="rId3" Type="http://schemas.openxmlformats.org/officeDocument/2006/relationships/image" Target="../media/image1.jpg" /></Relationships>
</file>

<file path=ppt/slides/_rels/slide4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image" Target="../media/image3.png" /></Relationships>
</file>

<file path=ppt/slides/_rels/slide5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4.xml" /></Relationships>
</file>

<file path=ppt/slides/_rels/slide5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5.xml" /><Relationship Id="rId3" Type="http://schemas.openxmlformats.org/officeDocument/2006/relationships/image" Target="../media/image4.jpg" /></Relationships>
</file>

<file path=ppt/slides/_rels/slide5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5.png" /></Relationships>
</file>

<file path=ppt/slides/_rels/slide5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6.xml" /></Relationships>
</file>

<file path=ppt/slides/_rels/slide5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7.xml" /><Relationship Id="rId3" Type="http://schemas.openxmlformats.org/officeDocument/2006/relationships/image" Target="../media/image6.jpg" /></Relationships>
</file>

<file path=ppt/slides/_rels/slide5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7.jpg" /></Relationships>
</file>

<file path=ppt/slides/_rels/slide5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8.xml" /></Relationships>
</file>

<file path=ppt/slides/_rels/slide5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9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5.xml" /><Relationship Id="rId4" Type="http://schemas.openxmlformats.org/officeDocument/2006/relationships/image" Target="../media/image5.png" /><Relationship Id="rId3" Type="http://schemas.openxmlformats.org/officeDocument/2006/relationships/image" Target="../media/image4.jpg" /></Relationships>
</file>

<file path=ppt/slides/_rels/slide6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0.xml" /><Relationship Id="rId3" Type="http://schemas.openxmlformats.org/officeDocument/2006/relationships/image" Target="../media/image8.jpg" /></Relationships>
</file>

<file path=ppt/slides/_rels/slide6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0.png" /></Relationships>
</file>

<file path=ppt/slides/_rels/slide6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6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6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1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6.xml" /><Relationship Id="rId4" Type="http://schemas.openxmlformats.org/officeDocument/2006/relationships/image" Target="../media/image7.jpg" /><Relationship Id="rId3" Type="http://schemas.openxmlformats.org/officeDocument/2006/relationships/image" Target="../media/image6.jpg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notesSlide" Target="../notesSlides/notesSlide7.xml" /><Relationship Id="rId4" Type="http://schemas.openxmlformats.org/officeDocument/2006/relationships/image" Target="../media/image9.png" /><Relationship Id="rId3" Type="http://schemas.openxmlformats.org/officeDocument/2006/relationships/image" Target="../media/image8.jpg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Relationship Id="rId3" Type="http://schemas.openxmlformats.org/officeDocument/2006/relationships/image" Target="../media/image10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Video09b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advice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establishing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316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disgust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63800"/>
            <a:ext cx="8229600" cy="2794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measurer?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Self reported outcomes</a:t>
            </a:r>
          </a:p>
          <a:p>
            <a:pPr lvl="2"/>
            <a:r>
              <a:rPr/>
              <a:t>Also know as patient reported outcomes</a:t>
            </a:r>
          </a:p>
          <a:p>
            <a:pPr lvl="1"/>
            <a:r>
              <a:rPr/>
              <a:t>Researcher evaluations</a:t>
            </a:r>
          </a:p>
          <a:p>
            <a:pPr lvl="2"/>
            <a:r>
              <a:rPr/>
              <a:t>Only when concerned about subjectivity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pieces?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Composite scores</a:t>
            </a:r>
          </a:p>
          <a:p>
            <a:pPr lvl="2"/>
            <a:r>
              <a:rPr/>
              <a:t>Sum or average</a:t>
            </a:r>
          </a:p>
          <a:p>
            <a:pPr lvl="1"/>
            <a:r>
              <a:rPr/>
              <a:t>Single measurement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soft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hard?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Psychological or social constructs</a:t>
            </a:r>
          </a:p>
          <a:p>
            <a:pPr lvl="2"/>
            <a:r>
              <a:rPr/>
              <a:t>Created and accepted by you and me</a:t>
            </a:r>
          </a:p>
          <a:p>
            <a:pPr lvl="2"/>
            <a:r>
              <a:rPr/>
              <a:t>Impossible to observe directly</a:t>
            </a:r>
          </a:p>
          <a:p>
            <a:pPr lvl="2"/>
            <a:r>
              <a:rPr/>
              <a:t>Examples: stress, anxiety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dichotomy: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hard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soft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Biological or physical measure</a:t>
            </a:r>
          </a:p>
          <a:p>
            <a:pPr lvl="2"/>
            <a:r>
              <a:rPr/>
              <a:t>Has an objective reality</a:t>
            </a:r>
          </a:p>
          <a:p>
            <a:pPr lvl="2"/>
            <a:r>
              <a:rPr/>
              <a:t>Potential for direct observation</a:t>
            </a:r>
          </a:p>
          <a:p>
            <a:pPr lvl="2"/>
            <a:r>
              <a:rPr/>
              <a:t>Example: obesity, dementia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self</a:t>
            </a:r>
            <a:r>
              <a:rPr/>
              <a:t> </a:t>
            </a:r>
            <a:r>
              <a:rPr/>
              <a:t>reported</a:t>
            </a:r>
            <a:r>
              <a:rPr/>
              <a:t> </a:t>
            </a:r>
            <a:r>
              <a:rPr/>
              <a:t>outcomes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researcher</a:t>
            </a:r>
            <a:r>
              <a:rPr/>
              <a:t> </a:t>
            </a:r>
            <a:r>
              <a:rPr/>
              <a:t>evaluation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composite</a:t>
            </a:r>
            <a:r>
              <a:rPr/>
              <a:t> </a:t>
            </a:r>
            <a:r>
              <a:rPr/>
              <a:t>scores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Outline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Five case studies</a:t>
            </a:r>
          </a:p>
          <a:p>
            <a:pPr lvl="1"/>
            <a:r>
              <a:rPr/>
              <a:t>Three dichotomies of measurement</a:t>
            </a:r>
          </a:p>
          <a:p>
            <a:pPr lvl="1"/>
            <a:r>
              <a:rPr/>
              <a:t>Assessing reliability</a:t>
            </a:r>
          </a:p>
          <a:p>
            <a:pPr lvl="1"/>
            <a:r>
              <a:rPr/>
              <a:t>Assessing validity</a:t>
            </a:r>
          </a:p>
          <a:p>
            <a:pPr lvl="1"/>
            <a:r>
              <a:rPr/>
              <a:t>Revisit five case studies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constructs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35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Examples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biological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measurements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260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171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56134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Pop</a:t>
            </a:r>
            <a:r>
              <a:rPr/>
              <a:t> </a:t>
            </a:r>
            <a:r>
              <a:rPr/>
              <a:t>quiz</a:t>
            </a:r>
          </a:p>
        </p:txBody>
      </p:sp>
      <p:pic>
        <p:nvPicPr>
          <p:cNvPr descr="../images/09/disgust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889000" y="1600200"/>
            <a:ext cx="3162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Is the disgust score</a:t>
            </a:r>
          </a:p>
          <a:p>
            <a:pPr lvl="2"/>
            <a:r>
              <a:rPr/>
              <a:t>a self report or</a:t>
            </a:r>
          </a:p>
          <a:p>
            <a:pPr lvl="2"/>
            <a:r>
              <a:rPr/>
              <a:t>a researcher evaluation?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composite measure or</a:t>
            </a:r>
          </a:p>
          <a:p>
            <a:pPr lvl="2"/>
            <a:r>
              <a:rPr/>
              <a:t>a single measurement?</a:t>
            </a:r>
          </a:p>
          <a:p>
            <a:pPr lvl="1"/>
            <a:r>
              <a:rPr/>
              <a:t>Is the disgust score</a:t>
            </a:r>
          </a:p>
          <a:p>
            <a:pPr lvl="2"/>
            <a:r>
              <a:rPr/>
              <a:t>a psychological or social construct or</a:t>
            </a:r>
          </a:p>
          <a:p>
            <a:pPr lvl="2"/>
            <a:r>
              <a:rPr/>
              <a:t>a biological or physical measurement?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Synoynms: consistency, precision, stability</a:t>
            </a:r>
          </a:p>
          <a:p>
            <a:pPr lvl="1"/>
            <a:r>
              <a:rPr/>
              <a:t>Classical test theory</a:t>
            </a:r>
          </a:p>
          <a:p>
            <a:pPr lvl="2"/>
            <a:r>
              <a:rPr/>
              <a:t>Observed value = True value + Measurement error</a:t>
            </a:r>
          </a:p>
          <a:p>
            <a:pPr lvl="2"/>
            <a:r>
              <a:rPr/>
              <a:t>This is a purely hypothetical model</a:t>
            </a:r>
          </a:p>
          <a:p>
            <a:pPr lvl="1"/>
            <a:r>
              <a:rPr/>
              <a:t>Reliability coefficient</a:t>
            </a:r>
          </a:p>
          <a:p>
            <a:pPr lvl="2"/>
            <a:r>
              <a:rPr/>
              <a:t>Variance of true values / Variance of measured values</a:t>
            </a:r>
          </a:p>
          <a:p>
            <a:pPr lvl="1"/>
            <a:r>
              <a:rPr/>
              <a:t>Depends on your population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measurement is perfectly reliable</a:t>
            </a:r>
          </a:p>
          <a:p>
            <a:pPr lvl="2"/>
            <a:r>
              <a:rPr/>
              <a:t>Strive for 0.7 or higher in research</a:t>
            </a:r>
          </a:p>
          <a:p>
            <a:pPr lvl="2"/>
            <a:r>
              <a:rPr/>
              <a:t>0.6 is “borderline”.</a:t>
            </a:r>
          </a:p>
          <a:p>
            <a:pPr lvl="2"/>
            <a:r>
              <a:rPr/>
              <a:t>Might require 0.9 or higher for individual decisions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Indirect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coefficient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Test-retest</a:t>
            </a:r>
          </a:p>
          <a:p>
            <a:pPr lvl="1"/>
            <a:r>
              <a:rPr/>
              <a:t>Interrater</a:t>
            </a:r>
          </a:p>
          <a:p>
            <a:pPr lvl="1"/>
            <a:r>
              <a:rPr/>
              <a:t>Internal consistency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E:/git/classes/clinical-research-methodology/results/video09b-five-case-studies_files/figure-pptx/image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Test-retest</a:t>
            </a:r>
            <a:r>
              <a:rPr/>
              <a:t> </a:t>
            </a:r>
            <a:r>
              <a:rPr/>
              <a:t>reliability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repeatability)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Correlation of two measurements separated by time</a:t>
            </a:r>
          </a:p>
          <a:p>
            <a:pPr lvl="1"/>
            <a:r>
              <a:rPr/>
              <a:t>Length of time interval is critical</a:t>
            </a:r>
          </a:p>
          <a:p>
            <a:pPr lvl="2"/>
            <a:r>
              <a:rPr/>
              <a:t>No carry-over</a:t>
            </a:r>
          </a:p>
          <a:p>
            <a:pPr lvl="2"/>
            <a:r>
              <a:rPr/>
              <a:t>No changes in the true score</a:t>
            </a:r>
          </a:p>
          <a:p>
            <a:pPr lvl="1"/>
            <a:r>
              <a:rPr/>
              <a:t>Useful for composite scores and single values</a:t>
            </a:r>
          </a:p>
          <a:p>
            <a:pPr lvl="1"/>
            <a:r>
              <a:rPr/>
              <a:t>Useful for self-report and researcher evaluation</a:t>
            </a:r>
          </a:p>
          <a:p>
            <a:pPr lvl="1"/>
            <a:r>
              <a:rPr/>
              <a:t>Not possible for some measures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quote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“only scientists are arrogant enough to think that they always observe with rigorous and objective scrutiny”</a:t>
            </a:r>
          </a:p>
          <a:p>
            <a:pPr lvl="2"/>
            <a:r>
              <a:rPr/>
              <a:t>Stephen Jay Gould, The Mismeasure of Man, page 36.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pic>
        <p:nvPicPr>
          <p:cNvPr descr="E:/git/classes/clinical-research-methodology/results/video09b-five-case-studies_files/figure-pptx/image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Inter-rater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Simplest case</a:t>
            </a:r>
          </a:p>
          <a:p>
            <a:pPr lvl="2"/>
            <a:r>
              <a:rPr/>
              <a:t>Two independent raters</a:t>
            </a:r>
          </a:p>
          <a:p>
            <a:pPr lvl="2"/>
            <a:r>
              <a:rPr/>
              <a:t>Ratings for every patient</a:t>
            </a:r>
          </a:p>
          <a:p>
            <a:pPr lvl="1"/>
            <a:r>
              <a:rPr/>
              <a:t>Analysis</a:t>
            </a:r>
          </a:p>
          <a:p>
            <a:pPr lvl="2"/>
            <a:r>
              <a:rPr/>
              <a:t>Intraclass correlation or Cohen’s Kappa</a:t>
            </a:r>
          </a:p>
          <a:p>
            <a:pPr lvl="1"/>
            <a:r>
              <a:rPr/>
              <a:t>Extensions</a:t>
            </a:r>
          </a:p>
          <a:p>
            <a:pPr lvl="2"/>
            <a:r>
              <a:rPr/>
              <a:t>See Audrey’s webinar</a:t>
            </a:r>
          </a:p>
          <a:p>
            <a:pPr lvl="1"/>
            <a:r>
              <a:rPr/>
              <a:t>Used for researcher evaluations only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internal</a:t>
            </a:r>
            <a:r>
              <a:rPr/>
              <a:t> </a:t>
            </a:r>
            <a:r>
              <a:rPr/>
              <a:t>consistency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Cronbach’s alpha</a:t>
            </a:r>
          </a:p>
          <a:p>
            <a:pPr lvl="1"/>
            <a:r>
              <a:rPr/>
              <a:t>Variations on Cronbach’s alpha</a:t>
            </a:r>
          </a:p>
          <a:p>
            <a:pPr lvl="2"/>
            <a:r>
              <a:rPr/>
              <a:t>Split half correlation with Brown-Spearman adjustement</a:t>
            </a:r>
          </a:p>
          <a:p>
            <a:pPr lvl="2"/>
            <a:r>
              <a:rPr/>
              <a:t>Kuder-Richardson 20</a:t>
            </a:r>
          </a:p>
          <a:p>
            <a:pPr lvl="1"/>
            <a:r>
              <a:rPr/>
              <a:t>Only used for composite measurements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Criticisms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Not a substitute for other methods for assessing reliability</a:t>
            </a:r>
          </a:p>
          <a:p>
            <a:pPr lvl="1"/>
            <a:r>
              <a:rPr/>
              <a:t>Affected by number of components</a:t>
            </a:r>
          </a:p>
          <a:p>
            <a:pPr lvl="1"/>
            <a:r>
              <a:rPr/>
              <a:t>Not a measure of unidimensionality</a:t>
            </a:r>
          </a:p>
          <a:p>
            <a:pPr lvl="1"/>
            <a:r>
              <a:rPr/>
              <a:t>Not useful for scale purification</a:t>
            </a:r>
          </a:p>
          <a:p>
            <a:pPr lvl="1"/>
            <a:r>
              <a:rPr/>
              <a:t>My recommendation</a:t>
            </a:r>
          </a:p>
          <a:p>
            <a:pPr lvl="2"/>
            <a:r>
              <a:rPr/>
              <a:t>Only use it if you are forced to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Cronbach’s</a:t>
            </a:r>
            <a:r>
              <a:rPr/>
              <a:t> </a:t>
            </a:r>
            <a:r>
              <a:rPr/>
              <a:t>alpha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recommendation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Always try to get test-retest or inter-rater reliability</a:t>
            </a:r>
          </a:p>
          <a:p>
            <a:pPr lvl="1"/>
            <a:r>
              <a:rPr/>
              <a:t>Use confirmatory factor analysis for</a:t>
            </a:r>
          </a:p>
          <a:p>
            <a:pPr lvl="2"/>
            <a:r>
              <a:rPr/>
              <a:t>Unidimensionality</a:t>
            </a:r>
          </a:p>
          <a:p>
            <a:pPr lvl="2"/>
            <a:r>
              <a:rPr/>
              <a:t>Scale purification</a:t>
            </a:r>
          </a:p>
          <a:p>
            <a:pPr lvl="1"/>
            <a:r>
              <a:rPr/>
              <a:t>Put it in only if you are forced to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Practical</a:t>
            </a:r>
            <a:r>
              <a:rPr/>
              <a:t> </a:t>
            </a:r>
            <a:r>
              <a:rPr/>
              <a:t>guidance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reliability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Is there previous literature?</a:t>
            </a:r>
          </a:p>
          <a:p>
            <a:pPr lvl="2"/>
            <a:r>
              <a:rPr/>
              <a:t>Report their reliability coefficients</a:t>
            </a:r>
          </a:p>
          <a:p>
            <a:pPr lvl="1"/>
            <a:r>
              <a:rPr/>
              <a:t>Reassess reliability if you have</a:t>
            </a:r>
          </a:p>
          <a:p>
            <a:pPr lvl="2"/>
            <a:r>
              <a:rPr/>
              <a:t>Different demographics</a:t>
            </a:r>
          </a:p>
          <a:p>
            <a:pPr lvl="2"/>
            <a:r>
              <a:rPr/>
              <a:t>Different cultural norms</a:t>
            </a:r>
          </a:p>
          <a:p>
            <a:pPr lvl="2"/>
            <a:r>
              <a:rPr/>
              <a:t>Different literacy</a:t>
            </a:r>
          </a:p>
          <a:p>
            <a:pPr lvl="2"/>
            <a:r>
              <a:rPr/>
              <a:t>Different language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by itself is not enough.</a:t>
            </a:r>
          </a:p>
          <a:p>
            <a:pPr lvl="2"/>
            <a:r>
              <a:rPr/>
              <a:t>Consistent measures of the “wrong thing” is bad</a:t>
            </a:r>
          </a:p>
          <a:p>
            <a:pPr lvl="1"/>
            <a:r>
              <a:rPr/>
              <a:t>Examples of the wrong thing</a:t>
            </a:r>
          </a:p>
          <a:p>
            <a:pPr lvl="2"/>
            <a:r>
              <a:rPr/>
              <a:t>Measuring anxiety instead of stress</a:t>
            </a:r>
          </a:p>
          <a:p>
            <a:pPr lvl="2"/>
            <a:r>
              <a:rPr/>
              <a:t>Measuring transient changes in a patient’s mood rather than chronic depression</a:t>
            </a:r>
          </a:p>
          <a:p>
            <a:pPr lvl="1"/>
            <a:r>
              <a:rPr/>
              <a:t>Reliability is a pre-requisite for validity</a:t>
            </a:r>
          </a:p>
          <a:p>
            <a:pPr lvl="1"/>
            <a:r>
              <a:rPr/>
              <a:t>Validity is a journey and not a destination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Types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is the degree to which a measure measures that which it was intended to measure</a:t>
            </a:r>
          </a:p>
          <a:p>
            <a:pPr lvl="1"/>
            <a:r>
              <a:rPr/>
              <a:t>Types of validity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validity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content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Face validity</a:t>
            </a:r>
          </a:p>
          <a:p>
            <a:pPr lvl="2"/>
            <a:r>
              <a:rPr/>
              <a:t>Opinions from your patients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Content validity</a:t>
            </a:r>
          </a:p>
          <a:p>
            <a:pPr lvl="2"/>
            <a:r>
              <a:rPr/>
              <a:t>Opinions from outside experts</a:t>
            </a:r>
          </a:p>
          <a:p>
            <a:pPr lvl="2"/>
            <a:r>
              <a:rPr/>
              <a:t>Subjective and unquantifiable</a:t>
            </a:r>
          </a:p>
          <a:p>
            <a:pPr lvl="1"/>
            <a:r>
              <a:rPr/>
              <a:t>Only used for composite measures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ne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7432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Question.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Should Statisticians work on problems that are subjective and unquantifiable?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Answer.</a:t>
            </a:r>
            <a:r>
              <a:rPr/>
              <a:t> </a:t>
            </a:r>
            <a:r>
              <a:rPr/>
              <a:t>Yer</a:t>
            </a:r>
            <a:r>
              <a:rPr/>
              <a:t> </a:t>
            </a:r>
            <a:r>
              <a:rPr/>
              <a:t>darn</a:t>
            </a:r>
            <a:r>
              <a:rPr/>
              <a:t> </a:t>
            </a:r>
            <a:r>
              <a:rPr/>
              <a:t>tootin!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Response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evidence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Observe the process</a:t>
            </a:r>
          </a:p>
          <a:p>
            <a:pPr lvl="2"/>
            <a:r>
              <a:rPr/>
              <a:t>Watch as patients fill out the form, monitor response times</a:t>
            </a:r>
          </a:p>
          <a:p>
            <a:pPr lvl="2"/>
            <a:r>
              <a:rPr/>
              <a:t>Ask questions along the way, encourage them to think aloud</a:t>
            </a:r>
          </a:p>
          <a:p>
            <a:pPr lvl="1"/>
            <a:r>
              <a:rPr/>
              <a:t>Supplement with interview</a:t>
            </a:r>
          </a:p>
          <a:p>
            <a:pPr lvl="1"/>
            <a:r>
              <a:rPr/>
              <a:t>Goal is to identify confusion, misunderstandings, language issues</a:t>
            </a:r>
          </a:p>
          <a:p>
            <a:pPr lvl="1"/>
            <a:r>
              <a:rPr/>
              <a:t>Used only for composite measures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Comparison to external criterion</a:t>
            </a:r>
          </a:p>
          <a:p>
            <a:pPr lvl="2"/>
            <a:r>
              <a:rPr/>
              <a:t>Represents “truth”</a:t>
            </a:r>
          </a:p>
          <a:p>
            <a:pPr lvl="2"/>
            <a:r>
              <a:rPr/>
              <a:t>Not always available</a:t>
            </a:r>
          </a:p>
          <a:p>
            <a:pPr lvl="1"/>
            <a:r>
              <a:rPr/>
              <a:t>Only for biological or physical measurement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Criterion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Predictive evidence</a:t>
            </a:r>
          </a:p>
          <a:p>
            <a:pPr lvl="2"/>
            <a:r>
              <a:rPr/>
              <a:t>Measurement in the future</a:t>
            </a:r>
          </a:p>
          <a:p>
            <a:pPr lvl="2"/>
            <a:r>
              <a:rPr/>
              <a:t>Example: Imaging study confirmed by later biopsy</a:t>
            </a:r>
          </a:p>
          <a:p>
            <a:pPr lvl="1"/>
            <a:r>
              <a:rPr/>
              <a:t>Concurrent evidence</a:t>
            </a:r>
          </a:p>
          <a:p>
            <a:pPr lvl="2"/>
            <a:r>
              <a:rPr/>
              <a:t>Measured at the same time</a:t>
            </a:r>
          </a:p>
          <a:p>
            <a:pPr lvl="2"/>
            <a:r>
              <a:rPr/>
              <a:t>Example: Smoking self report compared to saliva nicotine levels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Construct</a:t>
            </a:r>
            <a:r>
              <a:rPr/>
              <a:t> </a:t>
            </a:r>
            <a:r>
              <a:rPr/>
              <a:t>validity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No direct measure of the truth exists</a:t>
            </a:r>
          </a:p>
          <a:p>
            <a:pPr lvl="1"/>
            <a:r>
              <a:rPr/>
              <a:t>Define associations consistent with your constuct</a:t>
            </a:r>
          </a:p>
          <a:p>
            <a:pPr lvl="2"/>
            <a:r>
              <a:rPr/>
              <a:t>Does your measurement show the expected association?</a:t>
            </a:r>
          </a:p>
          <a:p>
            <a:pPr lvl="2"/>
            <a:r>
              <a:rPr/>
              <a:t>Known as convergent evidence</a:t>
            </a:r>
          </a:p>
          <a:p>
            <a:pPr lvl="1"/>
            <a:r>
              <a:rPr/>
              <a:t>Define non-associations with your construct</a:t>
            </a:r>
          </a:p>
          <a:p>
            <a:pPr lvl="2"/>
            <a:r>
              <a:rPr/>
              <a:t>Does your measurement also show non-association?</a:t>
            </a:r>
          </a:p>
          <a:p>
            <a:pPr lvl="2"/>
            <a:r>
              <a:rPr/>
              <a:t>Known as discriminant or divergent evidence</a:t>
            </a:r>
          </a:p>
          <a:p>
            <a:pPr lvl="1"/>
            <a:r>
              <a:rPr/>
              <a:t>Used for psychological or social constructs</a:t>
            </a:r>
          </a:p>
          <a:p>
            <a:pPr lvl="1"/>
            <a:r>
              <a:rPr/>
              <a:t>Could be used for physical or biological measurements</a:t>
            </a:r>
          </a:p>
        </p:txBody>
      </p:sp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Establish unidimensionality</a:t>
            </a:r>
          </a:p>
          <a:p>
            <a:pPr lvl="1"/>
            <a:r>
              <a:rPr/>
              <a:t>Scale purification</a:t>
            </a:r>
          </a:p>
          <a:p>
            <a:pPr lvl="1"/>
            <a:r>
              <a:rPr/>
              <a:t>Exploratory versus confirmatory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stop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so far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1"/>
            <a:r>
              <a:rPr/>
              <a:t>What is coming next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</a:p>
        </p:txBody>
      </p:sp>
      <p:pic>
        <p:nvPicPr>
          <p:cNvPr descr="../images/09/ne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8000" y="1600200"/>
            <a:ext cx="81280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pic>
        <p:nvPicPr>
          <p:cNvPr descr="../images/09/ne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3175000"/>
            <a:ext cx="8229600" cy="137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#1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Neighborhood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survey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09700" y="1600200"/>
            <a:ext cx="6337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pain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65300"/>
            <a:ext cx="8229600" cy="4191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Test-retest reliability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Factor analysis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257300" y="1600200"/>
            <a:ext cx="6642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apgar-measurement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11400" y="1600200"/>
            <a:ext cx="45212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Cronbach’s alpha</a:t>
            </a:r>
          </a:p>
        </p:txBody>
      </p:sp>
    </p:spTree>
  </p:cSld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Construct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#2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Pain</a:t>
            </a:r>
            <a:r>
              <a:rPr/>
              <a:t> </a:t>
            </a:r>
            <a:r>
              <a:rPr/>
              <a:t>scale</a:t>
            </a:r>
          </a:p>
        </p:txBody>
      </p:sp>
      <p:pic>
        <p:nvPicPr>
          <p:cNvPr descr="../images/09/pain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25700"/>
            <a:ext cx="40386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pain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2832100"/>
            <a:ext cx="4038600" cy="2057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181100" y="1600200"/>
            <a:ext cx="67818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magnifie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374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Reliability - What you can’t do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Cronbach’s alpha</a:t>
            </a:r>
          </a:p>
          <a:p>
            <a:pPr lvl="1"/>
            <a:r>
              <a:rPr/>
              <a:t>Reliability - What you can do</a:t>
            </a:r>
          </a:p>
          <a:p>
            <a:pPr lvl="2"/>
            <a:r>
              <a:rPr/>
              <a:t>Inter-rater reliability</a:t>
            </a:r>
          </a:p>
        </p:txBody>
      </p:sp>
    </p:spTree>
  </p:cSld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Validity - What you can’t do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1"/>
            <a:r>
              <a:rPr/>
              <a:t>Validity - What you can do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Disgust</a:t>
            </a:r>
            <a:r>
              <a:rPr/>
              <a:t> </a:t>
            </a:r>
            <a:r>
              <a:rPr/>
              <a:t>Scale</a:t>
            </a:r>
            <a:r>
              <a:rPr/>
              <a:t> </a:t>
            </a:r>
            <a:r>
              <a:rPr/>
              <a:t>Revised</a:t>
            </a:r>
          </a:p>
        </p:txBody>
      </p:sp>
      <p:pic>
        <p:nvPicPr>
          <p:cNvPr descr="../images/09/disgust-measuremen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9210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lvl="1"/>
            <a:r>
              <a:rPr/>
              <a:t>What measures of reliability?</a:t>
            </a:r>
          </a:p>
          <a:p>
            <a:pPr lvl="2"/>
            <a:r>
              <a:rPr/>
              <a:t>Test-retest reliability</a:t>
            </a:r>
          </a:p>
          <a:p>
            <a:pPr lvl="2"/>
            <a:r>
              <a:rPr/>
              <a:t>Inter-rater reliability</a:t>
            </a:r>
          </a:p>
          <a:p>
            <a:pPr lvl="2"/>
            <a:r>
              <a:rPr/>
              <a:t>Measures of internal consistency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lvl="1"/>
            <a:r>
              <a:rPr/>
              <a:t>What measures of validity?</a:t>
            </a:r>
          </a:p>
          <a:p>
            <a:pPr lvl="2"/>
            <a:r>
              <a:rPr/>
              <a:t>Face/content validity</a:t>
            </a:r>
          </a:p>
          <a:p>
            <a:pPr lvl="2"/>
            <a:r>
              <a:rPr/>
              <a:t>Response process validity</a:t>
            </a:r>
          </a:p>
          <a:p>
            <a:pPr lvl="2"/>
            <a:r>
              <a:rPr/>
              <a:t>Criterion validity</a:t>
            </a:r>
          </a:p>
          <a:p>
            <a:pPr lvl="2"/>
            <a:r>
              <a:rPr/>
              <a:t>Construct validity</a:t>
            </a:r>
          </a:p>
        </p:txBody>
      </p:sp>
    </p:spTree>
  </p:cSld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you’ve seen today</a:t>
            </a:r>
          </a:p>
          <a:p>
            <a:pPr lvl="2"/>
            <a:r>
              <a:rPr/>
              <a:t>Five case studies</a:t>
            </a:r>
          </a:p>
          <a:p>
            <a:pPr lvl="2"/>
            <a:r>
              <a:rPr/>
              <a:t>Three dichotomies of measurement</a:t>
            </a:r>
          </a:p>
          <a:p>
            <a:pPr lvl="2"/>
            <a:r>
              <a:rPr/>
              <a:t>Assessing reliability</a:t>
            </a:r>
          </a:p>
          <a:p>
            <a:pPr lvl="2"/>
            <a:r>
              <a:rPr/>
              <a:t>Assessing validity</a:t>
            </a:r>
          </a:p>
          <a:p>
            <a:pPr lvl="2"/>
            <a:r>
              <a:rPr/>
              <a:t>Revisit five case studies</a:t>
            </a:r>
          </a:p>
          <a:p>
            <a:pPr lvl="1"/>
            <a:r>
              <a:rPr/>
              <a:t>Any questions?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#3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Apgar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apgar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489200"/>
            <a:ext cx="4038600" cy="2755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apgar-measurement.jp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4648200" y="1841500"/>
            <a:ext cx="4038600" cy="4038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image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5146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../images/09/bbps-measurement.png" id="0" name="Picture 1"/>
          <p:cNvPicPr>
            <a:picLocks noGrp="1" noChangeAspect="1"/>
          </p:cNvPicPr>
          <p:nvPr/>
        </p:nvPicPr>
        <p:blipFill>
          <a:blip r:embed="rId4"/>
          <a:stretch>
            <a:fillRect/>
          </a:stretch>
        </p:blipFill>
        <p:spPr bwMode="auto">
          <a:xfrm>
            <a:off x="5016500" y="1600200"/>
            <a:ext cx="32893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9b,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#4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Boston</a:t>
            </a:r>
            <a:r>
              <a:rPr/>
              <a:t> </a:t>
            </a:r>
            <a:r>
              <a:rPr/>
              <a:t>Bowel</a:t>
            </a:r>
            <a:r>
              <a:rPr/>
              <a:t> </a:t>
            </a:r>
            <a:r>
              <a:rPr/>
              <a:t>Prep</a:t>
            </a:r>
            <a:r>
              <a:rPr/>
              <a:t> </a:t>
            </a:r>
            <a:r>
              <a:rPr/>
              <a:t>Score</a:t>
            </a:r>
          </a:p>
        </p:txBody>
      </p:sp>
      <p:pic>
        <p:nvPicPr>
          <p:cNvPr descr="../images/09/bbps-magnified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57200" y="2120900"/>
            <a:ext cx="8229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Excerpt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Lai</a:t>
            </a:r>
            <a:r>
              <a:rPr/>
              <a:t> </a:t>
            </a:r>
            <a:r>
              <a:rPr/>
              <a:t>et</a:t>
            </a:r>
            <a:r>
              <a:rPr/>
              <a:t> </a:t>
            </a:r>
            <a:r>
              <a:rPr/>
              <a:t>al</a:t>
            </a:r>
            <a:r>
              <a:rPr/>
              <a:t> </a:t>
            </a:r>
            <a:r>
              <a:rPr/>
              <a:t>article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Video09b - Practical advice for establishing reliability and validity</dc:title>
  <dc:creator>Steve Simon</dc:creator>
  <cp:keywords/>
  <dcterms:created xsi:type="dcterms:W3CDTF">2021-03-23T22:38:37Z</dcterms:created>
  <dcterms:modified xsi:type="dcterms:W3CDTF">2021-03-23T22:38:37Z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