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preformance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simpilistic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justificaiton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ifself,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announcing</a:t>
            </a:r>
            <a:r>
              <a:rPr/>
              <a:t> </a:t>
            </a:r>
            <a:r>
              <a:rPr/>
              <a:t>“</a:t>
            </a:r>
            <a:r>
              <a:rPr/>
              <a:t>Giant</a:t>
            </a:r>
            <a:r>
              <a:rPr/>
              <a:t> </a:t>
            </a:r>
            <a:r>
              <a:rPr/>
              <a:t>sae: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cricisms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deals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vaccines.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vaccines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vaccination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probable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difference?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yes,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ball.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harms.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vaccine?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thresholds.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point?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decision?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intermediate.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gyrations.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phrasing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(fail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convoluted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anytime</a:t>
            </a:r>
            <a:r>
              <a:rPr/>
              <a:t> </a:t>
            </a:r>
            <a:r>
              <a:rPr/>
              <a:t>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hpyothesis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roundly</a:t>
            </a:r>
            <a:r>
              <a:rPr/>
              <a:t> </a:t>
            </a:r>
            <a:r>
              <a:rPr/>
              <a:t>criticized.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vlaue.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p-vaue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-delta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poorly,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blineded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violations,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criticized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conservative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tradeoffs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preventing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fatal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reliant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thougtless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fMRI.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fMRI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activates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parietal</a:t>
            </a:r>
            <a:r>
              <a:rPr/>
              <a:t> </a:t>
            </a:r>
            <a:r>
              <a:rPr/>
              <a:t>lobe,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computations.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understood.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0.04,</a:t>
            </a:r>
            <a:r>
              <a:rPr/>
              <a:t> </a:t>
            </a:r>
            <a:r>
              <a:rPr/>
              <a:t>0.03,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0.02.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0.0099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latency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spike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achieved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orgasm.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stimulated,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cereberal</a:t>
            </a:r>
            <a:r>
              <a:rPr/>
              <a:t> </a:t>
            </a:r>
            <a:r>
              <a:rPr/>
              <a:t>cortex,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thinking,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blog:</a:t>
            </a:r>
            <a:r>
              <a:rPr/>
              <a:t> </a:t>
            </a:r>
            <a:r>
              <a:rPr/>
              <a:t>http://blog.pmean.com/scientist-brain/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9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0.png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1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2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3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4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5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=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t>≠</m:t>
                    </m:r>
                    <m:r>
                      <m:t>P</m:t>
                    </m:r>
                    <m: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t>|</m:t>
                    </m:r>
                    <m:r>
                      <m:t> 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t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&gt;</m:t>
                    </m:r>
                    <m:r>
                      <m:t>−</m:t>
                    </m:r>
                    <m:r>
                      <m:t>Δ</m:t>
                    </m:r>
                    <m:r>
                      <m:t>+</m:t>
                    </m:r>
                    <m:r>
                      <m:t>z</m:t>
                    </m:r>
                    <m: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Post hoc power - never!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Criticisms of the binary hypothesis</a:t>
                </a:r>
              </a:p>
              <a:p>
                <a:pPr lvl="2"/>
                <a:r>
                  <a:rPr/>
                  <a:t>Dichotomy is simplistic</a:t>
                </a:r>
              </a:p>
              <a:p>
                <a:pPr lvl="2"/>
                <a:r>
                  <a:rPr/>
                  <a:t>Point null is never true</a:t>
                </a:r>
              </a:p>
              <a:p>
                <a:pPr lvl="2"/>
                <a:r>
                  <a:rPr/>
                  <a:t>Cannot prove the null</a:t>
                </a:r>
              </a:p>
              <a:p>
                <a:pPr lvl="1"/>
                <a:r>
                  <a:rPr/>
                  <a:t>Possible remedy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t>−</m:t>
                    </m:r>
                    <m:r>
                      <m:t>Δ</m:t>
                    </m:r>
                    <m:r>
                      <m:t>≤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≤</m:t>
                    </m:r>
                    <m:r>
                      <m:t>Δ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Hypothesis testing</a:t>
            </a:r>
          </a:p>
          <a:p>
            <a:pPr lvl="2"/>
            <a:r>
              <a:rPr/>
              <a:t>p-values and confidence intervals</a:t>
            </a:r>
          </a:p>
          <a:p>
            <a:pPr lvl="2"/>
            <a:r>
              <a:rPr/>
              <a:t>Sample size justification</a:t>
            </a:r>
          </a:p>
          <a:p>
            <a:pPr lvl="2"/>
            <a:r>
              <a:rPr/>
              <a:t>Bayesian analysis</a:t>
            </a:r>
          </a:p>
          <a:p>
            <a:pPr lvl="1"/>
            <a:r>
              <a:rPr/>
              <a:t>What’s coming next week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Linear, logistic, Poisson, and Cox regression</a:t>
            </a:r>
          </a:p>
          <a:p>
            <a:pPr lvl="2"/>
            <a:r>
              <a:rPr/>
              <a:t>Analysis of qualitative data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bar>
                          <m:barPr>
                            <m:pos m:val="top"/>
                          </m:barPr>
                          <m:e>
                            <m:r>
                              <m:t>X</m:t>
                            </m:r>
                          </m:e>
                        </m:ba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2021-04-14T17:29:44Z</dcterms:created>
  <dcterms:modified xsi:type="dcterms:W3CDTF">2021-04-14T17:29:44Z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