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notesMaster" Target="notesMasters/notesMaster1.xml" /><Relationship Id="rId70" Type="http://schemas.openxmlformats.org/officeDocument/2006/relationships/viewProps" Target="viewProps.xml" /><Relationship Id="rId6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2" Type="http://schemas.openxmlformats.org/officeDocument/2006/relationships/tableStyles" Target="tableStyles.xml" /><Relationship Id="rId7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reminder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"Practical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Furthermore,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Monkey</a:t>
            </a:r>
            <a:r>
              <a:rPr/>
              <a:t> </a:t>
            </a:r>
            <a:r>
              <a:rPr/>
              <a:t>meat?</a:t>
            </a:r>
            <a:r>
              <a:rPr/>
              <a:t> </a:t>
            </a:r>
            <a:r>
              <a:rPr/>
              <a:t>Mucus?</a:t>
            </a:r>
            <a:r>
              <a:rPr/>
              <a:t> </a:t>
            </a:r>
            <a:r>
              <a:rPr/>
              <a:t>Cockroaches?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disgusting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cockroaches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distrust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himself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herself?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interviewer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endlessly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deserve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composites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distinction.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averaging</a:t>
            </a:r>
            <a:r>
              <a:rPr/>
              <a:t> </a:t>
            </a:r>
            <a:r>
              <a:rPr/>
              <a:t>involved.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soft.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indepent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society.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anxiety,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constructs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socially</a:t>
            </a:r>
            <a:r>
              <a:rPr/>
              <a:t> </a:t>
            </a:r>
            <a:r>
              <a:rPr/>
              <a:t>constructed,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Obesity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waist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hip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autopsy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dementia.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residents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self-reports.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nonverbal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expression,</a:t>
            </a:r>
            <a:r>
              <a:rPr/>
              <a:t> </a:t>
            </a:r>
            <a:r>
              <a:rPr/>
              <a:t>leg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movements,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signs.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Still,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children.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condition,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self-administering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colonoscopy.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Jay</a:t>
            </a:r>
            <a:r>
              <a:rPr/>
              <a:t> </a:t>
            </a:r>
            <a:r>
              <a:rPr/>
              <a:t>Gould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temptation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concept,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environment.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exmaple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phenomenon,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nervous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consistent,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unknown,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acceptance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dominate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borderline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marginal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developed.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indirectly.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repeatability.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correlated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carry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effect.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problematic.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Over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rapidly.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unresponsive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intra-class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generalizes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Cohen’s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raters.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cousins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variants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Boynton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Detroit,</a:t>
            </a:r>
            <a:r>
              <a:rPr/>
              <a:t> </a:t>
            </a:r>
            <a:r>
              <a:rPr/>
              <a:t>Michigan.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https://en.wikipedia.org/wiki/File:Boynton_neighborhood_Detroit_(Annabelle_Street).jpg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publication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Crum</a:t>
            </a:r>
            <a:r>
              <a:rPr/>
              <a:t> </a:t>
            </a:r>
            <a:r>
              <a:rPr/>
              <a:t>RM,</a:t>
            </a:r>
            <a:r>
              <a:rPr/>
              <a:t> </a:t>
            </a:r>
            <a:r>
              <a:rPr/>
              <a:t>Lillie-Blanton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Anthony</a:t>
            </a:r>
            <a:r>
              <a:rPr/>
              <a:t> </a:t>
            </a:r>
            <a:r>
              <a:rPr/>
              <a:t>JC.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cocaine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adolescence.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Alcohol</a:t>
            </a:r>
            <a:r>
              <a:rPr/>
              <a:t> </a:t>
            </a:r>
            <a:r>
              <a:rPr/>
              <a:t>Dependence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(1996)</a:t>
            </a:r>
            <a:r>
              <a:rPr/>
              <a:t> </a:t>
            </a:r>
            <a:r>
              <a:rPr/>
              <a:t>155-161.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relationship.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substandard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“</a:t>
            </a:r>
            <a:r>
              <a:rPr/>
              <a:t>game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unidimensionality.</a:t>
            </a:r>
            <a:r>
              <a:rPr/>
              <a:t> </a:t>
            </a:r>
            <a:r>
              <a:rPr/>
              <a:t>Unidimensinoality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bi-dimensinoal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tri-dimensional.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leave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”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(purified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demands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fighting.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back-translation,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realizing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allay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test-restest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restate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despise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(stability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raters).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pale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target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Wow.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advice: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Next,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enduring,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anxiety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related,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transient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chronic</a:t>
            </a:r>
            <a:r>
              <a:rPr/>
              <a:t> </a:t>
            </a:r>
            <a:r>
              <a:rPr/>
              <a:t>depression.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pre-requisite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stability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never-ending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dictate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include.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inmates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asylum.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fair,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anyone,</a:t>
            </a:r>
            <a:r>
              <a:rPr/>
              <a:t> </a:t>
            </a:r>
            <a:r>
              <a:rPr/>
              <a:t>really.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credentials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qualitative.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consensus,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qualitatively.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Delphi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interview.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soft,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interchangably.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delving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cows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impressive.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fancy,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distracted.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straightforward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directly?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luxury.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admission.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college.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cutoff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prestigious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podunk</a:t>
            </a:r>
            <a:r>
              <a:rPr/>
              <a:t> </a:t>
            </a:r>
            <a:r>
              <a:rPr/>
              <a:t>college.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diagnose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appendicitis.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appendix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ruptures.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low.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appendicitis,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colllege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receiving.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concurrently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NES.</a:t>
            </a:r>
            <a:r>
              <a:rPr/>
              <a:t> </a:t>
            </a:r>
            <a:r>
              <a:rPr/>
              <a:t>“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outdoors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Every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kid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beat-up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mugged.</a:t>
            </a:r>
            <a:r>
              <a:rPr/>
              <a:t>”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answered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unidimentionality.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thing</a:t>
            </a:r>
            <a:r>
              <a:rPr/>
              <a:t>”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validity?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purification.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self.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(true/false)</a:t>
            </a:r>
            <a:r>
              <a:rPr/>
              <a:t> </a:t>
            </a:r>
            <a:r>
              <a:rPr/>
              <a:t>statements.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overnight,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alpah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KR-20.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quick.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re-test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pain.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KR-20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Apgra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peeking!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criterion.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mortality?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dental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underway,</a:t>
            </a:r>
            <a:r>
              <a:rPr/>
              <a:t> </a:t>
            </a:r>
            <a:r>
              <a:rPr/>
              <a:t>hopefully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analgesic</a:t>
            </a:r>
            <a:r>
              <a:rPr/>
              <a:t> </a:t>
            </a:r>
            <a:r>
              <a:rPr/>
              <a:t>medication.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https://commons.wikimedia.org/wiki/File:Flickr_-_Official_U.S._Navy_Imagery_-_Dental_procedure_aboard_USS_Abraham_Lincoln.jpg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https://publicdomainvectors.org/en/free-clipart/Pain-scale/50153.html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https://commons.wikimedia.org/wiki/File:HumanNewborn.JPG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https://commons.wikimedia.org/wiki/File:APGAR_score.jpg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born.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born,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crying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opposite.</a:t>
            </a:r>
            <a:r>
              <a:rPr/>
              <a:t> </a:t>
            </a:r>
            <a:r>
              <a:rPr/>
              <a:t>Screaming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lungs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thrashing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around,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downloeaded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https://commons.wikimedia.org/wiki/File:PENTAX_Colonoscope001.jpg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foul</a:t>
            </a:r>
            <a:r>
              <a:rPr/>
              <a:t> </a:t>
            </a:r>
            <a:r>
              <a:rPr/>
              <a:t>tasting</a:t>
            </a:r>
            <a:r>
              <a:rPr/>
              <a:t> </a:t>
            </a:r>
            <a:r>
              <a:rPr/>
              <a:t>preparation.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cleaned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hunting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polyps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Lai</a:t>
            </a:r>
            <a:r>
              <a:rPr/>
              <a:t> </a:t>
            </a:r>
            <a:r>
              <a:rPr/>
              <a:t>EJ,</a:t>
            </a:r>
            <a:r>
              <a:rPr/>
              <a:t> </a:t>
            </a:r>
            <a:r>
              <a:rPr/>
              <a:t>Calderwood</a:t>
            </a:r>
            <a:r>
              <a:rPr/>
              <a:t> </a:t>
            </a:r>
            <a:r>
              <a:rPr/>
              <a:t>AH,</a:t>
            </a:r>
            <a:r>
              <a:rPr/>
              <a:t> </a:t>
            </a:r>
            <a:r>
              <a:rPr/>
              <a:t>Doros</a:t>
            </a:r>
            <a:r>
              <a:rPr/>
              <a:t> </a:t>
            </a:r>
            <a:r>
              <a:rPr/>
              <a:t>G,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OK,</a:t>
            </a:r>
            <a:r>
              <a:rPr/>
              <a:t> </a:t>
            </a:r>
            <a:r>
              <a:rPr/>
              <a:t>Jacobson</a:t>
            </a:r>
            <a:r>
              <a:rPr/>
              <a:t> </a:t>
            </a:r>
            <a:r>
              <a:rPr/>
              <a:t>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scale: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instrument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colonoscopy-oriented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Gastrointest</a:t>
            </a:r>
            <a:r>
              <a:rPr/>
              <a:t> </a:t>
            </a:r>
            <a:r>
              <a:rPr/>
              <a:t>Endosc.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Mar;69(3</a:t>
            </a:r>
            <a:r>
              <a:rPr/>
              <a:t> </a:t>
            </a:r>
            <a:r>
              <a:rPr/>
              <a:t>Pt</a:t>
            </a:r>
            <a:r>
              <a:rPr/>
              <a:t> </a:t>
            </a:r>
            <a:r>
              <a:rPr/>
              <a:t>2):620-5.</a:t>
            </a:r>
            <a:r>
              <a:rPr/>
              <a:t> </a:t>
            </a:r>
            <a:r>
              <a:rPr/>
              <a:t>doi:</a:t>
            </a:r>
            <a:r>
              <a:rPr/>
              <a:t> </a:t>
            </a:r>
            <a:r>
              <a:rPr/>
              <a:t>10.1016/j.gie.2008.05.057.</a:t>
            </a:r>
            <a:r>
              <a:rPr/>
              <a:t> </a:t>
            </a:r>
            <a:r>
              <a:rPr/>
              <a:t>Epub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PMID:</a:t>
            </a:r>
            <a:r>
              <a:rPr/>
              <a:t> </a:t>
            </a:r>
            <a:r>
              <a:rPr/>
              <a:t>19136102;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PMCID:</a:t>
            </a:r>
            <a:r>
              <a:rPr/>
              <a:t> </a:t>
            </a:r>
            <a:r>
              <a:rPr/>
              <a:t>PMC2763922.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(somebody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have!)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fragments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opaque</a:t>
            </a:r>
            <a:r>
              <a:rPr/>
              <a:t> </a:t>
            </a:r>
            <a:r>
              <a:rPr/>
              <a:t>liquid.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https://commons.wikimedia.org/wiki/File:Disgust_expression_cropped.jpg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https://www.flickr.com/photos/iamagenious/2490996809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  <a:r>
              <a:rPr/>
              <a:t>”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http://people.stern.nyu.edu/jhaidt/disgustscale.html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items,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disagree)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agree).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Relationship Id="rId4" Type="http://schemas.openxmlformats.org/officeDocument/2006/relationships/image" Target="../media/image12.png" /><Relationship Id="rId3" Type="http://schemas.openxmlformats.org/officeDocument/2006/relationships/image" Target="../media/image11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6.xml" /><Relationship Id="rId4" Type="http://schemas.openxmlformats.org/officeDocument/2006/relationships/image" Target="../media/image4.jpg" /><Relationship Id="rId3" Type="http://schemas.openxmlformats.org/officeDocument/2006/relationships/image" Target="../media/image1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7.xml" /><Relationship Id="rId4" Type="http://schemas.openxmlformats.org/officeDocument/2006/relationships/image" Target="../media/image8.jpg" /><Relationship Id="rId3" Type="http://schemas.openxmlformats.org/officeDocument/2006/relationships/image" Target="../media/image6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8.xml" /><Relationship Id="rId4" Type="http://schemas.openxmlformats.org/officeDocument/2006/relationships/image" Target="../media/image6.jpg" /><Relationship Id="rId3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9.xml" /><Relationship Id="rId4" Type="http://schemas.openxmlformats.org/officeDocument/2006/relationships/image" Target="../media/image8.jpg" /><Relationship Id="rId3" Type="http://schemas.openxmlformats.org/officeDocument/2006/relationships/image" Target="../media/image4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0.xml" /><Relationship Id="rId4" Type="http://schemas.openxmlformats.org/officeDocument/2006/relationships/image" Target="../media/image1.jpg" /><Relationship Id="rId3" Type="http://schemas.openxmlformats.org/officeDocument/2006/relationships/image" Target="../media/image6.jp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1.xml" /><Relationship Id="rId4" Type="http://schemas.openxmlformats.org/officeDocument/2006/relationships/image" Target="../media/image4.jpg" /><Relationship Id="rId3" Type="http://schemas.openxmlformats.org/officeDocument/2006/relationships/image" Target="../media/image8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1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4" Type="http://schemas.openxmlformats.org/officeDocument/2006/relationships/image" Target="../media/image2.png" /><Relationship Id="rId3" Type="http://schemas.openxmlformats.org/officeDocument/2006/relationships/image" Target="../media/image1.jp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.jp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4.jp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6.jp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Relationship Id="rId4" Type="http://schemas.openxmlformats.org/officeDocument/2006/relationships/image" Target="../media/image5.png" /><Relationship Id="rId3" Type="http://schemas.openxmlformats.org/officeDocument/2006/relationships/image" Target="../media/image4.jp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8.jp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Relationship Id="rId4" Type="http://schemas.openxmlformats.org/officeDocument/2006/relationships/image" Target="../media/image7.jpg" /><Relationship Id="rId3" Type="http://schemas.openxmlformats.org/officeDocument/2006/relationships/image" Target="../media/image6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Relationship Id="rId4" Type="http://schemas.openxmlformats.org/officeDocument/2006/relationships/image" Target="../media/image9.png" /><Relationship Id="rId3" Type="http://schemas.openxmlformats.org/officeDocument/2006/relationships/image" Target="../media/image8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000" y="1600200"/>
            <a:ext cx="3162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disgust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63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Self reported outcomes</a:t>
            </a:r>
          </a:p>
          <a:p>
            <a:pPr lvl="2"/>
            <a:r>
              <a:rPr/>
              <a:t>Also know as patient reported outcomes</a:t>
            </a:r>
          </a:p>
          <a:p>
            <a:pPr lvl="1"/>
            <a:r>
              <a:rPr/>
              <a:t>Researcher evaluations</a:t>
            </a:r>
          </a:p>
          <a:p>
            <a:pPr lvl="2"/>
            <a:r>
              <a:rPr/>
              <a:t>Only when concerned about subjectivity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pieces?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Composite scores</a:t>
            </a:r>
          </a:p>
          <a:p>
            <a:pPr lvl="2"/>
            <a:r>
              <a:rPr/>
              <a:t>Sum or average</a:t>
            </a:r>
          </a:p>
          <a:p>
            <a:pPr lvl="1"/>
            <a:r>
              <a:rPr/>
              <a:t>Single measurement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Psychological or social constructs</a:t>
            </a:r>
          </a:p>
          <a:p>
            <a:pPr lvl="2"/>
            <a:r>
              <a:rPr/>
              <a:t>Created and accepted by you and me</a:t>
            </a:r>
          </a:p>
          <a:p>
            <a:pPr lvl="2"/>
            <a:r>
              <a:rPr/>
              <a:t>Impossible to observe directly</a:t>
            </a:r>
          </a:p>
          <a:p>
            <a:pPr lvl="2"/>
            <a:r>
              <a:rPr/>
              <a:t>Examples: stress, anxiety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Biological or physical measure</a:t>
            </a:r>
          </a:p>
          <a:p>
            <a:pPr lvl="2"/>
            <a:r>
              <a:rPr/>
              <a:t>Has an objective reality</a:t>
            </a:r>
          </a:p>
          <a:p>
            <a:pPr lvl="2"/>
            <a:r>
              <a:rPr/>
              <a:t>Potential for direct observation</a:t>
            </a:r>
          </a:p>
          <a:p>
            <a:pPr lvl="2"/>
            <a:r>
              <a:rPr/>
              <a:t>Example: obesity, dementia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Five case studies</a:t>
            </a:r>
          </a:p>
          <a:p>
            <a:pPr lvl="1"/>
            <a:r>
              <a:rPr/>
              <a:t>Three dichotomies of measurement</a:t>
            </a:r>
          </a:p>
          <a:p>
            <a:pPr lvl="1"/>
            <a:r>
              <a:rPr/>
              <a:t>Assessing reliability</a:t>
            </a:r>
          </a:p>
          <a:p>
            <a:pPr lvl="1"/>
            <a:r>
              <a:rPr/>
              <a:t>Assessing validity</a:t>
            </a:r>
          </a:p>
          <a:p>
            <a:pPr lvl="1"/>
            <a:r>
              <a:rPr/>
              <a:t>Revisit five case studies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constructs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pic>
        <p:nvPicPr>
          <p:cNvPr descr="../images/09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000" y="1600200"/>
            <a:ext cx="3162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Is the disgust score</a:t>
            </a:r>
          </a:p>
          <a:p>
            <a:pPr lvl="2"/>
            <a:r>
              <a:rPr/>
              <a:t>a self report or</a:t>
            </a:r>
          </a:p>
          <a:p>
            <a:pPr lvl="2"/>
            <a:r>
              <a:rPr/>
              <a:t>a researcher evaluation?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composite measure or</a:t>
            </a:r>
          </a:p>
          <a:p>
            <a:pPr lvl="2"/>
            <a:r>
              <a:rPr/>
              <a:t>a single measurement?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psychological or social construct or</a:t>
            </a:r>
          </a:p>
          <a:p>
            <a:pPr lvl="2"/>
            <a:r>
              <a:rPr/>
              <a:t>a biological or physical measurement?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Synoynms: consistency, precision, stability</a:t>
            </a:r>
          </a:p>
          <a:p>
            <a:pPr lvl="1"/>
            <a:r>
              <a:rPr/>
              <a:t>Classical test theory</a:t>
            </a:r>
          </a:p>
          <a:p>
            <a:pPr lvl="2"/>
            <a:r>
              <a:rPr/>
              <a:t>Observed value = True value + Measurement error</a:t>
            </a:r>
          </a:p>
          <a:p>
            <a:pPr lvl="2"/>
            <a:r>
              <a:rPr/>
              <a:t>This is a purely hypothetical model</a:t>
            </a:r>
          </a:p>
          <a:p>
            <a:pPr lvl="1"/>
            <a:r>
              <a:rPr/>
              <a:t>Reliability coefficient</a:t>
            </a:r>
          </a:p>
          <a:p>
            <a:pPr lvl="2"/>
            <a:r>
              <a:rPr/>
              <a:t>Variance of true values / Variance of measured values</a:t>
            </a:r>
          </a:p>
          <a:p>
            <a:pPr lvl="1"/>
            <a:r>
              <a:rPr/>
              <a:t>Depends on your population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measurement is perfectly reliable</a:t>
            </a:r>
          </a:p>
          <a:p>
            <a:pPr lvl="2"/>
            <a:r>
              <a:rPr/>
              <a:t>Strive for 0.7 or higher in research</a:t>
            </a:r>
          </a:p>
          <a:p>
            <a:pPr lvl="2"/>
            <a:r>
              <a:rPr/>
              <a:t>0.6 is “borderline”.</a:t>
            </a:r>
          </a:p>
          <a:p>
            <a:pPr lvl="2"/>
            <a:r>
              <a:rPr/>
              <a:t>Might require 0.9 or higher for individual decisions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Test-retest</a:t>
            </a:r>
          </a:p>
          <a:p>
            <a:pPr lvl="1"/>
            <a:r>
              <a:rPr/>
              <a:t>Interrater</a:t>
            </a:r>
          </a:p>
          <a:p>
            <a:pPr lvl="1"/>
            <a:r>
              <a:rPr/>
              <a:t>Internal consistency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E:/git/classes/clinical-research-methodology/results/video09b-five-case-studies_files/figure-pptx/im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repeatability)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Correlation of two measurements separated by time</a:t>
            </a:r>
          </a:p>
          <a:p>
            <a:pPr lvl="1"/>
            <a:r>
              <a:rPr/>
              <a:t>Length of time interval is critical</a:t>
            </a:r>
          </a:p>
          <a:p>
            <a:pPr lvl="2"/>
            <a:r>
              <a:rPr/>
              <a:t>No carry-over</a:t>
            </a:r>
          </a:p>
          <a:p>
            <a:pPr lvl="2"/>
            <a:r>
              <a:rPr/>
              <a:t>No changes in the true score</a:t>
            </a:r>
          </a:p>
          <a:p>
            <a:pPr lvl="1"/>
            <a:r>
              <a:rPr/>
              <a:t>Useful for composite scores and single values</a:t>
            </a:r>
          </a:p>
          <a:p>
            <a:pPr lvl="1"/>
            <a:r>
              <a:rPr/>
              <a:t>Useful for self-report and researcher evaluation</a:t>
            </a:r>
          </a:p>
          <a:p>
            <a:pPr lvl="1"/>
            <a:r>
              <a:rPr/>
              <a:t>Not possible for some measures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“only scientists are arrogant enough to think that they always observe with rigorous and objective scrutiny”</a:t>
            </a:r>
          </a:p>
          <a:p>
            <a:pPr lvl="2"/>
            <a:r>
              <a:rPr/>
              <a:t>Stephen Jay Gould, The Mismeasure of Man, page 36.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E:/git/classes/clinical-research-methodology/results/video09b-five-case-studies_files/figure-pptx/imag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Simplest case</a:t>
            </a:r>
          </a:p>
          <a:p>
            <a:pPr lvl="2"/>
            <a:r>
              <a:rPr/>
              <a:t>Two independent raters</a:t>
            </a:r>
          </a:p>
          <a:p>
            <a:pPr lvl="2"/>
            <a:r>
              <a:rPr/>
              <a:t>Ratings for every patient</a:t>
            </a:r>
          </a:p>
          <a:p>
            <a:pPr lvl="1"/>
            <a:r>
              <a:rPr/>
              <a:t>Analysis</a:t>
            </a:r>
          </a:p>
          <a:p>
            <a:pPr lvl="2"/>
            <a:r>
              <a:rPr/>
              <a:t>Intraclass correlation or Cohen’s Kappa</a:t>
            </a:r>
          </a:p>
          <a:p>
            <a:pPr lvl="1"/>
            <a:r>
              <a:rPr/>
              <a:t>Extensions</a:t>
            </a:r>
          </a:p>
          <a:p>
            <a:pPr lvl="2"/>
            <a:r>
              <a:rPr/>
              <a:t>See Audrey’s webinar</a:t>
            </a:r>
          </a:p>
          <a:p>
            <a:pPr lvl="1"/>
            <a:r>
              <a:rPr/>
              <a:t>Used for researcher evaluations 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Cronbach’s alpha</a:t>
            </a:r>
          </a:p>
          <a:p>
            <a:pPr lvl="1"/>
            <a:r>
              <a:rPr/>
              <a:t>Variations on Cronbach’s alpha</a:t>
            </a:r>
          </a:p>
          <a:p>
            <a:pPr lvl="2"/>
            <a:r>
              <a:rPr/>
              <a:t>Split half correlation with Brown-Spearman adjustement</a:t>
            </a:r>
          </a:p>
          <a:p>
            <a:pPr lvl="2"/>
            <a:r>
              <a:rPr/>
              <a:t>Kuder-Richardson 20</a:t>
            </a:r>
          </a:p>
          <a:p>
            <a:pPr lvl="1"/>
            <a:r>
              <a:rPr/>
              <a:t>Only used for composite measurements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a substitute for other methods for assessing reliability</a:t>
            </a:r>
          </a:p>
          <a:p>
            <a:pPr lvl="1"/>
            <a:r>
              <a:rPr/>
              <a:t>Affected by number of components</a:t>
            </a:r>
          </a:p>
          <a:p>
            <a:pPr lvl="1"/>
            <a:r>
              <a:rPr/>
              <a:t>Not a measure of unidimensionality</a:t>
            </a:r>
          </a:p>
          <a:p>
            <a:pPr lvl="1"/>
            <a:r>
              <a:rPr/>
              <a:t>Not useful for scale purification</a:t>
            </a:r>
          </a:p>
          <a:p>
            <a:pPr lvl="1"/>
            <a:r>
              <a:rPr/>
              <a:t>My recommendation</a:t>
            </a:r>
          </a:p>
          <a:p>
            <a:pPr lvl="2"/>
            <a:r>
              <a:rPr/>
              <a:t>Only use it if you are forced to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Always try to get test-retest or inter-rater reliability</a:t>
            </a:r>
          </a:p>
          <a:p>
            <a:pPr lvl="1"/>
            <a:r>
              <a:rPr/>
              <a:t>Use confirmatory factor analysis for</a:t>
            </a:r>
          </a:p>
          <a:p>
            <a:pPr lvl="2"/>
            <a:r>
              <a:rPr/>
              <a:t>Unidimensionality</a:t>
            </a:r>
          </a:p>
          <a:p>
            <a:pPr lvl="2"/>
            <a:r>
              <a:rPr/>
              <a:t>Scale purification</a:t>
            </a:r>
          </a:p>
          <a:p>
            <a:pPr lvl="1"/>
            <a:r>
              <a:rPr/>
              <a:t>Put it in only if you are forced to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there previous literature?</a:t>
            </a:r>
          </a:p>
          <a:p>
            <a:pPr lvl="2"/>
            <a:r>
              <a:rPr/>
              <a:t>Report their reliability coefficients</a:t>
            </a:r>
          </a:p>
          <a:p>
            <a:pPr lvl="1"/>
            <a:r>
              <a:rPr/>
              <a:t>Reassess reliability if you have</a:t>
            </a:r>
          </a:p>
          <a:p>
            <a:pPr lvl="2"/>
            <a:r>
              <a:rPr/>
              <a:t>Different demographics</a:t>
            </a:r>
          </a:p>
          <a:p>
            <a:pPr lvl="2"/>
            <a:r>
              <a:rPr/>
              <a:t>Different cultural norms</a:t>
            </a:r>
          </a:p>
          <a:p>
            <a:pPr lvl="2"/>
            <a:r>
              <a:rPr/>
              <a:t>Different literacy</a:t>
            </a:r>
          </a:p>
          <a:p>
            <a:pPr lvl="2"/>
            <a:r>
              <a:rPr/>
              <a:t>Different language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by itself is not enough.</a:t>
            </a:r>
          </a:p>
          <a:p>
            <a:pPr lvl="2"/>
            <a:r>
              <a:rPr/>
              <a:t>Consistent measures of the “wrong thing” is bad</a:t>
            </a:r>
          </a:p>
          <a:p>
            <a:pPr lvl="1"/>
            <a:r>
              <a:rPr/>
              <a:t>Examples of the wrong thing</a:t>
            </a:r>
          </a:p>
          <a:p>
            <a:pPr lvl="2"/>
            <a:r>
              <a:rPr/>
              <a:t>Measuring anxiety instead of stress</a:t>
            </a:r>
          </a:p>
          <a:p>
            <a:pPr lvl="2"/>
            <a:r>
              <a:rPr/>
              <a:t>Measuring transient changes in a patient’s mood rather than chronic depression</a:t>
            </a:r>
          </a:p>
          <a:p>
            <a:pPr lvl="1"/>
            <a:r>
              <a:rPr/>
              <a:t>Reliability is a pre-requisite for validity</a:t>
            </a:r>
          </a:p>
          <a:p>
            <a:pPr lvl="1"/>
            <a:r>
              <a:rPr/>
              <a:t>Validity is a journey and not a destination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is the degree to which a measure measures that which it was intended to measure</a:t>
            </a:r>
          </a:p>
          <a:p>
            <a:pPr lvl="1"/>
            <a:r>
              <a:rPr/>
              <a:t>Types of validity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Face validity</a:t>
            </a:r>
          </a:p>
          <a:p>
            <a:pPr lvl="2"/>
            <a:r>
              <a:rPr/>
              <a:t>Opinions from your patients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Content validity</a:t>
            </a:r>
          </a:p>
          <a:p>
            <a:pPr lvl="2"/>
            <a:r>
              <a:rPr/>
              <a:t>Opinions from outside experts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ne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7432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Should Statisticians work on problems that are subjective and unquantifiable?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Yer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tootin!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Observe the process</a:t>
            </a:r>
          </a:p>
          <a:p>
            <a:pPr lvl="2"/>
            <a:r>
              <a:rPr/>
              <a:t>Watch as patients fill out the form, monitor response times</a:t>
            </a:r>
          </a:p>
          <a:p>
            <a:pPr lvl="2"/>
            <a:r>
              <a:rPr/>
              <a:t>Ask questions along the way, encourage them to think aloud</a:t>
            </a:r>
          </a:p>
          <a:p>
            <a:pPr lvl="1"/>
            <a:r>
              <a:rPr/>
              <a:t>Supplement with interview</a:t>
            </a:r>
          </a:p>
          <a:p>
            <a:pPr lvl="1"/>
            <a:r>
              <a:rPr/>
              <a:t>Goal is to identify confusion, misunderstandings, language issues</a:t>
            </a:r>
          </a:p>
          <a:p>
            <a:pPr lvl="1"/>
            <a:r>
              <a:rPr/>
              <a:t>Used only for composite measures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Comparison to external criterion</a:t>
            </a:r>
          </a:p>
          <a:p>
            <a:pPr lvl="2"/>
            <a:r>
              <a:rPr/>
              <a:t>Represents “truth”</a:t>
            </a:r>
          </a:p>
          <a:p>
            <a:pPr lvl="2"/>
            <a:r>
              <a:rPr/>
              <a:t>Not always available</a:t>
            </a:r>
          </a:p>
          <a:p>
            <a:pPr lvl="1"/>
            <a:r>
              <a:rPr/>
              <a:t>Only for biological or physical measurement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Predictive evidence</a:t>
            </a:r>
          </a:p>
          <a:p>
            <a:pPr lvl="2"/>
            <a:r>
              <a:rPr/>
              <a:t>Measurement in the future</a:t>
            </a:r>
          </a:p>
          <a:p>
            <a:pPr lvl="2"/>
            <a:r>
              <a:rPr/>
              <a:t>Example: Imaging study confirmed by later biopsy</a:t>
            </a:r>
          </a:p>
          <a:p>
            <a:pPr lvl="1"/>
            <a:r>
              <a:rPr/>
              <a:t>Concurrent evidence</a:t>
            </a:r>
          </a:p>
          <a:p>
            <a:pPr lvl="2"/>
            <a:r>
              <a:rPr/>
              <a:t>Measured at the same time</a:t>
            </a:r>
          </a:p>
          <a:p>
            <a:pPr lvl="2"/>
            <a:r>
              <a:rPr/>
              <a:t>Example: Smoking self report compared to saliva nicotine levels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measure of the truth exists</a:t>
            </a:r>
          </a:p>
          <a:p>
            <a:pPr lvl="1"/>
            <a:r>
              <a:rPr/>
              <a:t>Define associations consistent with your constuct</a:t>
            </a:r>
          </a:p>
          <a:p>
            <a:pPr lvl="2"/>
            <a:r>
              <a:rPr/>
              <a:t>Does your measurement show the expected association?</a:t>
            </a:r>
          </a:p>
          <a:p>
            <a:pPr lvl="2"/>
            <a:r>
              <a:rPr/>
              <a:t>Known as convergent evidence</a:t>
            </a:r>
          </a:p>
          <a:p>
            <a:pPr lvl="1"/>
            <a:r>
              <a:rPr/>
              <a:t>Define non-associations with your construct</a:t>
            </a:r>
          </a:p>
          <a:p>
            <a:pPr lvl="2"/>
            <a:r>
              <a:rPr/>
              <a:t>Does your measurement also show non-association?</a:t>
            </a:r>
          </a:p>
          <a:p>
            <a:pPr lvl="2"/>
            <a:r>
              <a:rPr/>
              <a:t>Known as discriminant or divergent evidence</a:t>
            </a:r>
          </a:p>
          <a:p>
            <a:pPr lvl="1"/>
            <a:r>
              <a:rPr/>
              <a:t>Used for psychological or social constructs</a:t>
            </a:r>
          </a:p>
          <a:p>
            <a:pPr lvl="1"/>
            <a:r>
              <a:rPr/>
              <a:t>Could be used for physical or biological measurements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Establish unidimensionality</a:t>
            </a:r>
          </a:p>
          <a:p>
            <a:pPr lvl="1"/>
            <a:r>
              <a:rPr/>
              <a:t>Scale purification</a:t>
            </a:r>
          </a:p>
          <a:p>
            <a:pPr lvl="1"/>
            <a:r>
              <a:rPr/>
              <a:t>Exploratory versus confirmatory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2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1750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3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pain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57300" y="1600200"/>
            <a:ext cx="664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apgar-measureme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Construct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25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pain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832100"/>
            <a:ext cx="4038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magnifi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What measures of reliability?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Measures of internal consistency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What measures of validity?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today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89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apgar-measurement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841500"/>
            <a:ext cx="4038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bbp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20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Lai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advice for establishing reliability and validity</dc:title>
  <dc:creator>Steve Simon</dc:creator>
  <cp:keywords/>
  <dcterms:created xsi:type="dcterms:W3CDTF">2021-03-15T22:39:49Z</dcterms:created>
  <dcterms:modified xsi:type="dcterms:W3CDTF">2021-03-15T22:39:49Z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