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jpg" ContentType="image/jpeg"/>
  <Default Extension="png" ContentType="image/png"/>
  <Default Extension="bmp" ContentType="image/x-ms-bmp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notesMaster" Target="notesMasters/notesMaster1.xml" /><Relationship Id="rId109" Type="http://schemas.openxmlformats.org/officeDocument/2006/relationships/viewProps" Target="viewProps.xml" /><Relationship Id="rId10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1" Type="http://schemas.openxmlformats.org/officeDocument/2006/relationships/tableStyles" Target="tableStyles.xml" /><Relationship Id="rId11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?>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?>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?>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?>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?>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?>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?>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?>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?>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?>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?>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?>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?>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?>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?>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?>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?>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?>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?>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?>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?>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?>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?>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?>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?>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?>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?>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?>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?>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?>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?><Relationships xmlns="http://schemas.openxmlformats.org/package/2006/relationships"><Relationship Id="rId2" Type="http://schemas.openxmlformats.org/officeDocument/2006/relationships/slide" Target="../slides/slide10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controversial,</a:t>
            </a:r>
            <a:r>
              <a:rPr/>
              <a:t> </a:t>
            </a:r>
            <a:r>
              <a:rPr/>
              <a:t>categorization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deeply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nominal,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psychologist,</a:t>
            </a:r>
            <a:r>
              <a:rPr/>
              <a:t> </a:t>
            </a:r>
            <a:r>
              <a:rPr/>
              <a:t>S.S.</a:t>
            </a:r>
            <a:r>
              <a:rPr/>
              <a:t> </a:t>
            </a:r>
            <a:r>
              <a:rPr/>
              <a:t>Stevens,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fuss,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geographic</a:t>
            </a:r>
            <a:r>
              <a:rPr/>
              <a:t> </a:t>
            </a:r>
            <a:r>
              <a:rPr/>
              <a:t>region.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Military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M.D. versus</a:t>
            </a:r>
            <a:r>
              <a:rPr/>
              <a:t> </a:t>
            </a:r>
            <a:r>
              <a:rPr/>
              <a:t>Ph.D.,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graduate/professional</a:t>
            </a:r>
            <a:r>
              <a:rPr/>
              <a:t> </a:t>
            </a:r>
            <a:r>
              <a:rPr/>
              <a:t>degree.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”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income.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describing.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yes/no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(male/female,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correct/incorrect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fractional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unusual.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regression: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(anything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squeezing.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2.2.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logarithms,</a:t>
            </a:r>
            <a:r>
              <a:rPr/>
              <a:t> </a:t>
            </a:r>
            <a:r>
              <a:rPr/>
              <a:t>0.69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0.79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closer.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2.6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2.8,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squeezed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0.96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1.03.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apart</a:t>
            </a:r>
            <a:r>
              <a:rPr/>
              <a:t> </a:t>
            </a:r>
            <a:r>
              <a:rPr/>
              <a:t>(values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0.45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(-0.92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-0.80)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0.20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0.25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further.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-1.61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-1.39,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symmetric.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packed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symmetry.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Outliers: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Unequal</a:t>
            </a:r>
            <a:r>
              <a:rPr/>
              <a:t> </a:t>
            </a:r>
            <a:r>
              <a:rPr/>
              <a:t>variation: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invalid.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neighborhoods.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neighborhood,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180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snooty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400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wider.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equalize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group’s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Multiplicative</a:t>
            </a:r>
            <a:r>
              <a:rPr/>
              <a:t> </a:t>
            </a:r>
            <a:r>
              <a:rPr/>
              <a:t>models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multiplicative.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subtraction.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mail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catalogs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1,000,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$5,000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multiplication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division.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rain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catalogs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rain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proportionately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Therefore,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multiplication/division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addition/subtraction.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consideration.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zero?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constrains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packed.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constrained</a:t>
            </a:r>
            <a:r>
              <a:rPr/>
              <a:t> </a:t>
            </a:r>
            <a:r>
              <a:rPr/>
              <a:t>(hence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variable)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speads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jam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ratio?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nature.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multiplicative.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minimum,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(untransformed)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untransformed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packed</a:t>
            </a:r>
            <a:r>
              <a:rPr/>
              <a:t> </a:t>
            </a:r>
            <a:r>
              <a:rPr/>
              <a:t>tightly,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widely.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symmetric,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6.9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scrunched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little,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small.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Nevertheless,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worst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surprising.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closer.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reviewing.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miracle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skewness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stablize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variances.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solve.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neagtive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sergeant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corporals,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private=1,</a:t>
            </a:r>
            <a:r>
              <a:rPr/>
              <a:t> </a:t>
            </a:r>
            <a:r>
              <a:rPr/>
              <a:t>corporal=2,</a:t>
            </a:r>
            <a:r>
              <a:rPr/>
              <a:t> </a:t>
            </a:r>
            <a:r>
              <a:rPr/>
              <a:t>sergeant=3.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t-tests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overblown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violence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altogether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Futhermore,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everybody.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commented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transcript.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infinity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transcript,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colleague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do?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senses,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eternal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pragmatists.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pragmatist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proper</a:t>
            </a:r>
            <a:r>
              <a:rPr/>
              <a:t>”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bell-shaped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soothe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ruffled</a:t>
            </a:r>
            <a:r>
              <a:rPr/>
              <a:t> </a:t>
            </a:r>
            <a:r>
              <a:rPr/>
              <a:t>feathers.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“</a:t>
            </a:r>
            <a:r>
              <a:rPr/>
              <a:t>Table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statistics.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certainly,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scale),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means/standard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poorly.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larger)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residuals,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appearing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(257).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swapping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candidates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females)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(black/white,</a:t>
            </a:r>
            <a:r>
              <a:rPr/>
              <a:t> </a:t>
            </a:r>
            <a:r>
              <a:rPr/>
              <a:t>male/female).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disaster.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picture.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incorrectly.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sophisticated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fictitious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(rich/poor)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(happy/miserable).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120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200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miserable.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column).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88%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irregardless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miserable.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grand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miserable.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differently.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sideways</a:t>
            </a:r>
            <a:r>
              <a:rPr/>
              <a:t> </a:t>
            </a:r>
            <a:r>
              <a:rPr/>
              <a:t>scrolling.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imporant,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race.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occurring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often.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quartiles.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spread,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gazillion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choices.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categorical.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histrogram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bimodal.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unaccompanied</a:t>
            </a:r>
            <a:r>
              <a:rPr/>
              <a:t> </a:t>
            </a:r>
            <a:r>
              <a:rPr/>
              <a:t>minors</a:t>
            </a:r>
            <a:r>
              <a:rPr/>
              <a:t> </a:t>
            </a:r>
            <a:r>
              <a:rPr/>
              <a:t>apprehended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Border</a:t>
            </a:r>
            <a:r>
              <a:rPr/>
              <a:t> </a:t>
            </a:r>
            <a:r>
              <a:rPr/>
              <a:t>Patrol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2013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2018/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origin:</a:t>
            </a:r>
            <a:r>
              <a:rPr/>
              <a:t> </a:t>
            </a:r>
            <a:r>
              <a:rPr/>
              <a:t>Mexico,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Salvador,</a:t>
            </a:r>
            <a:r>
              <a:rPr/>
              <a:t> </a:t>
            </a:r>
            <a:r>
              <a:rPr/>
              <a:t>Guatemala,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Honduras.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minors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Mexico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declined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complain.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other</a:t>
            </a:r>
            <a:r>
              <a:rPr/>
              <a:t>”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creative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alike</a:t>
            </a:r>
            <a:r>
              <a:rPr/>
              <a:t> </a:t>
            </a:r>
            <a:r>
              <a:rPr/>
              <a:t>license.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https://commons.wikimedia.org/wiki/File:Top_500_Computers_Chart.svg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(whisker)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plot,</a:t>
            </a:r>
            <a:r>
              <a:rPr/>
              <a:t> </a:t>
            </a:r>
            <a:r>
              <a:rPr/>
              <a:t>i.e.,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interquartile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large</a:t>
            </a:r>
            <a:r>
              <a:rPr/>
              <a:t>”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Stata,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vertical.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helps.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overprinting,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noisy.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digest.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coming.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accepts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legitimate.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hazards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possibilities.</a:t>
            </a:r>
            <a:r>
              <a:rPr/>
              <a:t> </a:t>
            </a:r>
            <a:r>
              <a:rPr/>
              <a:t>Chi-square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nonparametric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multinomial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p-for-trend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apologize,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covering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material.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handles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fight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accommodate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commonly,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recoil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horror.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formulas,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y-intercept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here).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Δy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Δx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comes</a:t>
            </a:r>
            <a:r>
              <a:rPr/>
              <a:t> </a:t>
            </a:r>
            <a:r>
              <a:rPr/>
              <a:t>close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follows: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X=0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impossible,</a:t>
            </a:r>
            <a:r>
              <a:rPr/>
              <a:t> </a:t>
            </a:r>
            <a:r>
              <a:rPr/>
              <a:t>implausible,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extrapolation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pre-term</a:t>
            </a:r>
            <a:r>
              <a:rPr/>
              <a:t> </a:t>
            </a:r>
            <a:r>
              <a:rPr/>
              <a:t>infants.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useful.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weeks.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21-13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40-20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0.4.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somewhat.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live/dead,</a:t>
            </a:r>
            <a:r>
              <a:rPr/>
              <a:t> </a:t>
            </a:r>
            <a:r>
              <a:rPr/>
              <a:t>treatment/control,</a:t>
            </a:r>
            <a:r>
              <a:rPr/>
              <a:t> </a:t>
            </a:r>
            <a:r>
              <a:rPr/>
              <a:t>diseased/healthy,</a:t>
            </a:r>
            <a:r>
              <a:rPr/>
              <a:t> </a:t>
            </a:r>
            <a:r>
              <a:rPr/>
              <a:t>male/female.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stopped.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20-13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1-0.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(FEED_TYP=1)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shorter.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previously.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mothers?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incorporates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covariaties.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panning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confounders.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X1)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provision.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.009,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decrease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revealed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covariate,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indepdent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adjustment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</a:t>
            </a:r>
            <a:r>
              <a:rPr/>
              <a:t> </a:t>
            </a:r>
            <a:r>
              <a:rPr/>
              <a:t>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(live/dead),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morbidity</a:t>
            </a:r>
            <a:r>
              <a:rPr/>
              <a:t> </a:t>
            </a:r>
            <a:r>
              <a:rPr/>
              <a:t>(healthy/diseased).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unremarkable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condition.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1=diseased,</a:t>
            </a:r>
            <a:r>
              <a:rPr/>
              <a:t> </a:t>
            </a:r>
            <a:r>
              <a:rPr/>
              <a:t>0=healthy.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Indicator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properties.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examines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(GA),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(BF),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increases.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sicker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longer.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obstacles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algebraically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2*GA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4+2*30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64.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BF;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3*GA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106%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suffers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multiplying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adding.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attractive,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gambling</a:t>
            </a:r>
            <a:r>
              <a:rPr/>
              <a:t> </a:t>
            </a:r>
            <a:r>
              <a:rPr/>
              <a:t>contexts.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football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winning.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lottery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ticket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jackpot.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wins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0.75.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20%,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losses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prob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(1-prob)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(1+odds).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epidemiology,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1/4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0.25.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convention,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triples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estimates.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behave.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1.1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(additive)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stays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fashion.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1.1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geeks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ensures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call.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started.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belong.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attended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fiction.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reminiscent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Yoda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“</a:t>
            </a:r>
            <a:r>
              <a:rPr/>
              <a:t>when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correctable.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response,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corrected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non-white,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probit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relating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30.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exponentiating.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(1+1.80)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0.643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64.3%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(77.8%).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1.78.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3.20/1.80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5.70/3.20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coincidence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exponentiate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equation.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(decrease)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30.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exponentiating.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(1+1.80)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0.643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64.3%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(77.8%).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1.78.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3.20/1.80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5.70/3.20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coincidence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exponentiate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equation.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(decrease)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struck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863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1,313.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”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2-1</a:t>
            </a:r>
            <a:r>
              <a:rPr/>
              <a:t> </a:t>
            </a:r>
            <a:r>
              <a:rPr/>
              <a:t>against,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(308)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(154).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4.993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1),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(142)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one-fifth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(709).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0.1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SexMale=0.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0.693.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2.000.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interpretation,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-2.301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(0.100).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SexFemale</a:t>
            </a:r>
            <a:r>
              <a:rPr/>
              <a:t> </a:t>
            </a:r>
            <a:r>
              <a:rPr/>
              <a:t>where1=female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0=male.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9.986)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settings.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kicks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Prussian</a:t>
            </a:r>
            <a:r>
              <a:rPr/>
              <a:t> </a:t>
            </a:r>
            <a:r>
              <a:rPr/>
              <a:t>army.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unpleasant.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(i.e.,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squares)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problematic.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non-negative;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negative.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increases;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troubled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implicitly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adjusts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skewness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time/area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offset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messy,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manual.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mailing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following.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afterwards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rapidly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coefficients?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exp(2.1)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8.2,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8.2.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outrageous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efficient.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exp(-0.55)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0.58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42%</a:t>
            </a:r>
            <a:r>
              <a:rPr/>
              <a:t> </a:t>
            </a:r>
            <a:r>
              <a:rPr/>
              <a:t>decline)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which,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rise.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decline.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rounded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55.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declining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normal,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expected.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misprint.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constant.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82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non-white</a:t>
            </a:r>
            <a:r>
              <a:rPr/>
              <a:t> </a:t>
            </a:r>
            <a:r>
              <a:rPr/>
              <a:t>mothers.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covariate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Track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carefully.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mutlivariate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accumulate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carefully.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designs.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death,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denote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pregnancy.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”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stubborn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refuse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period.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follow-up.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removed,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failed,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healthier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disregard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(DASL).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explanations.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96.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(1/25)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tradition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reasons,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stair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adjacent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alter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accident,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technician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afternoon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Oh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sadness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briefest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shriveled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sill.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ruined.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pessimistic.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78</a:t>
            </a:fld>
            <a:endParaRPr lang="en-US"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61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tough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hardy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pretended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exist,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escape,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54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allocate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responsibility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6%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24%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escaping</a:t>
            </a:r>
            <a:r>
              <a:rPr/>
              <a:t> </a:t>
            </a:r>
            <a:r>
              <a:rPr/>
              <a:t>flies.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reduced,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ultimate</a:t>
            </a:r>
            <a:r>
              <a:rPr/>
              <a:t> </a:t>
            </a:r>
            <a:r>
              <a:rPr/>
              <a:t>survival.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censoring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somehow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prognosis,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estimates.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toughest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(those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lives)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destined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70,</a:t>
            </a:r>
            <a:r>
              <a:rPr/>
              <a:t> </a:t>
            </a:r>
            <a:r>
              <a:rPr/>
              <a:t>71,</a:t>
            </a:r>
            <a:r>
              <a:rPr/>
              <a:t> </a:t>
            </a:r>
            <a:r>
              <a:rPr/>
              <a:t>72,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73,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deathbeds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unobserved,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censoring,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abandoning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laetrile</a:t>
            </a:r>
            <a:r>
              <a:rPr/>
              <a:t> </a:t>
            </a:r>
            <a:r>
              <a:rPr/>
              <a:t>treatments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Mexico.</a:t>
            </a:r>
            <a:r>
              <a:rPr/>
              <a:t> </a:t>
            </a:r>
            <a:r>
              <a:rPr/>
              <a:t>Usually,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poorer</a:t>
            </a:r>
            <a:r>
              <a:rPr/>
              <a:t> </a:t>
            </a:r>
            <a:r>
              <a:rPr/>
              <a:t>prognosis.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82</a:t>
            </a:fld>
            <a:endParaRPr lang="en-US"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regions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possibilities.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rapidly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region.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unhappy</a:t>
            </a:r>
            <a:r>
              <a:rPr/>
              <a:t> </a:t>
            </a:r>
            <a:r>
              <a:rPr/>
              <a:t>region.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steep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alive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Hooray!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83</a:t>
            </a:fld>
            <a:endParaRPr lang="en-US"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drops,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drops.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censoring,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barely</a:t>
            </a:r>
            <a:r>
              <a:rPr/>
              <a:t> </a:t>
            </a:r>
            <a:r>
              <a:rPr/>
              <a:t>noticeable.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drops,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composite:</a:t>
            </a:r>
            <a:r>
              <a:rPr/>
              <a:t> </a:t>
            </a:r>
            <a:r>
              <a:rPr/>
              <a:t>recurrence-free</a:t>
            </a:r>
            <a:r>
              <a:rPr/>
              <a:t> </a:t>
            </a:r>
            <a:r>
              <a:rPr/>
              <a:t>survival.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recurrence.</a:t>
            </a:r>
            <a:r>
              <a:rPr/>
              <a:t> </a:t>
            </a:r>
            <a:r>
              <a:rPr/>
              <a:t>p16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genetic</a:t>
            </a:r>
            <a:r>
              <a:rPr/>
              <a:t> </a:t>
            </a:r>
            <a:r>
              <a:rPr/>
              <a:t>marker.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recurrence.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curve,</a:t>
            </a:r>
            <a:r>
              <a:rPr/>
              <a:t> </a:t>
            </a:r>
            <a:r>
              <a:rPr/>
              <a:t>p16+,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curve,</a:t>
            </a:r>
            <a:r>
              <a:rPr/>
              <a:t> </a:t>
            </a:r>
            <a:r>
              <a:rPr/>
              <a:t>p16-,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horizontally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deleted.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sharp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deleted,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simplier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justifiable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tampering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below,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increasing,</a:t>
            </a:r>
            <a:r>
              <a:rPr/>
              <a:t> </a:t>
            </a:r>
            <a:r>
              <a:rPr/>
              <a:t>decreasing,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messy,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conceptual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deterioration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pattern,</a:t>
            </a:r>
            <a:r>
              <a:rPr/>
              <a:t> </a:t>
            </a:r>
            <a:r>
              <a:rPr/>
              <a:t>though.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tougher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neonatology</a:t>
            </a:r>
            <a:r>
              <a:rPr/>
              <a:t> </a:t>
            </a:r>
            <a:r>
              <a:rPr/>
              <a:t>ward.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lifetime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weaker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stronger.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Grim</a:t>
            </a:r>
            <a:r>
              <a:rPr/>
              <a:t> </a:t>
            </a:r>
            <a:r>
              <a:rPr/>
              <a:t>Reaper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eventually,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folks</a:t>
            </a:r>
            <a:r>
              <a:rPr/>
              <a:t> </a:t>
            </a:r>
            <a:r>
              <a:rPr/>
              <a:t>home.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medicine.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parametric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exponential,</a:t>
            </a:r>
            <a:r>
              <a:rPr/>
              <a:t> </a:t>
            </a:r>
            <a:r>
              <a:rPr/>
              <a:t>Weibull,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extrapolate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boot,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parametric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exclusively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doesn;t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alternatives,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settings:</a:t>
            </a:r>
            <a:r>
              <a:rPr/>
              <a:t> </a:t>
            </a:r>
            <a:r>
              <a:rPr/>
              <a:t>matching,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measaures,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improves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precision.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demographics: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years).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naturally.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sibling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twin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tough.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Biostats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taught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An-Lin</a:t>
            </a:r>
            <a:r>
              <a:rPr/>
              <a:t> </a:t>
            </a:r>
            <a:r>
              <a:rPr/>
              <a:t>Cheng.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93</a:t>
            </a:fld>
            <a:endParaRPr lang="en-US"/>
          </a:p>
        </p:txBody>
      </p:sp>
    </p:spTree>
  </p:cSld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complication,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imbalance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covariate.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Bonate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94</a:t>
            </a:fld>
            <a:endParaRPr lang="en-US"/>
          </a:p>
        </p:txBody>
      </p:sp>
    </p:spTree>
  </p:cSld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precision,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darned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rarely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generalized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equations.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An-Lin’s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transformations.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precedent.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justified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findings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Generally,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constrains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skewness,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problems.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regions,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benefit,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impact.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clusters.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measuremnts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families.</a:t>
            </a:r>
            <a:r>
              <a:rPr/>
              <a:t> </a:t>
            </a:r>
            <a:r>
              <a:rPr/>
              <a:t>Siblings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parents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genes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unrelated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Clinics,</a:t>
            </a:r>
            <a:r>
              <a:rPr/>
              <a:t> </a:t>
            </a:r>
            <a:r>
              <a:rPr/>
              <a:t>hospitals,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schools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effects.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cluster,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treatment,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messy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An-Line’s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Please!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97</a:t>
            </a:fld>
            <a:endParaRPr lang="en-US"/>
          </a:p>
        </p:txBody>
      </p:sp>
    </p:spTree>
  </p:cSld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interviews.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evovle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semi-structured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(watching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(meaning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information).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overarching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distance).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emerged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devolved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shouting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wisely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boomer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recorded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transcibed,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efforts,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mid-course</a:t>
            </a:r>
            <a:r>
              <a:rPr/>
              <a:t> </a:t>
            </a:r>
            <a:r>
              <a:rPr/>
              <a:t>adaptations.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100</a:t>
            </a:fld>
            <a:endParaRPr lang="en-US"/>
          </a:p>
        </p:txBody>
      </p:sp>
    </p:spTree>
  </p:cSld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Cross-referencing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checks.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Categories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faithful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Phrasing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iterative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pre-existing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(both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discrepancy).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gaining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insight,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identified,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defined.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qualirty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broken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role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disinterested</a:t>
            </a:r>
            <a:r>
              <a:rPr/>
              <a:t> </a:t>
            </a:r>
            <a:r>
              <a:rPr/>
              <a:t>bystander.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intelligently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pre-conceived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necessity,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independently.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auditor,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critically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developed.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pre-conceptions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lookout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disprove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prematurely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103</a:t>
            </a:fld>
            <a:endParaRPr lang="en-US"/>
          </a:p>
        </p:txBody>
      </p:sp>
    </p:spTree>
  </p:cSld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104</a:t>
            </a:fld>
            <a:endParaRPr lang="en-US"/>
          </a:p>
        </p:txBody>
      </p:sp>
    </p:spTree>
  </p:cSld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3.xm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4.xml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5.xml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6.xml" /></Relationships>
</file>

<file path=ppt/slides/_rels/slide1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7.xml" /></Relationships>
</file>

<file path=ppt/slides/_rels/slide1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.gif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gif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3.gif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4.gif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5.gif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6.gif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gif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8.gif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9.gif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0.gif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1.gif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2.gif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3.gif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4.gif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5.gif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6.gif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7.gif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8.jp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19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0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1.gif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2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23.gif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24.gif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25.gif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26.gif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27.gif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28.gif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Relationship Id="rId3" Type="http://schemas.openxmlformats.org/officeDocument/2006/relationships/image" Target="../media/image29.gif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Relationship Id="rId3" Type="http://schemas.openxmlformats.org/officeDocument/2006/relationships/image" Target="../media/image30.gif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Relationship Id="rId3" Type="http://schemas.openxmlformats.org/officeDocument/2006/relationships/image" Target="../media/image31.gif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Relationship Id="rId3" Type="http://schemas.openxmlformats.org/officeDocument/2006/relationships/image" Target="../media/image32.gif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Relationship Id="rId3" Type="http://schemas.openxmlformats.org/officeDocument/2006/relationships/image" Target="../media/image33.gif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Relationship Id="rId3" Type="http://schemas.openxmlformats.org/officeDocument/2006/relationships/image" Target="../media/image34.gif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Relationship Id="rId3" Type="http://schemas.openxmlformats.org/officeDocument/2006/relationships/image" Target="../media/image35.gif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Relationship Id="rId3" Type="http://schemas.openxmlformats.org/officeDocument/2006/relationships/image" Target="../media/image36.gif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Relationship Id="rId3" Type="http://schemas.openxmlformats.org/officeDocument/2006/relationships/image" Target="../media/image37.gif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Relationship Id="rId3" Type="http://schemas.openxmlformats.org/officeDocument/2006/relationships/image" Target="../media/image38.gif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8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9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0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1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3.xml" /><Relationship Id="rId3" Type="http://schemas.openxmlformats.org/officeDocument/2006/relationships/image" Target="../media/image39.gif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4.xml" /><Relationship Id="rId3" Type="http://schemas.openxmlformats.org/officeDocument/2006/relationships/image" Target="../media/image40.gif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5.xml" /><Relationship Id="rId3" Type="http://schemas.openxmlformats.org/officeDocument/2006/relationships/image" Target="../media/image41.gif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6.xml" /><Relationship Id="rId3" Type="http://schemas.openxmlformats.org/officeDocument/2006/relationships/image" Target="../media/image42.bmp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7.xml" /><Relationship Id="rId3" Type="http://schemas.openxmlformats.org/officeDocument/2006/relationships/image" Target="../media/image43.bmp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8.xml" /><Relationship Id="rId3" Type="http://schemas.openxmlformats.org/officeDocument/2006/relationships/image" Target="../media/image44.jpg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9.xml" /><Relationship Id="rId3" Type="http://schemas.openxmlformats.org/officeDocument/2006/relationships/image" Target="../media/image45.gif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0.xml" /><Relationship Id="rId3" Type="http://schemas.openxmlformats.org/officeDocument/2006/relationships/image" Target="../media/image46.gif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1.xml" /><Relationship Id="rId3" Type="http://schemas.openxmlformats.org/officeDocument/2006/relationships/image" Target="../media/image47.png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3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4.xm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5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6.xm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7.xm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8.xm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9.xm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0.xm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1.xm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composite scores</a:t>
            </a:r>
          </a:p>
          <a:p>
            <a:pPr lvl="2"/>
            <a:r>
              <a:rPr/>
              <a:t>Check Cronbach’s alpha</a:t>
            </a:r>
          </a:p>
          <a:p>
            <a:pPr lvl="2"/>
            <a:r>
              <a:rPr/>
              <a:t>Examine leaving out single items</a:t>
            </a:r>
          </a:p>
          <a:p>
            <a:pPr lvl="2"/>
            <a:r>
              <a:rPr/>
              <a:t>Factor analysis, Structural Equations Modeling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the specific (raw data / transcript)</a:t>
            </a:r>
          </a:p>
          <a:p>
            <a:pPr lvl="2"/>
            <a:r>
              <a:rPr/>
              <a:t>Develop a theoretical framework from the data</a:t>
            </a:r>
          </a:p>
          <a:p>
            <a:pPr lvl="2"/>
            <a:r>
              <a:rPr/>
              <a:t>Conceptual categories emerge from the data</a:t>
            </a:r>
          </a:p>
          <a:p>
            <a:pPr lvl="2"/>
            <a:r>
              <a:rPr/>
              <a:t>Iterative process</a:t>
            </a:r>
          </a:p>
          <a:p>
            <a:pPr lvl="1"/>
            <a:r>
              <a:rPr/>
              <a:t>Define the process</a:t>
            </a:r>
          </a:p>
          <a:p>
            <a:pPr lvl="2"/>
            <a:r>
              <a:rPr/>
              <a:t>Who does the work</a:t>
            </a:r>
          </a:p>
          <a:p>
            <a:pPr lvl="2"/>
            <a:r>
              <a:rPr/>
              <a:t>Privacy protections</a:t>
            </a:r>
          </a:p>
          <a:p>
            <a:pPr lvl="2"/>
            <a:r>
              <a:rPr/>
              <a:t>How you will adapt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research question is only your starting point.</a:t>
            </a:r>
          </a:p>
          <a:p>
            <a:pPr lvl="1"/>
            <a:r>
              <a:rPr/>
              <a:t>Don’t let your question blind you to new information</a:t>
            </a:r>
          </a:p>
          <a:p>
            <a:pPr lvl="1"/>
            <a:r>
              <a:rPr/>
              <a:t>Build themes before you complete your data collection</a:t>
            </a:r>
          </a:p>
          <a:p>
            <a:pPr lvl="2"/>
            <a:r>
              <a:rPr/>
              <a:t>Check back against the raw data</a:t>
            </a:r>
          </a:p>
          <a:p>
            <a:pPr lvl="2"/>
            <a:r>
              <a:rPr/>
              <a:t>Look for negative examples</a:t>
            </a:r>
          </a:p>
          <a:p>
            <a:pPr lvl="2"/>
            <a:r>
              <a:rPr/>
              <a:t>Don’t ignore infrequently voiced themes</a:t>
            </a:r>
          </a:p>
          <a:p>
            <a:pPr lvl="1"/>
            <a:r>
              <a:rPr/>
              <a:t>When have you achieved saturation?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Balancing act</a:t>
            </a:r>
          </a:p>
          <a:p>
            <a:pPr lvl="2"/>
            <a:r>
              <a:rPr/>
              <a:t>Level of creativity by coder to identify categories/relationships</a:t>
            </a:r>
          </a:p>
          <a:p>
            <a:pPr lvl="2"/>
            <a:r>
              <a:rPr/>
              <a:t>Must reflect the informants thoughts</a:t>
            </a:r>
          </a:p>
          <a:p>
            <a:pPr lvl="2"/>
            <a:r>
              <a:rPr/>
              <a:t>Audit of the coding by an independent person can check for the match between the coding and the source information</a:t>
            </a:r>
          </a:p>
          <a:p>
            <a:pPr lvl="1"/>
            <a:r>
              <a:rPr/>
              <a:t>Look for “negative cases”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Recruitment process</a:t>
            </a:r>
          </a:p>
          <a:p>
            <a:pPr lvl="1"/>
            <a:r>
              <a:rPr/>
              <a:t>Structure of the interview/focus group</a:t>
            </a:r>
          </a:p>
          <a:p>
            <a:pPr lvl="1"/>
            <a:r>
              <a:rPr/>
              <a:t>Recording and transcription details</a:t>
            </a:r>
          </a:p>
          <a:p>
            <a:pPr lvl="1"/>
            <a:r>
              <a:rPr/>
              <a:t>Softare used to create categories</a:t>
            </a:r>
          </a:p>
          <a:p>
            <a:pPr lvl="1"/>
            <a:r>
              <a:rPr/>
              <a:t>Process to insure reliability</a:t>
            </a:r>
          </a:p>
          <a:p>
            <a:pPr lvl="2"/>
            <a:r>
              <a:rPr/>
              <a:t>Multiple raters</a:t>
            </a:r>
          </a:p>
          <a:p>
            <a:pPr lvl="2"/>
            <a:r>
              <a:rPr/>
              <a:t>Adjudication of disagreement</a:t>
            </a:r>
          </a:p>
          <a:p>
            <a:pPr lvl="2"/>
            <a:r>
              <a:rPr/>
              <a:t>Other audits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Sixth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Qualitative data analysis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Scales of measurement</a:t>
            </a:r>
          </a:p>
          <a:p>
            <a:pPr lvl="1"/>
            <a:r>
              <a:rPr/>
              <a:t>Descriptive statistics</a:t>
            </a:r>
          </a:p>
          <a:p>
            <a:pPr lvl="1"/>
            <a:r>
              <a:rPr/>
              <a:t>Linear, logistic, Poisson, and Cox regression</a:t>
            </a:r>
          </a:p>
          <a:p>
            <a:pPr lvl="1"/>
            <a:r>
              <a:rPr/>
              <a:t>Analysis of qualitative data</a:t>
            </a:r>
          </a:p>
          <a:p>
            <a:pPr lvl="1"/>
            <a:r>
              <a:rPr/>
              <a:t>Writing a methods section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Ideal - selected a priori</a:t>
            </a:r>
          </a:p>
          <a:p>
            <a:pPr lvl="2"/>
            <a:r>
              <a:rPr/>
              <a:t>Sometimes based on precedent</a:t>
            </a:r>
          </a:p>
          <a:p>
            <a:pPr lvl="2"/>
            <a:r>
              <a:rPr/>
              <a:t>Sometimes motivated by theory</a:t>
            </a:r>
          </a:p>
          <a:p>
            <a:pPr lvl="2"/>
            <a:r>
              <a:rPr/>
              <a:t>Sometimes based on empirical findings</a:t>
            </a:r>
          </a:p>
          <a:p>
            <a:pPr lvl="1"/>
            <a:r>
              <a:rPr/>
              <a:t>Don’t bother if your range is narrow</a:t>
            </a:r>
          </a:p>
          <a:p>
            <a:pPr lvl="2"/>
            <a:r>
              <a:rPr/>
              <a:t>max/min &lt;= 3</a:t>
            </a:r>
          </a:p>
          <a:p>
            <a:pPr lvl="1"/>
            <a:r>
              <a:rPr/>
              <a:t>Log transformation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Skewness</a:t>
            </a:r>
          </a:p>
          <a:p>
            <a:pPr lvl="1"/>
            <a:r>
              <a:rPr/>
              <a:t>Outliers</a:t>
            </a:r>
          </a:p>
          <a:p>
            <a:pPr lvl="1"/>
            <a:r>
              <a:rPr/>
              <a:t>Unequal variation</a:t>
            </a:r>
          </a:p>
          <a:p>
            <a:pPr lvl="1"/>
            <a:r>
              <a:rPr/>
              <a:t>Multiplicative models</a:t>
            </a:r>
          </a:p>
          <a:p>
            <a:pPr lvl="2"/>
            <a:r>
              <a:rPr/>
              <a:t>log(ab) = log(a)+log(b)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bounded below by zero.</a:t>
            </a:r>
          </a:p>
          <a:p>
            <a:pPr lvl="2"/>
            <a:r>
              <a:rPr/>
              <a:t>Mean &lt; Standard deviation</a:t>
            </a:r>
          </a:p>
          <a:p>
            <a:pPr lvl="1"/>
            <a:r>
              <a:rPr/>
              <a:t>Ratio data</a:t>
            </a:r>
          </a:p>
          <a:p>
            <a:pPr lvl="1"/>
            <a:r>
              <a:rPr/>
              <a:t>Max &gt; 3*Min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deviations,</a:t>
            </a:r>
            <a:r>
              <a:rPr/>
              <a:t> </a:t>
            </a:r>
            <a:r>
              <a:rPr/>
              <a:t>untransformed</a:t>
            </a:r>
          </a:p>
        </p:txBody>
      </p:sp>
      <p:pic>
        <p:nvPicPr>
          <p:cNvPr descr="../images/13/log0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95500"/>
            <a:ext cx="8229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Traditional levels (scales) of measurement</a:t>
            </a:r>
          </a:p>
          <a:p>
            <a:pPr lvl="2"/>
            <a:r>
              <a:rPr/>
              <a:t>Nominal</a:t>
            </a:r>
          </a:p>
          <a:p>
            <a:pPr lvl="2"/>
            <a:r>
              <a:rPr/>
              <a:t>Ordinal</a:t>
            </a:r>
          </a:p>
          <a:p>
            <a:pPr lvl="2"/>
            <a:r>
              <a:rPr/>
              <a:t>Interval</a:t>
            </a:r>
          </a:p>
          <a:p>
            <a:pPr lvl="2"/>
            <a:r>
              <a:rPr/>
              <a:t>Ratio</a:t>
            </a:r>
          </a:p>
          <a:p>
            <a:pPr lvl="1"/>
            <a:r>
              <a:rPr/>
              <a:t>Special cases</a:t>
            </a:r>
          </a:p>
          <a:p>
            <a:pPr lvl="2"/>
            <a:r>
              <a:rPr/>
              <a:t>Binary data</a:t>
            </a:r>
          </a:p>
          <a:p>
            <a:pPr lvl="2"/>
            <a:r>
              <a:rPr/>
              <a:t>Count data, rate data</a:t>
            </a:r>
          </a:p>
          <a:p>
            <a:pPr lvl="2"/>
            <a:r>
              <a:rPr/>
              <a:t>Time-to-event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deviations,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</a:p>
        </p:txBody>
      </p:sp>
      <p:pic>
        <p:nvPicPr>
          <p:cNvPr descr="../images/13/log0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08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Removes skewness</a:t>
            </a:r>
          </a:p>
          <a:p>
            <a:pPr lvl="1"/>
            <a:r>
              <a:rPr/>
              <a:t>Removes outliers</a:t>
            </a:r>
          </a:p>
          <a:p>
            <a:pPr lvl="1"/>
            <a:r>
              <a:rPr/>
              <a:t>Stabilizes variances</a:t>
            </a:r>
          </a:p>
          <a:p>
            <a:pPr lvl="1"/>
            <a:r>
              <a:rPr/>
              <a:t>Does not always work</a:t>
            </a:r>
          </a:p>
          <a:p>
            <a:pPr lvl="1"/>
            <a:r>
              <a:rPr/>
              <a:t>Best when</a:t>
            </a:r>
          </a:p>
          <a:p>
            <a:pPr lvl="2"/>
            <a:r>
              <a:rPr/>
              <a:t>Data bounded below by zero</a:t>
            </a:r>
          </a:p>
          <a:p>
            <a:pPr lvl="2"/>
            <a:r>
              <a:rPr/>
              <a:t>Mean &lt; Standard deviation</a:t>
            </a:r>
          </a:p>
          <a:p>
            <a:pPr lvl="2"/>
            <a:r>
              <a:rPr/>
              <a:t>Max/Min &gt; 3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 of every quantitative study</a:t>
            </a:r>
          </a:p>
          <a:p>
            <a:pPr lvl="1"/>
            <a:r>
              <a:rPr/>
              <a:t>Table 1, overall summaries</a:t>
            </a:r>
          </a:p>
          <a:p>
            <a:pPr lvl="2"/>
            <a:r>
              <a:rPr/>
              <a:t>Outcomes and covariates</a:t>
            </a:r>
          </a:p>
          <a:p>
            <a:pPr lvl="2"/>
            <a:r>
              <a:rPr/>
              <a:t>Means and standard deviations</a:t>
            </a:r>
          </a:p>
          <a:p>
            <a:pPr lvl="2"/>
            <a:r>
              <a:rPr/>
              <a:t>Percentages (always show denominator)</a:t>
            </a:r>
          </a:p>
          <a:p>
            <a:pPr lvl="1"/>
            <a:r>
              <a:rPr/>
              <a:t>Key subgroup comparisons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Means/standard deviations by subgroup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</a:p>
        </p:txBody>
      </p:sp>
      <p:pic>
        <p:nvPicPr>
          <p:cNvPr descr="../images/12/percentage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6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verus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Sums of ordinal variables are meaningless</a:t>
            </a:r>
          </a:p>
          <a:p>
            <a:pPr lvl="1"/>
            <a:r>
              <a:rPr/>
              <a:t>Counterexample: grade point average</a:t>
            </a:r>
          </a:p>
          <a:p>
            <a:pPr lvl="2"/>
            <a:r>
              <a:rPr/>
              <a:t>Shift from A to B versus a shift from D to F?</a:t>
            </a:r>
          </a:p>
          <a:p>
            <a:pPr lvl="2"/>
            <a:r>
              <a:rPr/>
              <a:t>Two B’s equal and A plus a C?</a:t>
            </a:r>
          </a:p>
          <a:p>
            <a:pPr lvl="1"/>
            <a:r>
              <a:rPr/>
              <a:t>Purist versus pragmatist</a:t>
            </a:r>
          </a:p>
          <a:p>
            <a:pPr lvl="1"/>
            <a:r>
              <a:rPr/>
              <a:t>Is a sum of Likert scale items different?</a:t>
            </a:r>
          </a:p>
          <a:p>
            <a:pPr lvl="2"/>
            <a:r>
              <a:rPr/>
              <a:t>Unequal scalings average out?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Overall summaries</a:t>
            </a:r>
          </a:p>
          <a:p>
            <a:pPr lvl="2"/>
            <a:r>
              <a:rPr/>
              <a:t>Histograms for continuous data</a:t>
            </a:r>
          </a:p>
          <a:p>
            <a:pPr lvl="2"/>
            <a:r>
              <a:rPr/>
              <a:t>Bar/pie charts for categorical data</a:t>
            </a:r>
          </a:p>
          <a:p>
            <a:pPr lvl="1"/>
            <a:r>
              <a:rPr/>
              <a:t>Assessing relationships</a:t>
            </a:r>
          </a:p>
          <a:p>
            <a:pPr lvl="2"/>
            <a:r>
              <a:rPr/>
              <a:t>Side by side pie/bar charts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57400" y="1600200"/>
            <a:ext cx="502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bimodal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pie/bar</a:t>
            </a:r>
            <a:r>
              <a:rPr/>
              <a:t> </a:t>
            </a:r>
            <a:r>
              <a:rPr/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Pies and bars only work well for 2 or 3 categories</a:t>
            </a:r>
          </a:p>
          <a:p>
            <a:pPr lvl="2"/>
            <a:r>
              <a:rPr/>
              <a:t>Pacman charts</a:t>
            </a:r>
          </a:p>
          <a:p>
            <a:pPr lvl="1"/>
            <a:r>
              <a:rPr/>
              <a:t>No good graphs for more categories</a:t>
            </a:r>
          </a:p>
          <a:p>
            <a:pPr lvl="1"/>
            <a:r>
              <a:rPr/>
              <a:t>Avoid cheap 3D effects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13/piechart0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fifty</a:t>
            </a:r>
            <a:r>
              <a:rPr/>
              <a:t> </a:t>
            </a:r>
            <a:r>
              <a:rPr/>
              <a:t>states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13/barchart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1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unaccompanied</a:t>
            </a:r>
            <a:r>
              <a:rPr/>
              <a:t> </a:t>
            </a:r>
            <a:r>
              <a:rPr/>
              <a:t>minors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13/barchart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11300" y="1600200"/>
            <a:ext cx="612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countries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Nominal: percentage, mode</a:t>
            </a:r>
          </a:p>
          <a:p>
            <a:pPr lvl="1"/>
            <a:r>
              <a:rPr/>
              <a:t>Ordinal: median</a:t>
            </a:r>
          </a:p>
          <a:p>
            <a:pPr lvl="1"/>
            <a:r>
              <a:rPr/>
              <a:t>Interval: mean, standard deviation</a:t>
            </a:r>
          </a:p>
          <a:p>
            <a:pPr lvl="1"/>
            <a:r>
              <a:rPr/>
              <a:t>Ratio: Coefficient of variation</a:t>
            </a:r>
          </a:p>
          <a:p>
            <a:pPr lvl="1"/>
            <a:r>
              <a:rPr/>
              <a:t>Special cases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12/boxplo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511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boxplots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12/scatter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Descriptive statistics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Continuous outcome variable</a:t>
            </a:r>
          </a:p>
          <a:p>
            <a:pPr lvl="1"/>
            <a:r>
              <a:rPr/>
              <a:t>Very flexible</a:t>
            </a:r>
          </a:p>
          <a:p>
            <a:pPr lvl="2"/>
            <a:r>
              <a:rPr/>
              <a:t>Either categorical or continuous independent variables</a:t>
            </a:r>
          </a:p>
          <a:p>
            <a:pPr lvl="2"/>
            <a:r>
              <a:rPr/>
              <a:t>Multiple variables (risk adjustment)</a:t>
            </a:r>
          </a:p>
          <a:p>
            <a:pPr lvl="2"/>
            <a:r>
              <a:rPr/>
              <a:t>Interactions</a:t>
            </a:r>
          </a:p>
          <a:p>
            <a:pPr lvl="1"/>
            <a:r>
              <a:rPr/>
              <a:t>Alternatives</a:t>
            </a:r>
          </a:p>
          <a:p>
            <a:pPr lvl="2"/>
            <a:r>
              <a:rPr/>
              <a:t>t-test</a:t>
            </a:r>
          </a:p>
          <a:p>
            <a:pPr lvl="2"/>
            <a:r>
              <a:rPr/>
              <a:t>Analysis of variance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 school algebra</a:t>
            </a:r>
          </a:p>
          <a:p>
            <a:pPr lvl="2"/>
            <a:r>
              <a:rPr/>
              <a:t>Y = m X + b</a:t>
            </a:r>
          </a:p>
          <a:p>
            <a:pPr lvl="2"/>
            <a:r>
              <a:rPr/>
              <a:t>m = Δy / Δx</a:t>
            </a:r>
          </a:p>
          <a:p>
            <a:pPr lvl="1"/>
            <a:r>
              <a:rPr/>
              <a:t>The slope represents the estimated average change in Y when X increases by one unit.</a:t>
            </a:r>
          </a:p>
          <a:p>
            <a:pPr lvl="1"/>
            <a:r>
              <a:rPr/>
              <a:t>The intercept represents the estimated average value of Y when X equals zero.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12/linear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12/linear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8829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30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Crude model</a:t>
            </a:r>
          </a:p>
          <a:p>
            <a:pPr lvl="2"/>
            <a:r>
              <a:rPr/>
              <a:t>One independent variable</a:t>
            </a:r>
          </a:p>
          <a:p>
            <a:pPr lvl="1"/>
            <a:r>
              <a:rPr/>
              <a:t>Adjusted model</a:t>
            </a:r>
          </a:p>
          <a:p>
            <a:pPr lvl="2"/>
            <a:r>
              <a:rPr/>
              <a:t>More than one independent variable</a:t>
            </a:r>
          </a:p>
          <a:p>
            <a:pPr lvl="1"/>
            <a:r>
              <a:rPr/>
              <a:t>Interpretation of slope</a:t>
            </a:r>
          </a:p>
          <a:p>
            <a:pPr lvl="2"/>
            <a:r>
              <a:rPr/>
              <a:t>Estimated average change in Y</a:t>
            </a:r>
          </a:p>
          <a:p>
            <a:pPr lvl="2"/>
            <a:r>
              <a:rPr/>
              <a:t>When X1 changes by one unit</a:t>
            </a:r>
          </a:p>
          <a:p>
            <a:pPr lvl="2"/>
            <a:r>
              <a:rPr/>
              <a:t>And X2 is held contant.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cases</a:t>
            </a:r>
          </a:p>
          <a:p>
            <a:pPr lvl="2"/>
            <a:r>
              <a:rPr/>
              <a:t>Binary: Logistic regression</a:t>
            </a:r>
          </a:p>
          <a:p>
            <a:pPr lvl="2"/>
            <a:r>
              <a:rPr/>
              <a:t>Counts: Poisson regression</a:t>
            </a:r>
          </a:p>
          <a:p>
            <a:pPr lvl="2"/>
            <a:r>
              <a:rPr/>
              <a:t>Time-to-event data: Cox proportional hazards regression</a:t>
            </a:r>
          </a:p>
          <a:p>
            <a:pPr lvl="1"/>
            <a:r>
              <a:rPr/>
              <a:t>Nominal: Chi-square tests, multinomial logistic regression</a:t>
            </a:r>
          </a:p>
          <a:p>
            <a:pPr lvl="1"/>
            <a:r>
              <a:rPr/>
              <a:t>Ordinal outcome variable: Non-parametric tests, ordinal logistic regression</a:t>
            </a:r>
          </a:p>
          <a:p>
            <a:pPr lvl="1"/>
            <a:r>
              <a:rPr/>
              <a:t>Ordinal indepdent variable” p for trend tests</a:t>
            </a:r>
          </a:p>
          <a:p>
            <a:pPr lvl="1"/>
            <a:r>
              <a:rPr/>
              <a:t>Interval/ratio: t-tests, analysis of variance, linear regression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../images/12/linear1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8229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t-test (two sample t-test)</a:t>
            </a:r>
          </a:p>
          <a:p>
            <a:pPr lvl="2"/>
            <a:r>
              <a:rPr/>
              <a:t>Continuous outcome</a:t>
            </a:r>
          </a:p>
          <a:p>
            <a:pPr lvl="2"/>
            <a:r>
              <a:rPr/>
              <a:t>Catregorical independent variable with two levels</a:t>
            </a:r>
          </a:p>
          <a:p>
            <a:pPr lvl="1"/>
            <a:r>
              <a:rPr/>
              <a:t>Disadvantages of the t-test</a:t>
            </a:r>
          </a:p>
          <a:p>
            <a:pPr lvl="2"/>
            <a:r>
              <a:rPr/>
              <a:t>No risk adjustment or interactions</a:t>
            </a:r>
          </a:p>
          <a:p>
            <a:pPr lvl="1"/>
            <a:r>
              <a:rPr/>
              <a:t>Analysis of variance</a:t>
            </a:r>
          </a:p>
          <a:p>
            <a:pPr lvl="2"/>
            <a:r>
              <a:rPr/>
              <a:t>Continuous outcome</a:t>
            </a:r>
          </a:p>
          <a:p>
            <a:pPr lvl="2"/>
            <a:r>
              <a:rPr/>
              <a:t>Categorical independent variable with three or more levels</a:t>
            </a:r>
          </a:p>
          <a:p>
            <a:pPr lvl="2"/>
            <a:r>
              <a:rPr/>
              <a:t>Can use more than one categorical independent variable</a:t>
            </a:r>
          </a:p>
          <a:p>
            <a:pPr lvl="1"/>
            <a:r>
              <a:rPr/>
              <a:t>Analysis of covariance</a:t>
            </a:r>
          </a:p>
          <a:p>
            <a:pPr lvl="2"/>
            <a:r>
              <a:rPr/>
              <a:t>Second indepdent variable is continuous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Linear regression</a:t>
            </a:r>
          </a:p>
          <a:p>
            <a:pPr lvl="2"/>
            <a:r>
              <a:rPr/>
              <a:t>Continuous outcome</a:t>
            </a:r>
          </a:p>
          <a:p>
            <a:pPr lvl="2"/>
            <a:r>
              <a:rPr/>
              <a:t>Can provide risk adjustments</a:t>
            </a:r>
          </a:p>
          <a:p>
            <a:pPr lvl="1"/>
            <a:r>
              <a:rPr/>
              <a:t>Two-sample t-test</a:t>
            </a:r>
          </a:p>
          <a:p>
            <a:pPr lvl="1"/>
            <a:r>
              <a:rPr/>
              <a:t>Analysis of variance</a:t>
            </a:r>
          </a:p>
          <a:p>
            <a:pPr lvl="1"/>
            <a:r>
              <a:rPr/>
              <a:t>Analysis of covariance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Linear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outcome variable</a:t>
            </a:r>
          </a:p>
          <a:p>
            <a:pPr lvl="1"/>
            <a:r>
              <a:rPr/>
              <a:t>Either categorical or continuous independent variables</a:t>
            </a:r>
          </a:p>
          <a:p>
            <a:pPr lvl="1"/>
            <a:r>
              <a:rPr/>
              <a:t>Multiple variables (risk adjustment)</a:t>
            </a:r>
          </a:p>
          <a:p>
            <a:pPr lvl="1"/>
            <a:r>
              <a:rPr/>
              <a:t>Interactions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linear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linear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unreasonable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../images/13/logistic-multiplicative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Usually only seen in gambling contexts</a:t>
            </a:r>
          </a:p>
          <a:p>
            <a:pPr lvl="1"/>
            <a:r>
              <a:rPr/>
              <a:t>Sometimes ambiguous</a:t>
            </a:r>
          </a:p>
          <a:p>
            <a:pPr lvl="2"/>
            <a:r>
              <a:rPr/>
              <a:t>Odds in favor versus odds against</a:t>
            </a:r>
          </a:p>
          <a:p>
            <a:pPr lvl="1"/>
            <a:r>
              <a:rPr/>
              <a:t>Odds = Prob / (1-Prob)</a:t>
            </a:r>
          </a:p>
          <a:p>
            <a:pPr lvl="1"/>
            <a:r>
              <a:rPr/>
              <a:t>Prob = Odds / (1+Odds)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../images/13/logistic-multiplicative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11300" y="1600200"/>
            <a:ext cx="612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log-odds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13/logistic-log-odds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linearity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log-odds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log-odds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ga-example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65200" y="1600200"/>
            <a:ext cx="721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ga-example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41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 odds = -16.72 + 0.577*GA</a:t>
            </a:r>
          </a:p>
          <a:p>
            <a:pPr lvl="1"/>
            <a:r>
              <a:rPr/>
              <a:t>Example: GA=30, estimated probability = 64.3%</a:t>
            </a:r>
          </a:p>
          <a:p>
            <a:pPr lvl="2"/>
            <a:r>
              <a:rPr/>
              <a:t>log odds = -16.72 + 0.577*30 = 0.59</a:t>
            </a:r>
          </a:p>
          <a:p>
            <a:pPr lvl="2"/>
            <a:r>
              <a:rPr/>
              <a:t>odds = exp(0.59) = 1.80</a:t>
            </a:r>
          </a:p>
          <a:p>
            <a:pPr lvl="2"/>
            <a:r>
              <a:rPr/>
              <a:t>prob = 1.80 / (1+1.80) = 0.643</a:t>
            </a:r>
          </a:p>
          <a:p>
            <a:pPr lvl="1"/>
            <a:r>
              <a:rPr/>
              <a:t>GS=31</a:t>
            </a:r>
          </a:p>
          <a:p>
            <a:pPr lvl="2"/>
            <a:r>
              <a:rPr/>
              <a:t>log odds = 1.16, odds = 3.20, prob = 76.2%</a:t>
            </a:r>
          </a:p>
          <a:p>
            <a:pPr lvl="1"/>
            <a:r>
              <a:rPr/>
              <a:t>GS=32</a:t>
            </a:r>
          </a:p>
          <a:p>
            <a:pPr lvl="2"/>
            <a:r>
              <a:rPr/>
              <a:t>log odds = 1.74, odds = 5.70, prob = 85.1%</a:t>
            </a:r>
          </a:p>
          <a:p>
            <a:pPr lvl="1"/>
            <a:r>
              <a:rPr/>
              <a:t>Constant odds ratio</a:t>
            </a:r>
          </a:p>
          <a:p>
            <a:pPr lvl="2"/>
            <a:r>
              <a:rPr/>
              <a:t>3.20 / 1.80 = 1.78</a:t>
            </a:r>
          </a:p>
          <a:p>
            <a:pPr lvl="2"/>
            <a:r>
              <a:rPr/>
              <a:t>5.70 / 3.20 = 1.78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titanic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66900"/>
            <a:ext cx="82296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Crosstabulation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titanic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806700"/>
            <a:ext cx="82296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Logistic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of two proportions</a:t>
            </a:r>
          </a:p>
          <a:p>
            <a:pPr lvl="2"/>
            <a:r>
              <a:rPr/>
              <a:t>Only for a binary independent variable</a:t>
            </a:r>
          </a:p>
          <a:p>
            <a:pPr lvl="2"/>
            <a:r>
              <a:rPr/>
              <a:t>No risk adjustments or interactions</a:t>
            </a:r>
          </a:p>
          <a:p>
            <a:pPr lvl="1"/>
            <a:r>
              <a:rPr/>
              <a:t>Chisquare test</a:t>
            </a:r>
          </a:p>
          <a:p>
            <a:pPr lvl="2"/>
            <a:r>
              <a:rPr/>
              <a:t>Only for a categorical independent variable</a:t>
            </a:r>
          </a:p>
          <a:p>
            <a:pPr lvl="2"/>
            <a:r>
              <a:rPr/>
              <a:t>Either two or more than two levels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binary?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Three of more levels</a:t>
            </a:r>
          </a:p>
          <a:p>
            <a:pPr lvl="2"/>
            <a:r>
              <a:rPr/>
              <a:t>Chi-square test</a:t>
            </a:r>
          </a:p>
          <a:p>
            <a:pPr lvl="2"/>
            <a:r>
              <a:rPr/>
              <a:t>Multinomial logistic regression</a:t>
            </a:r>
          </a:p>
          <a:p>
            <a:pPr lvl="1"/>
            <a:r>
              <a:rPr/>
              <a:t>Ordinal outcome variable</a:t>
            </a:r>
          </a:p>
          <a:p>
            <a:pPr lvl="2"/>
            <a:r>
              <a:rPr/>
              <a:t>Nonparametric tests</a:t>
            </a:r>
          </a:p>
          <a:p>
            <a:pPr lvl="2"/>
            <a:r>
              <a:rPr/>
              <a:t>Ordinal logistic regression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Quality check of data</a:t>
            </a:r>
          </a:p>
          <a:p>
            <a:pPr lvl="1"/>
            <a:r>
              <a:rPr/>
              <a:t>Description of sample</a:t>
            </a:r>
          </a:p>
          <a:p>
            <a:pPr lvl="1"/>
            <a:r>
              <a:rPr/>
              <a:t>Test of hypotheses/research questions</a:t>
            </a:r>
          </a:p>
          <a:p>
            <a:pPr lvl="1"/>
            <a:r>
              <a:rPr/>
              <a:t>Additional exploratory analyses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Logistic regression</a:t>
            </a:r>
          </a:p>
          <a:p>
            <a:pPr lvl="2"/>
            <a:r>
              <a:rPr/>
              <a:t>Binary outcome variable</a:t>
            </a:r>
          </a:p>
          <a:p>
            <a:pPr lvl="2"/>
            <a:r>
              <a:rPr/>
              <a:t>Both categorical and continuous independent variables</a:t>
            </a:r>
          </a:p>
          <a:p>
            <a:pPr lvl="2"/>
            <a:r>
              <a:rPr/>
              <a:t>Risk adjustmentsn and interactions possible</a:t>
            </a:r>
          </a:p>
          <a:p>
            <a:pPr lvl="1"/>
            <a:r>
              <a:rPr/>
              <a:t>Alternative methods</a:t>
            </a:r>
          </a:p>
          <a:p>
            <a:pPr lvl="2"/>
            <a:r>
              <a:rPr/>
              <a:t>Test of two proportions</a:t>
            </a:r>
          </a:p>
          <a:p>
            <a:pPr lvl="2"/>
            <a:r>
              <a:rPr/>
              <a:t>Chi-square test</a:t>
            </a:r>
          </a:p>
          <a:p>
            <a:pPr lvl="2"/>
            <a:r>
              <a:rPr/>
              <a:t>Multinomial logistic regression.</a:t>
            </a:r>
          </a:p>
          <a:p>
            <a:pPr lvl="2"/>
            <a:r>
              <a:rPr/>
              <a:t>Nonparametric tests</a:t>
            </a:r>
          </a:p>
          <a:p>
            <a:pPr lvl="2"/>
            <a:r>
              <a:rPr/>
              <a:t>Ordinal logistic regression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problems with counts</a:t>
            </a:r>
          </a:p>
          <a:p>
            <a:pPr lvl="2"/>
            <a:r>
              <a:rPr/>
              <a:t>Skewed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Unequal variances</a:t>
            </a:r>
          </a:p>
          <a:p>
            <a:pPr lvl="1"/>
            <a:r>
              <a:rPr/>
              <a:t>Analysis of rates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Responses to a mailing</a:t>
            </a:r>
          </a:p>
          <a:p>
            <a:pPr lvl="2"/>
            <a:r>
              <a:rPr/>
              <a:t>0 9</a:t>
            </a:r>
          </a:p>
          <a:p>
            <a:pPr lvl="2"/>
            <a:r>
              <a:rPr/>
              <a:t>1 4</a:t>
            </a:r>
          </a:p>
          <a:p>
            <a:pPr lvl="2"/>
            <a:r>
              <a:rPr/>
              <a:t>2 2</a:t>
            </a:r>
          </a:p>
          <a:p>
            <a:pPr lvl="2"/>
            <a:r>
              <a:rPr/>
              <a:t>3 3</a:t>
            </a:r>
          </a:p>
          <a:p>
            <a:pPr lvl="2"/>
            <a:r>
              <a:rPr/>
              <a:t>4 0</a:t>
            </a:r>
          </a:p>
          <a:p>
            <a:pPr lvl="2"/>
            <a:r>
              <a:rPr/>
              <a:t>5 0</a:t>
            </a:r>
          </a:p>
          <a:p>
            <a:pPr lvl="2"/>
            <a:r>
              <a:rPr/>
              <a:t>6 1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Call: glm(formula = ct ~ tm, family = poisson)
Coefficients:
(Intercept)           tm
     2.1063      -0.5505
Degrees of Freedom: 6 Total (i.e. Null); 5 Residual</a:t>
            </a:r>
          </a:p>
          <a:p>
            <a:pPr lvl="1"/>
            <a:r>
              <a:rPr/>
              <a:t>exp(2.1063) = 8.2</a:t>
            </a:r>
          </a:p>
          <a:p>
            <a:pPr lvl="1"/>
            <a:r>
              <a:rPr/>
              <a:t>exp(-0.5505) = 0.58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round(predict(pmod),4)
     1      2      3      4       5       6       7
2.1063 1.5558 1.0053 0.4548 -0.0957 -0.6462 -1.1967
&gt; round(exp(predict(pmod)),4)
     1      2      3      4      5      6      7
8.2177 4.7388 2.7327 1.5758 0.9087 0.5240 0.3022</a:t>
            </a:r>
          </a:p>
          <a:p>
            <a:pPr lvl="1"/>
            <a:r>
              <a:rPr/>
              <a:t>4.7388 / 8.2177 = 0.58</a:t>
            </a:r>
          </a:p>
          <a:p>
            <a:pPr lvl="1"/>
            <a:r>
              <a:rPr/>
              <a:t>2.7327 / 4.7388 = 0.58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type of ratio scale outcome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Usually skewed</a:t>
            </a:r>
          </a:p>
          <a:p>
            <a:pPr lvl="1"/>
            <a:r>
              <a:rPr/>
              <a:t>Censoring</a:t>
            </a:r>
          </a:p>
          <a:p>
            <a:pPr lvl="2"/>
            <a:r>
              <a:rPr/>
              <a:t>Partial information on some subjects</a:t>
            </a:r>
          </a:p>
          <a:p>
            <a:pPr lvl="2"/>
            <a:r>
              <a:rPr/>
              <a:t>Not the same as missing data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Fruit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Day Prob Day Prob Day Prob
 37 96%   40 92%   43 88%
 44 84%   45 80%   47 76%
 49 72%   54 68%   56 64%
 58 60%   59 56%   60 52%
 61 48%   62 44%   68 40%
 70 36%   71 32%   72 28%
 73 24%   75 20%   77 16%
 79 12%   89  8%   94  4%
 96  0%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</p:txBody>
      </p:sp>
      <p:pic>
        <p:nvPicPr>
          <p:cNvPr descr="../images/13/fruit-fly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Day Prob  Day Prob  Day Prob
 37 96%    40 92%    43 88%
 44 84%    45 80%    47 76%
 49 72%    54 68%    56 64%
 58 60%    59 56%    60 52%
 61 48%    62 44%    68 40%
 70+ ?     70+ ?     70+ ?
 70+ ?     70+ ?     70+ ?
 70+ ?     70+ ?     70+ ?
 70+ 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Completeness of data collection</a:t>
            </a:r>
          </a:p>
          <a:p>
            <a:pPr lvl="1"/>
            <a:r>
              <a:rPr/>
              <a:t>Review for responses that are ambiguous, out of range, etc</a:t>
            </a:r>
          </a:p>
          <a:p>
            <a:pPr lvl="1"/>
            <a:r>
              <a:rPr/>
              <a:t>Edit responses as needed</a:t>
            </a:r>
          </a:p>
          <a:p>
            <a:pPr lvl="1"/>
            <a:r>
              <a:rPr/>
              <a:t>Check response frequencies</a:t>
            </a:r>
          </a:p>
          <a:p>
            <a:pPr lvl="2"/>
            <a:r>
              <a:rPr/>
              <a:t>Combine smaller categories, if needed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../images/13/fruit-fly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Day Prob  Day Prob  Day Prob
 37 96%    40 92%    43 88%
 44 84%    45 80%    47 76%
 49 72%    54 68%    56 64%
 58 60%    59 56%    60 52%
 61 48%    62 44%    68 40%
 70+ ?     71 30%    70+ ?
 70+ ?     75 20%    70+ ?
 70+ ?     89 10%    70+ ?
 96  0%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../images/13/fruit-fly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corners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13/km-01.bmp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conceptual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regions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3.bmp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Stair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4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curves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Estimating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</a:p>
        </p:txBody>
      </p:sp>
      <p:pic>
        <p:nvPicPr>
          <p:cNvPr descr="../images/13/fruit-fly-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../images/13/fruit-fly-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hazard-func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65200" y="1600200"/>
            <a:ext cx="722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increasing,</a:t>
            </a:r>
            <a:r>
              <a:rPr/>
              <a:t> </a:t>
            </a:r>
            <a:r>
              <a:rPr/>
              <a:t>decreasing,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hazards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 rank test</a:t>
            </a:r>
          </a:p>
          <a:p>
            <a:pPr lvl="2"/>
            <a:r>
              <a:rPr/>
              <a:t>Single categorical indpendent variable</a:t>
            </a:r>
          </a:p>
          <a:p>
            <a:pPr lvl="2"/>
            <a:r>
              <a:rPr/>
              <a:t>Any number of levels</a:t>
            </a:r>
          </a:p>
          <a:p>
            <a:pPr lvl="1"/>
            <a:r>
              <a:rPr/>
              <a:t>Parametric survival models</a:t>
            </a:r>
          </a:p>
          <a:p>
            <a:pPr lvl="2"/>
            <a:r>
              <a:rPr/>
              <a:t>Requires much stronger assumptions</a:t>
            </a:r>
          </a:p>
          <a:p>
            <a:pPr lvl="2"/>
            <a:r>
              <a:rPr/>
              <a:t>Exponential, Weibull, or other distribution</a:t>
            </a:r>
          </a:p>
          <a:p>
            <a:pPr lvl="2"/>
            <a:r>
              <a:rPr/>
              <a:t>Can extrapolare beyond the range of the 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Zero (or near-zero) variation</a:t>
            </a:r>
          </a:p>
          <a:p>
            <a:pPr lvl="1"/>
            <a:r>
              <a:rPr/>
              <a:t>Missing value count</a:t>
            </a:r>
          </a:p>
          <a:p>
            <a:pPr lvl="1"/>
            <a:r>
              <a:rPr/>
              <a:t>List five five rows, last five rows</a:t>
            </a:r>
          </a:p>
          <a:p>
            <a:pPr lvl="1"/>
            <a:r>
              <a:rPr/>
              <a:t>Correlations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Time-to-event outcome</a:t>
            </a:r>
          </a:p>
          <a:p>
            <a:pPr lvl="1"/>
            <a:r>
              <a:rPr/>
              <a:t>Continuous or categorical independent variables</a:t>
            </a:r>
          </a:p>
          <a:p>
            <a:pPr lvl="1"/>
            <a:r>
              <a:rPr/>
              <a:t>Mutiple independent variables</a:t>
            </a:r>
          </a:p>
          <a:p>
            <a:pPr lvl="2"/>
            <a:r>
              <a:rPr/>
              <a:t>Risk adjustment</a:t>
            </a:r>
          </a:p>
          <a:p>
            <a:pPr lvl="2"/>
            <a:r>
              <a:rPr/>
              <a:t>Interactions</a:t>
            </a:r>
          </a:p>
          <a:p>
            <a:pPr lvl="1"/>
            <a:r>
              <a:rPr/>
              <a:t>Alternatives</a:t>
            </a:r>
          </a:p>
          <a:p>
            <a:pPr lvl="2"/>
            <a:r>
              <a:rPr/>
              <a:t>Log rank test</a:t>
            </a:r>
          </a:p>
          <a:p>
            <a:pPr lvl="2"/>
            <a:r>
              <a:rPr/>
              <a:t>Parametric models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Linear regression</a:t>
            </a:r>
          </a:p>
          <a:p>
            <a:pPr lvl="1"/>
            <a:r>
              <a:rPr/>
              <a:t>Logistic regression</a:t>
            </a:r>
          </a:p>
          <a:p>
            <a:pPr lvl="1"/>
            <a:r>
              <a:rPr/>
              <a:t>Poisson regression</a:t>
            </a:r>
          </a:p>
          <a:p>
            <a:pPr lvl="1"/>
            <a:r>
              <a:rPr/>
              <a:t>Cox regression</a:t>
            </a:r>
          </a:p>
          <a:p>
            <a:pPr lvl="1"/>
            <a:r>
              <a:rPr/>
              <a:t>All very flexible</a:t>
            </a:r>
          </a:p>
          <a:p>
            <a:pPr lvl="2"/>
            <a:r>
              <a:rPr/>
              <a:t>Allow categorical and continuous independent variables</a:t>
            </a:r>
          </a:p>
          <a:p>
            <a:pPr lvl="2"/>
            <a:r>
              <a:rPr/>
              <a:t>Allow for risk adjustments and interactions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Hierarchical/longitudinal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Matching</a:t>
            </a:r>
          </a:p>
          <a:p>
            <a:pPr lvl="1"/>
            <a:r>
              <a:rPr/>
              <a:t>Baseline measures</a:t>
            </a:r>
          </a:p>
          <a:p>
            <a:pPr lvl="1"/>
            <a:r>
              <a:rPr/>
              <a:t>Longitudinal designs</a:t>
            </a:r>
          </a:p>
          <a:p>
            <a:pPr lvl="1"/>
            <a:r>
              <a:rPr/>
              <a:t>Cluster effects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Greatly improves precision</a:t>
            </a:r>
          </a:p>
          <a:p>
            <a:pPr lvl="1"/>
            <a:r>
              <a:rPr/>
              <a:t>Logistical issues</a:t>
            </a:r>
          </a:p>
          <a:p>
            <a:pPr lvl="2"/>
            <a:r>
              <a:rPr/>
              <a:t>Close but not exact matches</a:t>
            </a:r>
          </a:p>
          <a:p>
            <a:pPr lvl="2"/>
            <a:r>
              <a:rPr/>
              <a:t>Loss of data due to mismatches</a:t>
            </a:r>
          </a:p>
          <a:p>
            <a:pPr lvl="2"/>
            <a:r>
              <a:rPr/>
              <a:t>Best when controls come from a large pool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Paired t-test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Nice to have</a:t>
            </a:r>
          </a:p>
          <a:p>
            <a:pPr lvl="2"/>
            <a:r>
              <a:rPr/>
              <a:t>Adjust for baseline imbalance</a:t>
            </a:r>
          </a:p>
          <a:p>
            <a:pPr lvl="2"/>
            <a:r>
              <a:rPr/>
              <a:t>Improve precision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Change score</a:t>
            </a:r>
          </a:p>
          <a:p>
            <a:pPr lvl="2"/>
            <a:r>
              <a:rPr/>
              <a:t>Baseline covariate</a:t>
            </a:r>
          </a:p>
          <a:p>
            <a:pPr lvl="2"/>
            <a:r>
              <a:rPr/>
              <a:t>Bonate, Analysis of Pretest-Posttest Designs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Rich, complete picture</a:t>
            </a:r>
          </a:p>
          <a:p>
            <a:pPr lvl="2"/>
            <a:r>
              <a:rPr/>
              <a:t>Improved precision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Expensive</a:t>
            </a:r>
          </a:p>
          <a:p>
            <a:pPr lvl="2"/>
            <a:r>
              <a:rPr/>
              <a:t>Dropout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methods</a:t>
            </a:r>
          </a:p>
          <a:p>
            <a:pPr lvl="2"/>
            <a:r>
              <a:rPr/>
              <a:t>Within subject designs</a:t>
            </a:r>
          </a:p>
          <a:p>
            <a:pPr lvl="2"/>
            <a:r>
              <a:rPr/>
              <a:t>Nested effects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 designs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one source of variation</a:t>
            </a:r>
          </a:p>
          <a:p>
            <a:pPr lvl="1"/>
            <a:r>
              <a:rPr/>
              <a:t>Sources</a:t>
            </a:r>
          </a:p>
          <a:p>
            <a:pPr lvl="2"/>
            <a:r>
              <a:rPr/>
              <a:t>Families</a:t>
            </a:r>
          </a:p>
          <a:p>
            <a:pPr lvl="2"/>
            <a:r>
              <a:rPr/>
              <a:t>Clinics/Hospitals</a:t>
            </a:r>
          </a:p>
          <a:p>
            <a:pPr lvl="2"/>
            <a:r>
              <a:rPr/>
              <a:t>Schools</a:t>
            </a:r>
          </a:p>
          <a:p>
            <a:pPr lvl="2"/>
            <a:r>
              <a:rPr/>
              <a:t>Multicenter trials</a:t>
            </a:r>
          </a:p>
          <a:p>
            <a:pPr lvl="1"/>
            <a:r>
              <a:rPr/>
              <a:t>What is the unit of randomization?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Random effects models</a:t>
            </a:r>
          </a:p>
          <a:p>
            <a:pPr lvl="2"/>
            <a:r>
              <a:rPr/>
              <a:t>Hierarchical models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Fifth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Qualitative data analysis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Data-resources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Typically, a one-hour interview requires a minimum of three to four hours (or more) of analysis.</a:t>
            </a:r>
          </a:p>
          <a:p>
            <a:pPr lvl="1"/>
            <a:r>
              <a:rPr/>
              <a:t>Involve the participants in the process, especially for narrative research.</a:t>
            </a:r>
          </a:p>
          <a:p>
            <a:pPr lvl="1"/>
            <a:r>
              <a:rPr/>
              <a:t>Tools:</a:t>
            </a:r>
          </a:p>
          <a:p>
            <a:pPr lvl="2"/>
            <a:r>
              <a:rPr/>
              <a:t>focus groups</a:t>
            </a:r>
          </a:p>
          <a:p>
            <a:pPr lvl="2"/>
            <a:r>
              <a:rPr/>
              <a:t>semi-structured interviews</a:t>
            </a:r>
          </a:p>
          <a:p>
            <a:pPr lvl="2"/>
            <a:r>
              <a:rPr/>
              <a:t>participant observation</a:t>
            </a:r>
          </a:p>
          <a:p>
            <a:pPr lvl="2"/>
            <a:r>
              <a:rPr/>
              <a:t>archival records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13 - Statistical models</dc:title>
  <dc:creator>Steve Simon</dc:creator>
  <cp:keywords/>
  <dcterms:created xsi:type="dcterms:W3CDTF">2022-04-20T17:48:38Z</dcterms:created>
  <dcterms:modified xsi:type="dcterms:W3CDTF">2022-04-20T17:48:38Z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