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notesMaster" Target="notesMasters/notes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5" Type="http://schemas.openxmlformats.org/officeDocument/2006/relationships/viewProps" Target="viewProps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motivations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preparing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talk.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scientist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“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”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invented,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told,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1980s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1990s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completely</a:t>
            </a:r>
            <a:r>
              <a:rPr/>
              <a:t> </a:t>
            </a:r>
            <a:r>
              <a:rPr/>
              <a:t>obsolete.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today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variant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technology.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suggested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simulate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buy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cloud.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disliked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largely</a:t>
            </a:r>
            <a:r>
              <a:rPr/>
              <a:t> </a:t>
            </a:r>
            <a:r>
              <a:rPr/>
              <a:t>opaque.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runs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working,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wouldn’t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bought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Raspberry</a:t>
            </a:r>
            <a:r>
              <a:rPr/>
              <a:t> </a:t>
            </a:r>
            <a:r>
              <a:rPr/>
              <a:t>Pi</a:t>
            </a:r>
            <a:r>
              <a:rPr/>
              <a:t> </a:t>
            </a:r>
            <a:r>
              <a:rPr/>
              <a:t>computers,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Ethernet</a:t>
            </a:r>
            <a:r>
              <a:rPr/>
              <a:t> </a:t>
            </a:r>
            <a:r>
              <a:rPr/>
              <a:t>switch,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dog</a:t>
            </a:r>
            <a:r>
              <a:rPr/>
              <a:t> </a:t>
            </a:r>
            <a:r>
              <a:rPr/>
              <a:t>bone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cluster.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hardly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benefit,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parallel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illustration</a:t>
            </a:r>
            <a:r>
              <a:rPr/>
              <a:t> </a:t>
            </a:r>
            <a:r>
              <a:rPr/>
              <a:t>Hamiltonian</a:t>
            </a:r>
            <a:r>
              <a:rPr/>
              <a:t> </a:t>
            </a:r>
            <a:r>
              <a:rPr/>
              <a:t>Monte</a:t>
            </a:r>
            <a:r>
              <a:rPr/>
              <a:t> </a:t>
            </a:r>
            <a:r>
              <a:rPr/>
              <a:t>Carlo,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simulation</a:t>
            </a:r>
            <a:r>
              <a:rPr/>
              <a:t> </a:t>
            </a:r>
            <a:r>
              <a:rPr/>
              <a:t>technique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models.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Alex</a:t>
            </a:r>
            <a:r>
              <a:rPr/>
              <a:t> </a:t>
            </a:r>
            <a:r>
              <a:rPr/>
              <a:t>Roghozhnikov’s</a:t>
            </a:r>
            <a:r>
              <a:rPr/>
              <a:t> </a:t>
            </a:r>
            <a:r>
              <a:rPr/>
              <a:t>Brilliantly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blog</a:t>
            </a:r>
            <a:r>
              <a:rPr/>
              <a:t> </a:t>
            </a:r>
            <a:r>
              <a:rPr/>
              <a:t>(</a:t>
            </a:r>
            <a:r>
              <a:rPr/>
              <a:t>http://arogozhnikov.github.io/2016/12/19/markov_chain_monte_carlo.html</a:t>
            </a:r>
            <a:r>
              <a:rPr/>
              <a:t>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copyrighted,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excerpt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provisions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copyright</a:t>
            </a:r>
            <a:r>
              <a:rPr/>
              <a:t> </a:t>
            </a:r>
            <a:r>
              <a:rPr/>
              <a:t>law.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Wikpedia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“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loosely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tightly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respects,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viewed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Unlike</a:t>
            </a:r>
            <a:r>
              <a:rPr/>
              <a:t> </a:t>
            </a:r>
            <a:r>
              <a:rPr/>
              <a:t>grid</a:t>
            </a:r>
            <a:r>
              <a:rPr/>
              <a:t> </a:t>
            </a:r>
            <a:r>
              <a:rPr/>
              <a:t>computers,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node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perform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task,</a:t>
            </a:r>
            <a:r>
              <a:rPr/>
              <a:t> </a:t>
            </a:r>
            <a:r>
              <a:rPr/>
              <a:t>controlled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scheduled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software.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term,</a:t>
            </a:r>
            <a:r>
              <a:rPr/>
              <a:t> </a:t>
            </a:r>
            <a:r>
              <a:rPr/>
              <a:t>“</a:t>
            </a:r>
            <a:r>
              <a:rPr/>
              <a:t>cluster</a:t>
            </a:r>
            <a:r>
              <a:rPr/>
              <a:t> </a:t>
            </a:r>
            <a:r>
              <a:rPr/>
              <a:t>computing</a:t>
            </a:r>
            <a:r>
              <a:rPr/>
              <a:t>”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“</a:t>
            </a:r>
            <a:r>
              <a:rPr/>
              <a:t>running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cluster.</a:t>
            </a:r>
            <a:r>
              <a:rPr/>
              <a:t>”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hardware</a:t>
            </a:r>
            <a:r>
              <a:rPr/>
              <a:t> </a:t>
            </a:r>
            <a:r>
              <a:rPr/>
              <a:t>person.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Wikipedia</a:t>
            </a:r>
            <a:r>
              <a:rPr/>
              <a:t> </a:t>
            </a:r>
            <a:r>
              <a:rPr/>
              <a:t>(</a:t>
            </a:r>
            <a:r>
              <a:rPr/>
              <a:t>https://en.wikipedia.org/wiki/Computer_cluster</a:t>
            </a:r>
            <a:r>
              <a:rPr/>
              <a:t>).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licensed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Creative</a:t>
            </a:r>
            <a:r>
              <a:rPr/>
              <a:t> </a:t>
            </a:r>
            <a:r>
              <a:rPr/>
              <a:t>Commons</a:t>
            </a:r>
            <a:r>
              <a:rPr/>
              <a:t> </a:t>
            </a:r>
            <a:r>
              <a:rPr/>
              <a:t>Attribution</a:t>
            </a:r>
            <a:r>
              <a:rPr/>
              <a:t> </a:t>
            </a:r>
            <a:r>
              <a:rPr/>
              <a:t>ShareAlike</a:t>
            </a:r>
            <a:r>
              <a:rPr/>
              <a:t> </a:t>
            </a:r>
            <a:r>
              <a:rPr/>
              <a:t>License.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slides,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outline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care,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fails,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systems,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swap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fails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down.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Has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audience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computer?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like?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performed</a:t>
            </a:r>
            <a:r>
              <a:rPr/>
              <a:t> </a:t>
            </a:r>
            <a:r>
              <a:rPr/>
              <a:t>maintenance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computer?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Wikimedia</a:t>
            </a:r>
            <a:r>
              <a:rPr/>
              <a:t> </a:t>
            </a:r>
            <a:r>
              <a:rPr/>
              <a:t>Commons</a:t>
            </a:r>
            <a:r>
              <a:rPr/>
              <a:t> </a:t>
            </a:r>
            <a:r>
              <a:rPr/>
              <a:t>(</a:t>
            </a:r>
            <a:r>
              <a:rPr/>
              <a:t>https://en.wikipedia.org/wiki/File:InterWorksServer,jpg.jpg</a:t>
            </a:r>
            <a:r>
              <a:rPr/>
              <a:t>).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licensed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Creative</a:t>
            </a:r>
            <a:r>
              <a:rPr/>
              <a:t> </a:t>
            </a:r>
            <a:r>
              <a:rPr/>
              <a:t>Commons</a:t>
            </a:r>
            <a:r>
              <a:rPr/>
              <a:t> </a:t>
            </a:r>
            <a:r>
              <a:rPr/>
              <a:t>Attribution-ShareAlike</a:t>
            </a:r>
            <a:r>
              <a:rPr/>
              <a:t> </a:t>
            </a:r>
            <a:r>
              <a:rPr/>
              <a:t>3.0</a:t>
            </a:r>
            <a:r>
              <a:rPr/>
              <a:t> </a:t>
            </a:r>
            <a:r>
              <a:rPr/>
              <a:t>License.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receives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processes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requests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busy.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lanes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road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open.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Load</a:t>
            </a:r>
            <a:r>
              <a:rPr/>
              <a:t> </a:t>
            </a:r>
            <a:r>
              <a:rPr/>
              <a:t>balancing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websites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traffic.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devoted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serving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farm.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pxhere</a:t>
            </a:r>
            <a:r>
              <a:rPr/>
              <a:t> </a:t>
            </a:r>
            <a:r>
              <a:rPr/>
              <a:t>(</a:t>
            </a:r>
            <a:r>
              <a:rPr/>
              <a:t>https://pxhere.com/en/photo/873405</a:t>
            </a:r>
            <a:r>
              <a:rPr/>
              <a:t>).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licensed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CC0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  <a:r>
              <a:rPr/>
              <a:t> </a:t>
            </a:r>
            <a:r>
              <a:rPr/>
              <a:t>license.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empty</a:t>
            </a:r>
            <a:r>
              <a:rPr/>
              <a:t> </a:t>
            </a:r>
            <a:r>
              <a:rPr/>
              <a:t>spots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rack.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buy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(typically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CPU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drive),</a:t>
            </a:r>
            <a:r>
              <a:rPr/>
              <a:t> </a:t>
            </a:r>
            <a:r>
              <a:rPr/>
              <a:t>pop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rack,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hook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cables,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onto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component,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ready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pxhere</a:t>
            </a:r>
            <a:r>
              <a:rPr/>
              <a:t> </a:t>
            </a:r>
            <a:r>
              <a:rPr/>
              <a:t>(</a:t>
            </a:r>
            <a:r>
              <a:rPr/>
              <a:t>https://pxhere.com/en/photo/1241325</a:t>
            </a:r>
            <a:r>
              <a:rPr/>
              <a:t>).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licensed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CC0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  <a:r>
              <a:rPr/>
              <a:t> </a:t>
            </a:r>
            <a:r>
              <a:rPr/>
              <a:t>license.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flip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scalability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terribly</a:t>
            </a:r>
            <a:r>
              <a:rPr/>
              <a:t> </a:t>
            </a:r>
            <a:r>
              <a:rPr/>
              <a:t>expensive.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carrying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fraction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load,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biggest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fastest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block.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historical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“</a:t>
            </a:r>
            <a:r>
              <a:rPr/>
              <a:t>How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handled</a:t>
            </a:r>
            <a:r>
              <a:rPr/>
              <a:t> </a:t>
            </a:r>
            <a:r>
              <a:rPr/>
              <a:t>disk</a:t>
            </a:r>
            <a:r>
              <a:rPr/>
              <a:t> </a:t>
            </a:r>
            <a:r>
              <a:rPr/>
              <a:t>failure.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faced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disk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centers.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business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is)</a:t>
            </a:r>
            <a:r>
              <a:rPr/>
              <a:t> </a:t>
            </a:r>
            <a:r>
              <a:rPr/>
              <a:t>“data</a:t>
            </a:r>
            <a:r>
              <a:rPr/>
              <a:t>”</a:t>
            </a:r>
            <a:r>
              <a:rPr/>
              <a:t>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justified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gradually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failing</a:t>
            </a:r>
            <a:r>
              <a:rPr/>
              <a:t> </a:t>
            </a:r>
            <a:r>
              <a:rPr/>
              <a:t>low-cost</a:t>
            </a:r>
            <a:r>
              <a:rPr/>
              <a:t> </a:t>
            </a:r>
            <a:r>
              <a:rPr/>
              <a:t>disks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expensive,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ones.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</a:t>
            </a:r>
            <a:r>
              <a:rPr/>
              <a:t> </a:t>
            </a:r>
            <a:r>
              <a:rPr/>
              <a:t>rose</a:t>
            </a:r>
            <a:r>
              <a:rPr/>
              <a:t> </a:t>
            </a:r>
            <a:r>
              <a:rPr/>
              <a:t>exponentially,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disks,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soon,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counted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drives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millions.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yielded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disk</a:t>
            </a:r>
            <a:r>
              <a:rPr/>
              <a:t> </a:t>
            </a:r>
            <a:r>
              <a:rPr/>
              <a:t>life,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itself,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pool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hardware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inevitable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disks</a:t>
            </a:r>
            <a:r>
              <a:rPr/>
              <a:t> </a:t>
            </a:r>
            <a:r>
              <a:rPr/>
              <a:t>fail,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hour.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deal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exact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problem,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gradually</a:t>
            </a:r>
            <a:r>
              <a:rPr/>
              <a:t> </a:t>
            </a:r>
            <a:r>
              <a:rPr/>
              <a:t>reverted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regular,</a:t>
            </a:r>
            <a:r>
              <a:rPr/>
              <a:t> </a:t>
            </a:r>
            <a:r>
              <a:rPr/>
              <a:t>commodity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drives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solve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considering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exception,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occurrence."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parallel.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threshers</a:t>
            </a:r>
            <a:r>
              <a:rPr/>
              <a:t> </a:t>
            </a:r>
            <a:r>
              <a:rPr/>
              <a:t>harvesting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wheat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workers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barn</a:t>
            </a:r>
            <a:r>
              <a:rPr/>
              <a:t> </a:t>
            </a:r>
            <a:r>
              <a:rPr/>
              <a:t>raising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splitting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task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simultaneously.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phrase</a:t>
            </a:r>
            <a:r>
              <a:rPr/>
              <a:t> </a:t>
            </a:r>
            <a:r>
              <a:rPr/>
              <a:t>“</a:t>
            </a:r>
            <a:r>
              <a:rPr/>
              <a:t>Many</a:t>
            </a:r>
            <a:r>
              <a:rPr/>
              <a:t> </a:t>
            </a:r>
            <a:r>
              <a:rPr/>
              <a:t>hands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work</a:t>
            </a:r>
            <a:r>
              <a:rPr/>
              <a:t>”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traced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1300s,</a:t>
            </a:r>
            <a:r>
              <a:rPr/>
              <a:t> </a:t>
            </a:r>
            <a:r>
              <a:rPr/>
              <a:t>according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dictionary.com.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Lawrence</a:t>
            </a:r>
            <a:r>
              <a:rPr/>
              <a:t> </a:t>
            </a:r>
            <a:r>
              <a:rPr/>
              <a:t>Livermore</a:t>
            </a:r>
            <a:r>
              <a:rPr/>
              <a:t> </a:t>
            </a:r>
            <a:r>
              <a:rPr/>
              <a:t>Naitonal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tutorial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parallel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Blaise</a:t>
            </a:r>
            <a:r>
              <a:rPr/>
              <a:t> </a:t>
            </a:r>
            <a:r>
              <a:rPr/>
              <a:t>Barney</a:t>
            </a:r>
            <a:r>
              <a:rPr/>
              <a:t> </a:t>
            </a:r>
            <a:r>
              <a:rPr/>
              <a:t>(</a:t>
            </a:r>
            <a:r>
              <a:rPr/>
              <a:t>https://computing.llnl.gov/tutorials/parallel_comp/</a:t>
            </a:r>
            <a:r>
              <a:rPr/>
              <a:t>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copyrighted,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excerpt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provisions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copyright</a:t>
            </a:r>
            <a:r>
              <a:rPr/>
              <a:t> </a:t>
            </a:r>
            <a:r>
              <a:rPr/>
              <a:t>law.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Greek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formulas.</a:t>
            </a:r>
            <a:r>
              <a:rPr/>
              <a:t> </a:t>
            </a:r>
            <a:r>
              <a:rPr/>
              <a:t>Anywhere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Sigma,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parallel</a:t>
            </a:r>
            <a:r>
              <a:rPr/>
              <a:t> </a:t>
            </a:r>
            <a:r>
              <a:rPr/>
              <a:t>computing.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fits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nicely.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simply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X’s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X’s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4" Type="http://schemas.openxmlformats.org/officeDocument/2006/relationships/hyperlink" Target="http://arogozhnikov.github.io/2016/12/19/markov_chain_monte_carlo.html" TargetMode="External" /><Relationship Id="rId5" Type="http://schemas.openxmlformats.org/officeDocument/2006/relationships/hyperlink" Target="http://arogozhnikov.github.io/2016/12/19/markov_chain_monte_carlo.html" TargetMode="External" /><Relationship Id="rId6" Type="http://schemas.openxmlformats.org/officeDocument/2006/relationships/hyperlink" Target="http://arogozhnikov.github.io/2016/12/19/markov_chain_monte_carlo.html" TargetMode="External" /><Relationship Id="rId7" Type="http://schemas.openxmlformats.org/officeDocument/2006/relationships/hyperlink" Target="http://arogozhnikov.github.io/2016/12/19/markov_chain_monte_carlo.html" TargetMode="External" /><Relationship Id="rId8" Type="http://schemas.openxmlformats.org/officeDocument/2006/relationships/hyperlink" Target="http://arogozhnikov.github.io/2016/12/19/markov_chain_monte_carlo.html" TargetMode="External" /><Relationship Id="rId3" Type="http://schemas.openxmlformats.org/officeDocument/2006/relationships/image" Target="../media/image7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3.jp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4.jp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Simon,</a:t>
            </a:r>
            <a:r>
              <a:rPr/>
              <a:t> </a:t>
            </a:r>
            <a:r>
              <a:rPr/>
              <a:t>P.Mean</a:t>
            </a:r>
            <a:r>
              <a:rPr/>
              <a:t> </a:t>
            </a:r>
            <a:r>
              <a:rPr/>
              <a:t>Consulting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Parallel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Some of the most fundamental statistical summaries in statistics are easily split into small pieces.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n</m:t>
                        </m:r>
                      </m:den>
                    </m:f>
                    <m:r>
                      <m:t>Σ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n</m:t>
                        </m:r>
                      </m:den>
                    </m:f>
                    <m:r>
                      <m:t>(</m:t>
                    </m:r>
                    <m:sSub>
                      <m:e>
                        <m:r>
                          <m:t>Σ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Σ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+</m:t>
                    </m:r>
                    <m:r>
                      <m:t>.</m:t>
                    </m:r>
                    <m:r>
                      <m:t>.</m:t>
                    </m:r>
                    <m:r>
                      <m:t>.</m:t>
                    </m:r>
                    <m:r>
                      <m:t>+</m:t>
                    </m:r>
                    <m:sSub>
                      <m:e>
                        <m:r>
                          <m:t>Σ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)</m:t>
                    </m:r>
                  </m:oMath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Parallel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simulation</a:t>
            </a:r>
          </a:p>
        </p:txBody>
      </p:sp>
      <p:pic>
        <p:nvPicPr>
          <p:cNvPr descr="../images/stan_simula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93900" y="1600200"/>
            <a:ext cx="515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>
                <a:hlinkClick r:id="rId4"/>
              </a:rPr>
              <a:t>Hamiltonian</a:t>
            </a:r>
            <a:r>
              <a:rPr>
                <a:hlinkClick r:id="rId5"/>
              </a:rPr>
              <a:t> </a:t>
            </a:r>
            <a:r>
              <a:rPr>
                <a:hlinkClick r:id="rId6"/>
              </a:rPr>
              <a:t>Monte</a:t>
            </a:r>
            <a:r>
              <a:rPr>
                <a:hlinkClick r:id="rId7"/>
              </a:rPr>
              <a:t> </a:t>
            </a:r>
            <a:r>
              <a:rPr>
                <a:hlinkClick r:id="rId8"/>
              </a:rPr>
              <a:t>Carlo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presentation will cover some of the basic concepts and historical background for cluster computing.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cluster?</a:t>
            </a:r>
          </a:p>
        </p:txBody>
      </p:sp>
      <p:pic>
        <p:nvPicPr>
          <p:cNvPr descr="../images/wikipedia_defini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22500" y="1600200"/>
            <a:ext cx="4711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Wikipedia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cluster computer offers several advantages:</a:t>
            </a:r>
          </a:p>
          <a:p>
            <a:pPr lvl="1"/>
            <a:r>
              <a:rPr/>
              <a:t>high availability</a:t>
            </a:r>
          </a:p>
          <a:p>
            <a:pPr lvl="1"/>
            <a:r>
              <a:rPr/>
              <a:t>load balancing</a:t>
            </a:r>
          </a:p>
          <a:p>
            <a:pPr lvl="1"/>
            <a:r>
              <a:rPr/>
              <a:t>scalability</a:t>
            </a:r>
          </a:p>
          <a:p>
            <a:pPr lvl="1"/>
            <a:r>
              <a:rPr/>
              <a:t>modularity</a:t>
            </a:r>
          </a:p>
          <a:p>
            <a:pPr lvl="1"/>
            <a:r>
              <a:rPr/>
              <a:t>parallel processing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High</a:t>
            </a:r>
            <a:r>
              <a:rPr/>
              <a:t> </a:t>
            </a:r>
            <a:r>
              <a:rPr/>
              <a:t>availability</a:t>
            </a:r>
          </a:p>
        </p:txBody>
      </p:sp>
      <p:pic>
        <p:nvPicPr>
          <p:cNvPr descr="../images/working_on_cluster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computer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</a:t>
            </a:r>
            <a:r>
              <a:rPr/>
              <a:t> </a:t>
            </a:r>
            <a:r>
              <a:rPr/>
              <a:t>balancing</a:t>
            </a:r>
          </a:p>
        </p:txBody>
      </p:sp>
      <p:pic>
        <p:nvPicPr>
          <p:cNvPr descr="../images/multilane_road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62100" y="1600200"/>
            <a:ext cx="6032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lane</a:t>
            </a:r>
            <a:r>
              <a:rPr/>
              <a:t> </a:t>
            </a:r>
            <a:r>
              <a:rPr/>
              <a:t>road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Scalability</a:t>
            </a:r>
          </a:p>
        </p:txBody>
      </p:sp>
      <p:pic>
        <p:nvPicPr>
          <p:cNvPr descr="../images/rack_computers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rack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Modularity</a:t>
            </a:r>
          </a:p>
        </p:txBody>
      </p:sp>
      <p:pic>
        <p:nvPicPr>
          <p:cNvPr descr="../images/google_disk_failur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90600" y="1600200"/>
            <a:ext cx="7150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quote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Google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Parallel</a:t>
            </a:r>
            <a:r>
              <a:rPr/>
              <a:t> </a:t>
            </a:r>
            <a:r>
              <a:rPr/>
              <a:t>processing</a:t>
            </a:r>
          </a:p>
        </p:txBody>
      </p:sp>
      <p:pic>
        <p:nvPicPr>
          <p:cNvPr descr="../images/parallel_analogi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336800"/>
            <a:ext cx="8229600" cy="254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wheat</a:t>
            </a:r>
            <a:r>
              <a:rPr/>
              <a:t> </a:t>
            </a:r>
            <a:r>
              <a:rPr/>
              <a:t>harvest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barn</a:t>
            </a:r>
            <a:r>
              <a:rPr/>
              <a:t> </a:t>
            </a:r>
            <a:r>
              <a:rPr/>
              <a:t>raising</a:t>
            </a:r>
            <a:r>
              <a:rPr/>
              <a:t> </a:t>
            </a:r>
            <a:r>
              <a:rPr/>
              <a:t>drawing</a:t>
            </a:r>
            <a:r>
              <a:rPr/>
              <a:t> </a:t>
            </a:r>
            <a:r>
              <a:rPr/>
              <a:t>analogies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parallel</a:t>
            </a:r>
            <a:r>
              <a:rPr/>
              <a:t> </a:t>
            </a:r>
            <a:r>
              <a:rPr/>
              <a:t>processing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cluster computing</dc:title>
  <dc:creator>Steve Simon, P.Mean Consulting</dc:creator>
  <cp:keywords/>
  <dcterms:created xsi:type="dcterms:W3CDTF">2018-11-10T14:14:21Z</dcterms:created>
  <dcterms:modified xsi:type="dcterms:W3CDTF">2018-11-10T14:14:21Z</dcterms:modified>
</cp:coreProperties>
</file>