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notesMaster" Target="notesMasters/notesMaster1.xml" /><Relationship Id="rId84" Type="http://schemas.openxmlformats.org/officeDocument/2006/relationships/tableStyles" Target="tableStyles.xml" /><Relationship Id="rId8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2" Type="http://schemas.openxmlformats.org/officeDocument/2006/relationships/viewProps" Target="viewProps.xml" /><Relationship Id="rId8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moldule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2007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associations.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typography,</a:t>
            </a:r>
            <a:r>
              <a:rPr/>
              <a:t> </a:t>
            </a:r>
            <a:r>
              <a:rPr/>
              <a:t>photography,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logos,</a:t>
            </a:r>
            <a:r>
              <a:rPr/>
              <a:t> </a:t>
            </a:r>
            <a:r>
              <a:rPr/>
              <a:t>magazines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brochures,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packaging.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viewing,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twenty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grouping.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grouping.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deviates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toards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inconsistently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consistnet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increase,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fictional,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dissimilarity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square,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loop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alike.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contrast?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similarity.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reproduce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hesitation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elimination,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belongingness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moved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proximity.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Thie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similarity.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Baker.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exploits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surges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stock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prices),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events.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(strethcing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translucent</a:t>
            </a:r>
            <a:r>
              <a:rPr/>
              <a:t> </a:t>
            </a:r>
            <a:r>
              <a:rPr/>
              <a:t>points)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mammals.</a:t>
            </a:r>
            <a:r>
              <a:rPr/>
              <a:t> </a:t>
            </a:r>
            <a:r>
              <a:rPr/>
              <a:t>Rework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interrelationships,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gestation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lifespan,</a:t>
            </a:r>
            <a:r>
              <a:rPr/>
              <a:t> </a:t>
            </a:r>
            <a:r>
              <a:rPr/>
              <a:t>predation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bodywt,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totalsleep.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Tyler</a:t>
            </a:r>
            <a:r>
              <a:rPr/>
              <a:t> </a:t>
            </a:r>
            <a:r>
              <a:rPr/>
              <a:t>Kepner.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Hits?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Baseball’s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Augst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https://www.nytimes.com/2018/08/16/sports/baseball-mlb-strikeouts.html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Sheila</a:t>
            </a:r>
            <a:r>
              <a:rPr/>
              <a:t> </a:t>
            </a:r>
            <a:r>
              <a:rPr/>
              <a:t>Kaplan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Hoffman,</a:t>
            </a:r>
            <a:r>
              <a:rPr/>
              <a:t> </a:t>
            </a:r>
            <a:r>
              <a:rPr/>
              <a:t>F.D.A.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Teens’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Flavored</a:t>
            </a:r>
            <a:r>
              <a:rPr/>
              <a:t> </a:t>
            </a:r>
            <a:r>
              <a:rPr/>
              <a:t>E-Cigarettes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Menthol</a:t>
            </a:r>
            <a:r>
              <a:rPr/>
              <a:t> </a:t>
            </a:r>
            <a:r>
              <a:rPr/>
              <a:t>Cigarettes.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http://nytimes.com/2018/11/15/health/ecigarettes-fda-flavors-ban.html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hyperlink" Target="https://graphicdesign.sfcc.spokane.edu/dZine/tutorials/process/gestaltprinciples/gestaltprinc.htm" TargetMode="External" /><Relationship Id="rId4" Type="http://schemas.openxmlformats.org/officeDocument/2006/relationships/hyperlink" Target="https://www.sophia.org/tutorials/gestalt-theory-2" TargetMode="External" /><Relationship Id="rId5" Type="http://schemas.openxmlformats.org/officeDocument/2006/relationships/hyperlink" Target="https://www.grayboxpdx.com/blog/post/gestalt-principles-applied-to-design" TargetMode="External" /><Relationship Id="rId6" Type="http://schemas.openxmlformats.org/officeDocument/2006/relationships/hyperlink" Target="https://www.interaction-design.org/literature/topics/gestalt-principles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6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0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3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5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26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8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9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30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31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32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33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34.png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s://www.nytimes.com/2018/08/16/sports/baseball-mlb-strikeouts.html" TargetMode="External" /><Relationship Id="rId4" Type="http://schemas.openxmlformats.org/officeDocument/2006/relationships/hyperlink" Target="https://www.pewresearch.org/fact-tank/2017/01/12/evolution-of-technology/" TargetMode="External" /><Relationship Id="rId5" Type="http://schemas.openxmlformats.org/officeDocument/2006/relationships/hyperlink" Target="http://nytimes.com/2018/11/15/health/ecigarettes-fda-flavors-ban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baseball</a:t>
            </a:r>
            <a:r>
              <a:rPr/>
              <a:t> </a:t>
            </a:r>
            <a:r>
              <a:rPr/>
              <a:t>strikeouts</a:t>
            </a:r>
          </a:p>
        </p:txBody>
      </p:sp>
      <p:pic>
        <p:nvPicPr>
          <p:cNvPr descr="../images/external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adaptation</a:t>
            </a:r>
          </a:p>
        </p:txBody>
      </p:sp>
      <p:pic>
        <p:nvPicPr>
          <p:cNvPr descr="../images/external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  <p:pic>
        <p:nvPicPr>
          <p:cNvPr descr="../images/external/tobacco-consum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group will be assigned one particular graph and newspaper article</a:t>
            </a:r>
          </a:p>
          <a:p>
            <a:pPr lvl="1"/>
            <a:r>
              <a:rPr/>
              <a:t>Read/skim the article and examine the graph</a:t>
            </a:r>
          </a:p>
          <a:p>
            <a:pPr lvl="1"/>
            <a:r>
              <a:rPr/>
              <a:t>What is the message?</a:t>
            </a:r>
          </a:p>
          <a:p>
            <a:pPr lvl="2"/>
            <a:r>
              <a:rPr/>
              <a:t>Summarize in 25 words or less.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ideas drawn from the Bergen and Iverson workshop.</a:t>
            </a:r>
          </a:p>
          <a:p>
            <a:pPr lvl="1"/>
            <a:r>
              <a:rPr/>
              <a:t>Gestalt definition</a:t>
            </a:r>
          </a:p>
          <a:p>
            <a:pPr lvl="2"/>
            <a:r>
              <a:rPr/>
              <a:t>“The whole is greater than the sum of the parts”</a:t>
            </a:r>
          </a:p>
          <a:p>
            <a:pPr lvl="1"/>
            <a:r>
              <a:rPr/>
              <a:t>How do you draw someone’s eye to quickly make certain associations?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lesssons in effective artistic design</a:t>
            </a:r>
          </a:p>
          <a:p>
            <a:pPr lvl="2"/>
            <a:r>
              <a:rPr>
                <a:hlinkClick r:id="rId3"/>
              </a:rPr>
              <a:t>The Gestalt Principles</a:t>
            </a:r>
            <a:r>
              <a:rPr/>
              <a:t> Spokane Falls Community College.</a:t>
            </a:r>
          </a:p>
          <a:p>
            <a:pPr lvl="2"/>
            <a:r>
              <a:rPr>
                <a:hlinkClick r:id="rId4"/>
              </a:rPr>
              <a:t>Gestalt Theory</a:t>
            </a:r>
            <a:r>
              <a:rPr/>
              <a:t> Sophia.</a:t>
            </a:r>
          </a:p>
          <a:p>
            <a:pPr lvl="2"/>
            <a:r>
              <a:rPr>
                <a:hlinkClick r:id="rId5"/>
              </a:rPr>
              <a:t>Gestalt Principles Applied to Design</a:t>
            </a:r>
            <a:r>
              <a:rPr/>
              <a:t> The Graybox blog, January 19, 2015.</a:t>
            </a:r>
          </a:p>
          <a:p>
            <a:pPr lvl="2"/>
            <a:r>
              <a:rPr>
                <a:hlinkClick r:id="rId6"/>
              </a:rPr>
              <a:t>Gestalt Principles</a:t>
            </a:r>
            <a:r>
              <a:rPr/>
              <a:t> Interaction Design Foundation.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no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(shape)</a:t>
            </a:r>
          </a:p>
        </p:txBody>
      </p:sp>
      <p:pic>
        <p:nvPicPr>
          <p:cNvPr descr="../images/r/block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Similarity</a:t>
            </a:r>
            <a:r>
              <a:rPr/>
              <a:t> </a:t>
            </a:r>
            <a:r>
              <a:rPr/>
              <a:t>(color)</a:t>
            </a:r>
          </a:p>
        </p:txBody>
      </p:sp>
      <p:pic>
        <p:nvPicPr>
          <p:cNvPr descr="../images/r/block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external/dasl-cp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600200"/>
            <a:ext cx="397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block-connectednes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Proximity</a:t>
            </a:r>
          </a:p>
        </p:txBody>
      </p:sp>
      <p:pic>
        <p:nvPicPr>
          <p:cNvPr descr="../images/r/block-proxim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Enclosure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block-enclos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(Show image of contrasts)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(Show example of sloping text)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(Show an image of five upward trends with two downward trends)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+The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alt.Y(scale=alt.Scale(zero=False))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alt.Y(scale=alt.Scale(domain=(200, 250)))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expand_limits(y=0)</a:t>
            </a:r>
          </a:p>
          <a:p>
            <a:pPr lvl="1"/>
            <a:r>
              <a:rPr/>
              <a:t>Tableau steps</a:t>
            </a:r>
          </a:p>
          <a:p>
            <a:pPr lvl="1"/>
            <a:r>
              <a:rPr/>
              <a:t>(Add details)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 curved line, a straight line, a line segment, a series of line segments, and a polygon. Show the code to create these.))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pd.read_csv("../../common-files/data/cpi.csv")
ch = alt.Chart(df).mark_line().encode(
    x='t',
    y='CPI'
)
ch.save("../images/python/basic-lineplot.html")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Use a dashed rather than a solid lineline to a dashed line.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strokeDash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400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linetype="dashed", color="green")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can emphasize patterns in a scatterplot</a:t>
            </a:r>
          </a:p>
          <a:p>
            <a:pPr lvl="2"/>
            <a:r>
              <a:rPr/>
              <a:t>Connect means</a:t>
            </a:r>
          </a:p>
          <a:p>
            <a:pPr lvl="2"/>
            <a:r>
              <a:rPr/>
              <a:t>Linear regression (not covered)</a:t>
            </a:r>
          </a:p>
          <a:p>
            <a:pPr lvl="2"/>
            <a:r>
              <a:rPr/>
              <a:t>Moving average (not covered)</a:t>
            </a:r>
          </a:p>
          <a:p>
            <a:pPr lvl="2"/>
            <a:r>
              <a:rPr/>
              <a:t>Smoothing splines (not covered)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basic-line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8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your normal scatterplot</a:t>
            </a:r>
          </a:p>
          <a:p>
            <a:pPr lvl="1"/>
            <a:r>
              <a:rPr/>
              <a:t>Drag Price to opposite Y axis</a:t>
            </a:r>
          </a:p>
          <a:p>
            <a:pPr lvl="2"/>
            <a:r>
              <a:rPr/>
              <a:t>Change to Measure(Average)</a:t>
            </a:r>
          </a:p>
          <a:p>
            <a:pPr lvl="1"/>
            <a:r>
              <a:rPr/>
              <a:t>Change Marks for first plot to Shape</a:t>
            </a:r>
          </a:p>
          <a:p>
            <a:pPr lvl="1"/>
            <a:r>
              <a:rPr/>
              <a:t>Right click on either Y axis</a:t>
            </a:r>
          </a:p>
          <a:p>
            <a:pPr lvl="2"/>
            <a:r>
              <a:rPr/>
              <a:t>Select Synchronize Axis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ableau/individual-aver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cpi &lt;- read.csv("../data/cpi.csv")
ggplot(cpi, aes(x=t, y=CPI)) +
  geom_line()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exercise-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Families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three or four slides plus an exercise)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features are stronger than others</a:t>
            </a:r>
          </a:p>
          <a:p>
            <a:pPr lvl="1"/>
            <a:r>
              <a:rPr/>
              <a:t>Different groupings lead to different messages</a:t>
            </a:r>
          </a:p>
          <a:p>
            <a:pPr lvl="1"/>
            <a:r>
              <a:rPr/>
              <a:t>Limitations of high frequency data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Fictional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Ficitonal data on three individuals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   name exam score
## 1   1    Able    1    80
## 2   1    Able    2    50
## 3   1    Able    3    20
## 4   1    Able    4    22
## 5   2   Baker    1    90
## 6   2   Baker    2    70
## 7   2   Baker    3    30
## 8   2   Baker    4    28
## 9   3 Charlie    1    20
## 10  3 Charlie    2    30
## 11  3 Charlie    3    70
## 12  3 Charlie    4    73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fictional-ungroup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groupings</a:t>
            </a:r>
          </a:p>
        </p:txBody>
      </p:sp>
      <p:pic>
        <p:nvPicPr>
          <p:cNvPr descr="../images/r/grouping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different-shap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shapes</a:t>
            </a:r>
          </a:p>
        </p:txBody>
      </p:sp>
      <p:pic>
        <p:nvPicPr>
          <p:cNvPr descr="../images/r/contrasting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r/contrasting-better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recommendations,</a:t>
            </a:r>
            <a:r>
              <a:rPr/>
              <a:t> </a:t>
            </a:r>
            <a:r>
              <a:rPr/>
              <a:t>Connectedness</a:t>
            </a:r>
          </a:p>
        </p:txBody>
      </p:sp>
      <p:pic>
        <p:nvPicPr>
          <p:cNvPr descr="../images/r/connected-sha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Legends</a:t>
            </a:r>
          </a:p>
          <a:p>
            <a:pPr lvl="2"/>
            <a:r>
              <a:rPr/>
              <a:t>Violates the rule of proximity</a:t>
            </a:r>
          </a:p>
          <a:p>
            <a:pPr lvl="2"/>
            <a:r>
              <a:rPr/>
              <a:t>Use color cues, if possible</a:t>
            </a:r>
          </a:p>
          <a:p>
            <a:pPr lvl="2"/>
            <a:r>
              <a:rPr/>
              <a:t>Replace with text labels on the graph</a:t>
            </a:r>
          </a:p>
          <a:p>
            <a:pPr lvl="2"/>
            <a:r>
              <a:rPr/>
              <a:t>Use letter codes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(Use color in legend names)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(Show text symbols A, B, and C)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poo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Gestalt,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r/better-text-lab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graph?</a:t>
            </a:r>
          </a:p>
        </p:txBody>
      </p:sp>
      <p:pic>
        <p:nvPicPr>
          <p:cNvPr descr="../images/r/what-mess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Recomendations,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 frequenct events</a:t>
            </a:r>
          </a:p>
          <a:p>
            <a:pPr lvl="2"/>
            <a:r>
              <a:rPr/>
              <a:t>Avoid think lines, long dashes.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 cpi.csv</a:t>
            </a:r>
          </a:p>
          <a:p>
            <a:pPr lvl="1"/>
            <a:r>
              <a:rPr/>
              <a:t>Drag t to Columns</a:t>
            </a:r>
          </a:p>
          <a:p>
            <a:pPr lvl="2"/>
            <a:r>
              <a:rPr/>
              <a:t>Change t to Dimension Continuous</a:t>
            </a:r>
          </a:p>
          <a:p>
            <a:pPr lvl="1"/>
            <a:r>
              <a:rPr/>
              <a:t>Drag CPI to Rows</a:t>
            </a:r>
          </a:p>
          <a:p>
            <a:pPr lvl="2"/>
            <a:r>
              <a:rPr/>
              <a:t>Chage CPI to Dimension Continuous</a:t>
            </a:r>
          </a:p>
          <a:p>
            <a:pPr lvl="1"/>
            <a:r>
              <a:rPr/>
              <a:t>Change Marks to Line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Original data</a:t>
            </a:r>
          </a:p>
          <a:p>
            <a:pPr lvl="1"/>
            <a:r>
              <a:rPr/>
              <a:t>Error bars</a:t>
            </a:r>
          </a:p>
          <a:p>
            <a:pPr lvl="1"/>
            <a:r>
              <a:rPr/>
              <a:t>Confidence bands</a:t>
            </a:r>
          </a:p>
          <a:p>
            <a:pPr lvl="1"/>
            <a:r>
              <a:rPr/>
              <a:t>Boxplots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aesthetics (location, shape, size, color) are used?</a:t>
            </a:r>
          </a:p>
          <a:p>
            <a:pPr lvl="1"/>
            <a:r>
              <a:rPr/>
              <a:t>What aesthetics are not used?</a:t>
            </a:r>
          </a:p>
          <a:p>
            <a:pPr lvl="1"/>
            <a:r>
              <a:rPr/>
              <a:t>What variables are mapped to which aesthetics?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visualization is a mapping of data to the visual aesthetics of geometries/marks. Some examples of visual aesthetics include (choose all that apply)</a:t>
            </a:r>
          </a:p>
          <a:p>
            <a:pPr lvl="1">
              <a:buAutoNum type="arabicPeriod"/>
            </a:pPr>
            <a:r>
              <a:rPr/>
              <a:t>Size</a:t>
            </a:r>
          </a:p>
          <a:p>
            <a:pPr lvl="1">
              <a:buAutoNum type="arabicPeriod"/>
            </a:pPr>
            <a:r>
              <a:rPr/>
              <a:t>Points</a:t>
            </a:r>
          </a:p>
          <a:p>
            <a:pPr lvl="1">
              <a:buAutoNum type="arabicPeriod"/>
            </a:pPr>
            <a:r>
              <a:rPr/>
              <a:t>Shapes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log transformation works by (choose the best answer)</a:t>
            </a:r>
          </a:p>
          <a:p>
            <a:pPr lvl="1">
              <a:buAutoNum type="arabicPeriod"/>
            </a:pPr>
            <a:r>
              <a:rPr/>
              <a:t>Stretching all data values equally.</a:t>
            </a:r>
          </a:p>
          <a:p>
            <a:pPr lvl="1">
              <a:buAutoNum type="arabicPeriod"/>
            </a:pPr>
            <a:r>
              <a:rPr/>
              <a:t>Stretching the small values and squeezing the large values.</a:t>
            </a:r>
          </a:p>
          <a:p>
            <a:pPr lvl="1">
              <a:buAutoNum type="arabicPeriod"/>
            </a:pPr>
            <a:r>
              <a:rPr/>
              <a:t>Stretching the large values and squeezing the small values.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Strategies that can sometimes help when you have a lot of problems with overprinting include (choose all that apply)</a:t>
            </a:r>
          </a:p>
          <a:p>
            <a:pPr lvl="1">
              <a:buAutoNum type="arabicPeriod"/>
            </a:pPr>
            <a:r>
              <a:rPr/>
              <a:t>Using open circles</a:t>
            </a:r>
          </a:p>
          <a:p>
            <a:pPr lvl="1">
              <a:buAutoNum type="arabicPeriod"/>
            </a:pPr>
            <a:r>
              <a:rPr/>
              <a:t>Using large size points</a:t>
            </a:r>
          </a:p>
          <a:p>
            <a:pPr lvl="1">
              <a:buAutoNum type="arabicPeriod"/>
            </a:pPr>
            <a:r>
              <a:rPr/>
              <a:t>Using translucent points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two visual aesthetics that doen’t work well together are (choose the best answer)</a:t>
            </a:r>
          </a:p>
          <a:p>
            <a:pPr lvl="1">
              <a:buAutoNum type="arabicPeriod"/>
            </a:pPr>
            <a:r>
              <a:rPr/>
              <a:t>color and size</a:t>
            </a:r>
          </a:p>
          <a:p>
            <a:pPr lvl="1">
              <a:buAutoNum type="arabicPeriod"/>
            </a:pPr>
            <a:r>
              <a:rPr/>
              <a:t>color and shape</a:t>
            </a:r>
          </a:p>
          <a:p>
            <a:pPr lvl="1">
              <a:buAutoNum type="arabicPeriod"/>
            </a:pPr>
            <a:r>
              <a:rPr/>
              <a:t>size and shape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Update your visualization.</a:t>
            </a:r>
          </a:p>
          <a:p>
            <a:pPr lvl="2"/>
            <a:r>
              <a:rPr/>
              <a:t>Apply some of the new methods and recommendations</a:t>
            </a:r>
          </a:p>
          <a:p>
            <a:pPr lvl="1"/>
            <a:r>
              <a:rPr/>
              <a:t>Examine interrelationships</a:t>
            </a:r>
          </a:p>
          <a:p>
            <a:pPr lvl="2"/>
            <a:r>
              <a:rPr/>
              <a:t>gestation, lifespan</a:t>
            </a:r>
          </a:p>
          <a:p>
            <a:pPr lvl="2"/>
            <a:r>
              <a:rPr/>
              <a:t>predation, bodywt,</a:t>
            </a:r>
          </a:p>
          <a:p>
            <a:pPr lvl="2"/>
            <a:r>
              <a:rPr/>
              <a:t>exposure, totalsleep</a:t>
            </a:r>
          </a:p>
          <a:p>
            <a:pPr lvl="1"/>
            <a:r>
              <a:rPr/>
              <a:t>Divide the work among different group members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Gestalt principles</a:t>
            </a:r>
          </a:p>
          <a:p>
            <a:pPr lvl="2"/>
            <a:r>
              <a:rPr/>
              <a:t>((List here))</a:t>
            </a:r>
          </a:p>
          <a:p>
            <a:pPr lvl="1"/>
            <a:r>
              <a:rPr/>
              <a:t>Aesthetics for lines</a:t>
            </a:r>
          </a:p>
          <a:p>
            <a:pPr lvl="2"/>
            <a:r>
              <a:rPr/>
              <a:t>Size, Shape, Color</a:t>
            </a:r>
          </a:p>
          <a:p>
            <a:pPr lvl="1"/>
            <a:r>
              <a:rPr/>
              <a:t>Lines as summary statistics</a:t>
            </a:r>
          </a:p>
          <a:p>
            <a:pPr lvl="1"/>
            <a:r>
              <a:rPr/>
              <a:t>Families of lines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tableau/basic-line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More Strikeouts Than Hits? Welcome to Baseball’s Latest Crisis.</a:t>
            </a:r>
          </a:p>
          <a:p>
            <a:pPr lvl="2"/>
            <a:r>
              <a:rPr>
                <a:hlinkClick r:id="rId4"/>
              </a:rPr>
              <a:t>Record shares of Americans now own smartphones, have home broadband.</a:t>
            </a:r>
          </a:p>
          <a:p>
            <a:pPr lvl="2"/>
            <a:r>
              <a:rPr>
                <a:hlinkClick r:id="rId5"/>
              </a:rPr>
              <a:t>F.D.A. Seeks Restrictions on Teens’ Access to Flavored E-Cigarettes and a Ban on Menthol Cigarettes.</a:t>
            </a:r>
          </a:p>
          <a:p>
            <a:pPr lvl="1"/>
            <a:r>
              <a:rPr/>
              <a:t>What is the message? Summarize in 25 words or less.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visualization, line graphs</dc:title>
  <dc:creator>Steve Simon</dc:creator>
  <cp:keywords/>
  <dcterms:created xsi:type="dcterms:W3CDTF">2019-09-03T17:06:54Z</dcterms:created>
  <dcterms:modified xsi:type="dcterms:W3CDTF">2019-09-03T17:06:54Z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