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79" Type="http://schemas.openxmlformats.org/officeDocument/2006/relationships/slide" Target="slides/slide78.xml" /><Relationship Id="rId80" Type="http://schemas.openxmlformats.org/officeDocument/2006/relationships/slide" Target="slides/slide79.xml" /><Relationship Id="rId81" Type="http://schemas.openxmlformats.org/officeDocument/2006/relationships/slide" Target="slides/slide80.xml" /><Relationship Id="rId82" Type="http://schemas.openxmlformats.org/officeDocument/2006/relationships/slide" Target="slides/slide81.xml" /><Relationship Id="rId83" Type="http://schemas.openxmlformats.org/officeDocument/2006/relationships/slide" Target="slides/slide82.xml" /><Relationship Id="rId84" Type="http://schemas.openxmlformats.org/officeDocument/2006/relationships/slide" Target="slides/slide83.xml" /><Relationship Id="rId85" Type="http://schemas.openxmlformats.org/officeDocument/2006/relationships/slide" Target="slides/slide84.xml" /><Relationship Id="rId86" Type="http://schemas.openxmlformats.org/officeDocument/2006/relationships/slide" Target="slides/slide85.xml" /><Relationship Id="rId87" Type="http://schemas.openxmlformats.org/officeDocument/2006/relationships/slide" Target="slides/slide86.xml" /><Relationship Id="rId88" Type="http://schemas.openxmlformats.org/officeDocument/2006/relationships/slide" Target="slides/slide87.xml" /><Relationship Id="rId89" Type="http://schemas.openxmlformats.org/officeDocument/2006/relationships/slide" Target="slides/slide88.xml" /><Relationship Id="rId90" Type="http://schemas.openxmlformats.org/officeDocument/2006/relationships/slide" Target="slides/slide89.xml" /><Relationship Id="rId91" Type="http://schemas.openxmlformats.org/officeDocument/2006/relationships/slide" Target="slides/slide90.xml" /><Relationship Id="rId92" Type="http://schemas.openxmlformats.org/officeDocument/2006/relationships/slide" Target="slides/slide91.xml" /><Relationship Id="rId93" Type="http://schemas.openxmlformats.org/officeDocument/2006/relationships/slide" Target="slides/slide92.xml" /><Relationship Id="rId94" Type="http://schemas.openxmlformats.org/officeDocument/2006/relationships/slide" Target="slides/slide93.xml" /><Relationship Id="rId95" Type="http://schemas.openxmlformats.org/officeDocument/2006/relationships/slide" Target="slides/slide94.xml" /><Relationship Id="rId96" Type="http://schemas.openxmlformats.org/officeDocument/2006/relationships/slide" Target="slides/slide95.xml" /><Relationship Id="rId97" Type="http://schemas.openxmlformats.org/officeDocument/2006/relationships/slide" Target="slides/slide96.xml" /><Relationship Id="rId98" Type="http://schemas.openxmlformats.org/officeDocument/2006/relationships/slide" Target="slides/slide97.xml" /><Relationship Id="rId99" Type="http://schemas.openxmlformats.org/officeDocument/2006/relationships/slide" Target="slides/slide98.xml" /><Relationship Id="rId100" Type="http://schemas.openxmlformats.org/officeDocument/2006/relationships/slide" Target="slides/slide99.xml" /><Relationship Id="rId101" Type="http://schemas.openxmlformats.org/officeDocument/2006/relationships/slide" Target="slides/slide100.xml" /><Relationship Id="rId102" Type="http://schemas.openxmlformats.org/officeDocument/2006/relationships/slide" Target="slides/slide101.xml" /><Relationship Id="rId103" Type="http://schemas.openxmlformats.org/officeDocument/2006/relationships/slide" Target="slides/slide102.xml" /><Relationship Id="rId104" Type="http://schemas.openxmlformats.org/officeDocument/2006/relationships/slide" Target="slides/slide103.xml" /><Relationship Id="rId105" Type="http://schemas.openxmlformats.org/officeDocument/2006/relationships/notesMaster" Target="notesMasters/notesMaster1.xml" /><Relationship Id="rId109" Type="http://schemas.openxmlformats.org/officeDocument/2006/relationships/tableStyles" Target="tableStyles.xml" /><Relationship Id="rId10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07" Type="http://schemas.openxmlformats.org/officeDocument/2006/relationships/viewProps" Target="viewProps.xml" /><Relationship Id="rId10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
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
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?>
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?>
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?>
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?>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?>
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45.xml.rels><?xml version="1.0" encoding="UTF-8"?>
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46.xml.rels><?xml version="1.0" encoding="UTF-8"?>
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47.xml.rels><?xml version="1.0" encoding="UTF-8"?>
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_rels/notesSlide48.xml.rels><?xml version="1.0" encoding="UTF-8"?>
<Relationships xmlns="http://schemas.openxmlformats.org/package/2006/relationships"><Relationship Id="rId2" Type="http://schemas.openxmlformats.org/officeDocument/2006/relationships/slide" Target="../slides/slide53.xml" /><Relationship Id="rId1" Type="http://schemas.openxmlformats.org/officeDocument/2006/relationships/notesMaster" Target="../notesMasters/notesMaster1.xml" /></Relationships>
</file>

<file path=ppt/notesSlides/_rels/notesSlide49.xml.rels><?xml version="1.0" encoding="UTF-8"?>
<Relationships xmlns="http://schemas.openxmlformats.org/package/2006/relationships"><Relationship Id="rId2" Type="http://schemas.openxmlformats.org/officeDocument/2006/relationships/slide" Target="../slides/slide5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0.xml.rels><?xml version="1.0" encoding="UTF-8"?>
<Relationships xmlns="http://schemas.openxmlformats.org/package/2006/relationships"><Relationship Id="rId2" Type="http://schemas.openxmlformats.org/officeDocument/2006/relationships/slide" Target="../slides/slide55.xml" /><Relationship Id="rId1" Type="http://schemas.openxmlformats.org/officeDocument/2006/relationships/notesMaster" Target="../notesMasters/notesMaster1.xml" /></Relationships>
</file>

<file path=ppt/notesSlides/_rels/notesSlide51.xml.rels><?xml version="1.0" encoding="UTF-8"?>
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52.xml.rels><?xml version="1.0" encoding="UTF-8"?>
<Relationships xmlns="http://schemas.openxmlformats.org/package/2006/relationships"><Relationship Id="rId2" Type="http://schemas.openxmlformats.org/officeDocument/2006/relationships/slide" Target="../slides/slide57.xml" /><Relationship Id="rId1" Type="http://schemas.openxmlformats.org/officeDocument/2006/relationships/notesMaster" Target="../notesMasters/notesMaster1.xml" /></Relationships>
</file>

<file path=ppt/notesSlides/_rels/notesSlide53.xml.rels><?xml version="1.0" encoding="UTF-8"?>
<Relationships xmlns="http://schemas.openxmlformats.org/package/2006/relationships"><Relationship Id="rId2" Type="http://schemas.openxmlformats.org/officeDocument/2006/relationships/slide" Target="../slides/slide58.xml" /><Relationship Id="rId1" Type="http://schemas.openxmlformats.org/officeDocument/2006/relationships/notesMaster" Target="../notesMasters/notesMaster1.xml" /></Relationships>
</file>

<file path=ppt/notesSlides/_rels/notesSlide54.xml.rels><?xml version="1.0" encoding="UTF-8"?>
<Relationships xmlns="http://schemas.openxmlformats.org/package/2006/relationships"><Relationship Id="rId2" Type="http://schemas.openxmlformats.org/officeDocument/2006/relationships/slide" Target="../slides/slide61.xml" /><Relationship Id="rId1" Type="http://schemas.openxmlformats.org/officeDocument/2006/relationships/notesMaster" Target="../notesMasters/notesMaster1.xml" /></Relationships>
</file>

<file path=ppt/notesSlides/_rels/notesSlide55.xml.rels><?xml version="1.0" encoding="UTF-8"?>
<Relationships xmlns="http://schemas.openxmlformats.org/package/2006/relationships"><Relationship Id="rId2" Type="http://schemas.openxmlformats.org/officeDocument/2006/relationships/slide" Target="../slides/slide62.xml" /><Relationship Id="rId1" Type="http://schemas.openxmlformats.org/officeDocument/2006/relationships/notesMaster" Target="../notesMasters/notesMaster1.xml" /></Relationships>
</file>

<file path=ppt/notesSlides/_rels/notesSlide56.xml.rels><?xml version="1.0" encoding="UTF-8"?>
<Relationships xmlns="http://schemas.openxmlformats.org/package/2006/relationships"><Relationship Id="rId2" Type="http://schemas.openxmlformats.org/officeDocument/2006/relationships/slide" Target="../slides/slide65.xml" /><Relationship Id="rId1" Type="http://schemas.openxmlformats.org/officeDocument/2006/relationships/notesMaster" Target="../notesMasters/notesMaster1.xml" /></Relationships>
</file>

<file path=ppt/notesSlides/_rels/notesSlide57.xml.rels><?xml version="1.0" encoding="UTF-8"?>
<Relationships xmlns="http://schemas.openxmlformats.org/package/2006/relationships"><Relationship Id="rId2" Type="http://schemas.openxmlformats.org/officeDocument/2006/relationships/slide" Target="../slides/slide68.xml" /><Relationship Id="rId1" Type="http://schemas.openxmlformats.org/officeDocument/2006/relationships/notesMaster" Target="../notesMasters/notesMaster1.xml" /></Relationships>
</file>

<file path=ppt/notesSlides/_rels/notesSlide58.xml.rels><?xml version="1.0" encoding="UTF-8"?>
<Relationships xmlns="http://schemas.openxmlformats.org/package/2006/relationships"><Relationship Id="rId2" Type="http://schemas.openxmlformats.org/officeDocument/2006/relationships/slide" Target="../slides/slide69.xml" /><Relationship Id="rId1" Type="http://schemas.openxmlformats.org/officeDocument/2006/relationships/notesMaster" Target="../notesMasters/notesMaster1.xml" /></Relationships>
</file>

<file path=ppt/notesSlides/_rels/notesSlide59.xml.rels><?xml version="1.0" encoding="UTF-8"?>
<Relationships xmlns="http://schemas.openxmlformats.org/package/2006/relationships"><Relationship Id="rId2" Type="http://schemas.openxmlformats.org/officeDocument/2006/relationships/slide" Target="../slides/slide71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0.xml.rels><?xml version="1.0" encoding="UTF-8"?>
<Relationships xmlns="http://schemas.openxmlformats.org/package/2006/relationships"><Relationship Id="rId2" Type="http://schemas.openxmlformats.org/officeDocument/2006/relationships/slide" Target="../slides/slide72.xml" /><Relationship Id="rId1" Type="http://schemas.openxmlformats.org/officeDocument/2006/relationships/notesMaster" Target="../notesMasters/notesMaster1.xml" /></Relationships>
</file>

<file path=ppt/notesSlides/_rels/notesSlide61.xml.rels><?xml version="1.0" encoding="UTF-8"?>
<Relationships xmlns="http://schemas.openxmlformats.org/package/2006/relationships"><Relationship Id="rId2" Type="http://schemas.openxmlformats.org/officeDocument/2006/relationships/slide" Target="../slides/slide74.xml" /><Relationship Id="rId1" Type="http://schemas.openxmlformats.org/officeDocument/2006/relationships/notesMaster" Target="../notesMasters/notesMaster1.xml" /></Relationships>
</file>

<file path=ppt/notesSlides/_rels/notesSlide62.xml.rels><?xml version="1.0" encoding="UTF-8"?>
<Relationships xmlns="http://schemas.openxmlformats.org/package/2006/relationships"><Relationship Id="rId2" Type="http://schemas.openxmlformats.org/officeDocument/2006/relationships/slide" Target="../slides/slide75.xml" /><Relationship Id="rId1" Type="http://schemas.openxmlformats.org/officeDocument/2006/relationships/notesMaster" Target="../notesMasters/notesMaster1.xml" /></Relationships>
</file>

<file path=ppt/notesSlides/_rels/notesSlide63.xml.rels><?xml version="1.0" encoding="UTF-8"?>
<Relationships xmlns="http://schemas.openxmlformats.org/package/2006/relationships"><Relationship Id="rId2" Type="http://schemas.openxmlformats.org/officeDocument/2006/relationships/slide" Target="../slides/slide76.xml" /><Relationship Id="rId1" Type="http://schemas.openxmlformats.org/officeDocument/2006/relationships/notesMaster" Target="../notesMasters/notesMaster1.xml" /></Relationships>
</file>

<file path=ppt/notesSlides/_rels/notesSlide64.xml.rels><?xml version="1.0" encoding="UTF-8"?>
<Relationships xmlns="http://schemas.openxmlformats.org/package/2006/relationships"><Relationship Id="rId2" Type="http://schemas.openxmlformats.org/officeDocument/2006/relationships/slide" Target="../slides/slide77.xml" /><Relationship Id="rId1" Type="http://schemas.openxmlformats.org/officeDocument/2006/relationships/notesMaster" Target="../notesMasters/notesMaster1.xml" /></Relationships>
</file>

<file path=ppt/notesSlides/_rels/notesSlide65.xml.rels><?xml version="1.0" encoding="UTF-8"?>
<Relationships xmlns="http://schemas.openxmlformats.org/package/2006/relationships"><Relationship Id="rId2" Type="http://schemas.openxmlformats.org/officeDocument/2006/relationships/slide" Target="../slides/slide78.xml" /><Relationship Id="rId1" Type="http://schemas.openxmlformats.org/officeDocument/2006/relationships/notesMaster" Target="../notesMasters/notesMaster1.xml" /></Relationships>
</file>

<file path=ppt/notesSlides/_rels/notesSlide66.xml.rels><?xml version="1.0" encoding="UTF-8"?>
<Relationships xmlns="http://schemas.openxmlformats.org/package/2006/relationships"><Relationship Id="rId2" Type="http://schemas.openxmlformats.org/officeDocument/2006/relationships/slide" Target="../slides/slide79.xml" /><Relationship Id="rId1" Type="http://schemas.openxmlformats.org/officeDocument/2006/relationships/notesMaster" Target="../notesMasters/notesMaster1.xml" /></Relationships>
</file>

<file path=ppt/notesSlides/_rels/notesSlide67.xml.rels><?xml version="1.0" encoding="UTF-8"?>
<Relationships xmlns="http://schemas.openxmlformats.org/package/2006/relationships"><Relationship Id="rId2" Type="http://schemas.openxmlformats.org/officeDocument/2006/relationships/slide" Target="../slides/slide80.xml" /><Relationship Id="rId1" Type="http://schemas.openxmlformats.org/officeDocument/2006/relationships/notesMaster" Target="../notesMasters/notesMaster1.xml" /></Relationships>
</file>

<file path=ppt/notesSlides/_rels/notesSlide68.xml.rels><?xml version="1.0" encoding="UTF-8"?>
<Relationships xmlns="http://schemas.openxmlformats.org/package/2006/relationships"><Relationship Id="rId2" Type="http://schemas.openxmlformats.org/officeDocument/2006/relationships/slide" Target="../slides/slide81.xml" /><Relationship Id="rId1" Type="http://schemas.openxmlformats.org/officeDocument/2006/relationships/notesMaster" Target="../notesMasters/notesMaster1.xml" /></Relationships>
</file>

<file path=ppt/notesSlides/_rels/notesSlide69.xml.rels><?xml version="1.0" encoding="UTF-8"?>
<Relationships xmlns="http://schemas.openxmlformats.org/package/2006/relationships"><Relationship Id="rId2" Type="http://schemas.openxmlformats.org/officeDocument/2006/relationships/slide" Target="../slides/slide82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0.xml.rels><?xml version="1.0" encoding="UTF-8"?>
<Relationships xmlns="http://schemas.openxmlformats.org/package/2006/relationships"><Relationship Id="rId2" Type="http://schemas.openxmlformats.org/officeDocument/2006/relationships/slide" Target="../slides/slide83.xml" /><Relationship Id="rId1" Type="http://schemas.openxmlformats.org/officeDocument/2006/relationships/notesMaster" Target="../notesMasters/notesMaster1.xml" /></Relationships>
</file>

<file path=ppt/notesSlides/_rels/notesSlide71.xml.rels><?xml version="1.0" encoding="UTF-8"?>
<Relationships xmlns="http://schemas.openxmlformats.org/package/2006/relationships"><Relationship Id="rId2" Type="http://schemas.openxmlformats.org/officeDocument/2006/relationships/slide" Target="../slides/slide84.xml" /><Relationship Id="rId1" Type="http://schemas.openxmlformats.org/officeDocument/2006/relationships/notesMaster" Target="../notesMasters/notesMaster1.xml" /></Relationships>
</file>

<file path=ppt/notesSlides/_rels/notesSlide72.xml.rels><?xml version="1.0" encoding="UTF-8"?>
<Relationships xmlns="http://schemas.openxmlformats.org/package/2006/relationships"><Relationship Id="rId2" Type="http://schemas.openxmlformats.org/officeDocument/2006/relationships/slide" Target="../slides/slide85.xml" /><Relationship Id="rId1" Type="http://schemas.openxmlformats.org/officeDocument/2006/relationships/notesMaster" Target="../notesMasters/notesMaster1.xml" /></Relationships>
</file>

<file path=ppt/notesSlides/_rels/notesSlide73.xml.rels><?xml version="1.0" encoding="UTF-8"?>
<Relationships xmlns="http://schemas.openxmlformats.org/package/2006/relationships"><Relationship Id="rId2" Type="http://schemas.openxmlformats.org/officeDocument/2006/relationships/slide" Target="../slides/slide86.xml" /><Relationship Id="rId1" Type="http://schemas.openxmlformats.org/officeDocument/2006/relationships/notesMaster" Target="../notesMasters/notesMaster1.xml" /></Relationships>
</file>

<file path=ppt/notesSlides/_rels/notesSlide74.xml.rels><?xml version="1.0" encoding="UTF-8"?>
<Relationships xmlns="http://schemas.openxmlformats.org/package/2006/relationships"><Relationship Id="rId2" Type="http://schemas.openxmlformats.org/officeDocument/2006/relationships/slide" Target="../slides/slide87.xml" /><Relationship Id="rId1" Type="http://schemas.openxmlformats.org/officeDocument/2006/relationships/notesMaster" Target="../notesMasters/notesMaster1.xml" /></Relationships>
</file>

<file path=ppt/notesSlides/_rels/notesSlide75.xml.rels><?xml version="1.0" encoding="UTF-8"?>
<Relationships xmlns="http://schemas.openxmlformats.org/package/2006/relationships"><Relationship Id="rId2" Type="http://schemas.openxmlformats.org/officeDocument/2006/relationships/slide" Target="../slides/slide88.xml" /><Relationship Id="rId1" Type="http://schemas.openxmlformats.org/officeDocument/2006/relationships/notesMaster" Target="../notesMasters/notesMaster1.xml" /></Relationships>
</file>

<file path=ppt/notesSlides/_rels/notesSlide76.xml.rels><?xml version="1.0" encoding="UTF-8"?>
<Relationships xmlns="http://schemas.openxmlformats.org/package/2006/relationships"><Relationship Id="rId2" Type="http://schemas.openxmlformats.org/officeDocument/2006/relationships/slide" Target="../slides/slide89.xml" /><Relationship Id="rId1" Type="http://schemas.openxmlformats.org/officeDocument/2006/relationships/notesMaster" Target="../notesMasters/notesMaster1.xml" /></Relationships>
</file>

<file path=ppt/notesSlides/_rels/notesSlide77.xml.rels><?xml version="1.0" encoding="UTF-8"?>
<Relationships xmlns="http://schemas.openxmlformats.org/package/2006/relationships"><Relationship Id="rId2" Type="http://schemas.openxmlformats.org/officeDocument/2006/relationships/slide" Target="../slides/slide90.xml" /><Relationship Id="rId1" Type="http://schemas.openxmlformats.org/officeDocument/2006/relationships/notesMaster" Target="../notesMasters/notesMaster1.xml" /></Relationships>
</file>

<file path=ppt/notesSlides/_rels/notesSlide78.xml.rels><?xml version="1.0" encoding="UTF-8"?>
<Relationships xmlns="http://schemas.openxmlformats.org/package/2006/relationships"><Relationship Id="rId2" Type="http://schemas.openxmlformats.org/officeDocument/2006/relationships/slide" Target="../slides/slide91.xml" /><Relationship Id="rId1" Type="http://schemas.openxmlformats.org/officeDocument/2006/relationships/notesMaster" Target="../notesMasters/notesMaster1.xml" /></Relationships>
</file>

<file path=ppt/notesSlides/_rels/notesSlide79.xml.rels><?xml version="1.0" encoding="UTF-8"?>
<Relationships xmlns="http://schemas.openxmlformats.org/package/2006/relationships"><Relationship Id="rId2" Type="http://schemas.openxmlformats.org/officeDocument/2006/relationships/slide" Target="../slides/slide92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0.xml.rels><?xml version="1.0" encoding="UTF-8"?>
<Relationships xmlns="http://schemas.openxmlformats.org/package/2006/relationships"><Relationship Id="rId2" Type="http://schemas.openxmlformats.org/officeDocument/2006/relationships/slide" Target="../slides/slide95.xml" /><Relationship Id="rId1" Type="http://schemas.openxmlformats.org/officeDocument/2006/relationships/notesMaster" Target="../notesMasters/notesMaster1.xml" /></Relationships>
</file>

<file path=ppt/notesSlides/_rels/notesSlide81.xml.rels><?xml version="1.0" encoding="UTF-8"?>
<Relationships xmlns="http://schemas.openxmlformats.org/package/2006/relationships"><Relationship Id="rId2" Type="http://schemas.openxmlformats.org/officeDocument/2006/relationships/slide" Target="../slides/slide96.xml" /><Relationship Id="rId1" Type="http://schemas.openxmlformats.org/officeDocument/2006/relationships/notesMaster" Target="../notesMasters/notesMaster1.xml" /></Relationships>
</file>

<file path=ppt/notesSlides/_rels/notesSlide82.xml.rels><?xml version="1.0" encoding="UTF-8"?>
<Relationships xmlns="http://schemas.openxmlformats.org/package/2006/relationships"><Relationship Id="rId2" Type="http://schemas.openxmlformats.org/officeDocument/2006/relationships/slide" Target="../slides/slide97.xml" /><Relationship Id="rId1" Type="http://schemas.openxmlformats.org/officeDocument/2006/relationships/notesMaster" Target="../notesMasters/notesMaster1.xml" /></Relationships>
</file>

<file path=ppt/notesSlides/_rels/notesSlide83.xml.rels><?xml version="1.0" encoding="UTF-8"?>
<Relationships xmlns="http://schemas.openxmlformats.org/package/2006/relationships"><Relationship Id="rId2" Type="http://schemas.openxmlformats.org/officeDocument/2006/relationships/slide" Target="../slides/slide98.xml" /><Relationship Id="rId1" Type="http://schemas.openxmlformats.org/officeDocument/2006/relationships/notesMaster" Target="../notesMasters/notesMaster1.xml" /></Relationships>
</file>

<file path=ppt/notesSlides/_rels/notesSlide84.xml.rels><?xml version="1.0" encoding="UTF-8"?>
<Relationships xmlns="http://schemas.openxmlformats.org/package/2006/relationships"><Relationship Id="rId2" Type="http://schemas.openxmlformats.org/officeDocument/2006/relationships/slide" Target="../slides/slide99.xml" /><Relationship Id="rId1" Type="http://schemas.openxmlformats.org/officeDocument/2006/relationships/notesMaster" Target="../notesMasters/notesMaster1.xml" /></Relationships>
</file>

<file path=ppt/notesSlides/_rels/notesSlide85.xml.rels><?xml version="1.0" encoding="UTF-8"?>
<Relationships xmlns="http://schemas.openxmlformats.org/package/2006/relationships"><Relationship Id="rId2" Type="http://schemas.openxmlformats.org/officeDocument/2006/relationships/slide" Target="../slides/slide100.xml" /><Relationship Id="rId1" Type="http://schemas.openxmlformats.org/officeDocument/2006/relationships/notesMaster" Target="../notesMasters/notesMaster1.xml" /></Relationships>
</file>

<file path=ppt/notesSlides/_rels/notesSlide86.xml.rels><?xml version="1.0" encoding="UTF-8"?>
<Relationships xmlns="http://schemas.openxmlformats.org/package/2006/relationships"><Relationship Id="rId2" Type="http://schemas.openxmlformats.org/officeDocument/2006/relationships/slide" Target="../slides/slide102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moldule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monthly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Consumer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2007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2016.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minor</a:t>
            </a:r>
            <a:r>
              <a:rPr/>
              <a:t> </a:t>
            </a:r>
            <a:r>
              <a:rPr/>
              <a:t>modifications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deleting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DASL</a:t>
            </a:r>
            <a:r>
              <a:rPr/>
              <a:t> </a:t>
            </a:r>
            <a:r>
              <a:rPr/>
              <a:t>website,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DASL</a:t>
            </a:r>
            <a:r>
              <a:rPr/>
              <a:t> </a:t>
            </a:r>
            <a:r>
              <a:rPr/>
              <a:t>website.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Aaron</a:t>
            </a:r>
            <a:r>
              <a:rPr/>
              <a:t> </a:t>
            </a:r>
            <a:r>
              <a:rPr/>
              <a:t>Smith,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shares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Americans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smartphones,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broadband.</a:t>
            </a:r>
            <a:r>
              <a:rPr/>
              <a:t> </a:t>
            </a:r>
            <a:r>
              <a:rPr/>
              <a:t>Pew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Center,</a:t>
            </a:r>
            <a:r>
              <a:rPr/>
              <a:t> </a:t>
            </a:r>
            <a:r>
              <a:rPr/>
              <a:t>January</a:t>
            </a:r>
            <a:r>
              <a:rPr/>
              <a:t> </a:t>
            </a:r>
            <a:r>
              <a:rPr/>
              <a:t>12,</a:t>
            </a:r>
            <a:r>
              <a:rPr/>
              <a:t> </a:t>
            </a:r>
            <a:r>
              <a:rPr/>
              <a:t>2017.</a:t>
            </a:r>
            <a:r>
              <a:rPr/>
              <a:t> </a:t>
            </a:r>
            <a:r>
              <a:rPr/>
              <a:t>Retrived</a:t>
            </a:r>
            <a:r>
              <a:rPr/>
              <a:t> </a:t>
            </a:r>
            <a:r>
              <a:rPr/>
              <a:t>August</a:t>
            </a:r>
            <a:r>
              <a:rPr/>
              <a:t> </a:t>
            </a:r>
            <a:r>
              <a:rPr/>
              <a:t>14,</a:t>
            </a:r>
            <a:r>
              <a:rPr/>
              <a:t> </a:t>
            </a:r>
            <a:r>
              <a:rPr/>
              <a:t>2019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https://www.pewresearch.org/fact-tank/2017/01/12/evolution-of-technology/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Sheila</a:t>
            </a:r>
            <a:r>
              <a:rPr/>
              <a:t> </a:t>
            </a:r>
            <a:r>
              <a:rPr/>
              <a:t>Kaplan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Jan</a:t>
            </a:r>
            <a:r>
              <a:rPr/>
              <a:t> </a:t>
            </a:r>
            <a:r>
              <a:rPr/>
              <a:t>Hoffman,</a:t>
            </a:r>
            <a:r>
              <a:rPr/>
              <a:t> </a:t>
            </a:r>
            <a:r>
              <a:rPr/>
              <a:t>F.D.A.</a:t>
            </a:r>
            <a:r>
              <a:rPr/>
              <a:t> </a:t>
            </a:r>
            <a:r>
              <a:rPr/>
              <a:t>Seeks</a:t>
            </a:r>
            <a:r>
              <a:rPr/>
              <a:t> </a:t>
            </a:r>
            <a:r>
              <a:rPr/>
              <a:t>Restrictions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Teens’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Flavored</a:t>
            </a:r>
            <a:r>
              <a:rPr/>
              <a:t> </a:t>
            </a:r>
            <a:r>
              <a:rPr/>
              <a:t>E-Cigarettes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Menthol</a:t>
            </a:r>
            <a:r>
              <a:rPr/>
              <a:t> </a:t>
            </a:r>
            <a:r>
              <a:rPr/>
              <a:t>Cigarettes.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Times,</a:t>
            </a:r>
            <a:r>
              <a:rPr/>
              <a:t> </a:t>
            </a:r>
            <a:r>
              <a:rPr/>
              <a:t>November</a:t>
            </a:r>
            <a:r>
              <a:rPr/>
              <a:t> </a:t>
            </a:r>
            <a:r>
              <a:rPr/>
              <a:t>15,</a:t>
            </a:r>
            <a:r>
              <a:rPr/>
              <a:t> </a:t>
            </a:r>
            <a:r>
              <a:rPr/>
              <a:t>2018.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http://nytimes.com/2018/11/15/health/ecigarettes-fda-flavors-ban.html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newspaper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press</a:t>
            </a:r>
            <a:r>
              <a:rPr/>
              <a:t> </a:t>
            </a:r>
            <a:r>
              <a:rPr/>
              <a:t>releases.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read/skim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article.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journalist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25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school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Psychology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principles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helping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visualization.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whole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items.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psychology,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portion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relevant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ability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someone’s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viewer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associations.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artistic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graphic</a:t>
            </a:r>
            <a:r>
              <a:rPr/>
              <a:t> </a:t>
            </a:r>
            <a:r>
              <a:rPr/>
              <a:t>design,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former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distinguish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graphics.</a:t>
            </a:r>
            <a:r>
              <a:rPr/>
              <a:t> </a:t>
            </a:r>
            <a:r>
              <a:rPr/>
              <a:t>Artistic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typography,</a:t>
            </a:r>
            <a:r>
              <a:rPr/>
              <a:t> </a:t>
            </a:r>
            <a:r>
              <a:rPr/>
              <a:t>photography,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illustration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effectively</a:t>
            </a:r>
            <a:r>
              <a:rPr/>
              <a:t> </a:t>
            </a:r>
            <a:r>
              <a:rPr/>
              <a:t>convey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message.</a:t>
            </a:r>
            <a:r>
              <a:rPr/>
              <a:t> </a:t>
            </a:r>
            <a:r>
              <a:rPr/>
              <a:t>Artistic</a:t>
            </a:r>
            <a:r>
              <a:rPr/>
              <a:t> </a:t>
            </a:r>
            <a:r>
              <a:rPr/>
              <a:t>designers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logos,</a:t>
            </a:r>
            <a:r>
              <a:rPr/>
              <a:t> </a:t>
            </a:r>
            <a:r>
              <a:rPr/>
              <a:t>magazines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brochures,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product</a:t>
            </a:r>
            <a:r>
              <a:rPr/>
              <a:t> </a:t>
            </a:r>
            <a:r>
              <a:rPr/>
              <a:t>packaging.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viewing,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speak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developing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visualizations.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points.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reveal</a:t>
            </a:r>
            <a:r>
              <a:rPr/>
              <a:t> </a:t>
            </a:r>
            <a:r>
              <a:rPr/>
              <a:t>patterns.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Items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grouped</a:t>
            </a:r>
            <a:r>
              <a:rPr/>
              <a:t> </a:t>
            </a:r>
            <a:r>
              <a:rPr/>
              <a:t>together.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shapes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twenty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points.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stronger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shape.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stronger</a:t>
            </a:r>
            <a:r>
              <a:rPr/>
              <a:t> </a:t>
            </a:r>
            <a:r>
              <a:rPr/>
              <a:t>association.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connection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perceive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columns.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Points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grouping.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scaling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caused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closer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row.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rows.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enclosure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grouping.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deviates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toards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nine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9,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contrast,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numbers.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together.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present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(fictional)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series.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dashed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future</a:t>
            </a:r>
            <a:r>
              <a:rPr/>
              <a:t> </a:t>
            </a:r>
            <a:r>
              <a:rPr/>
              <a:t>projected</a:t>
            </a:r>
            <a:r>
              <a:rPr/>
              <a:t> </a:t>
            </a:r>
            <a:r>
              <a:rPr/>
              <a:t>trends.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associate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upward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upward</a:t>
            </a:r>
            <a:r>
              <a:rPr/>
              <a:t> </a:t>
            </a:r>
            <a:r>
              <a:rPr/>
              <a:t>dashed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downward</a:t>
            </a:r>
            <a:r>
              <a:rPr/>
              <a:t> </a:t>
            </a:r>
            <a:r>
              <a:rPr/>
              <a:t>dashed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spite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distance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upward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downward</a:t>
            </a:r>
            <a:r>
              <a:rPr/>
              <a:t> </a:t>
            </a:r>
            <a:r>
              <a:rPr/>
              <a:t>dashed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clues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associate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upward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dashed</a:t>
            </a:r>
            <a:r>
              <a:rPr/>
              <a:t> </a:t>
            </a:r>
            <a:r>
              <a:rPr/>
              <a:t>upward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wants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simplest</a:t>
            </a:r>
            <a:r>
              <a:rPr/>
              <a:t> </a:t>
            </a:r>
            <a:r>
              <a:rPr/>
              <a:t>form</a:t>
            </a:r>
            <a:r>
              <a:rPr/>
              <a:t> </a:t>
            </a:r>
            <a:r>
              <a:rPr/>
              <a:t>possible.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brain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trained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object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hidden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object,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realize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object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two.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gag</a:t>
            </a:r>
            <a:r>
              <a:rPr/>
              <a:t> </a:t>
            </a:r>
            <a:r>
              <a:rPr/>
              <a:t>toy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perceptual</a:t>
            </a:r>
            <a:r>
              <a:rPr/>
              <a:t> </a:t>
            </a:r>
            <a:r>
              <a:rPr/>
              <a:t>principles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groupings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visualizations.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perceive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color,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connected,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another.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enclosure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groupings.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preserve</a:t>
            </a:r>
            <a:r>
              <a:rPr/>
              <a:t> </a:t>
            </a:r>
            <a:r>
              <a:rPr/>
              <a:t>continuity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fate.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mark_line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geom_line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lucky,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not,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Marks</a:t>
            </a:r>
            <a:r>
              <a:rPr/>
              <a:t> </a:t>
            </a:r>
            <a:r>
              <a:rPr/>
              <a:t>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options.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wants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y-axis,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matter</a:t>
            </a:r>
            <a:r>
              <a:rPr/>
              <a:t> </a:t>
            </a:r>
            <a:r>
              <a:rPr/>
              <a:t>what.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barchart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override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axis,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zero=False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domain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function.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force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expand_limits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ylim</a:t>
            </a:r>
            <a:r>
              <a:rPr/>
              <a:t> </a:t>
            </a:r>
            <a:r>
              <a:rPr/>
              <a:t>function.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axis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dialog</a:t>
            </a:r>
            <a:r>
              <a:rPr/>
              <a:t> </a:t>
            </a:r>
            <a:r>
              <a:rPr/>
              <a:t>box.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straight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curved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segment,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segments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polygon.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thing,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generally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relationship.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straight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curved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connecting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straight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segments.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segments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enough,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notice.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requirement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sorted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order.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itself.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path,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allowed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meander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reversing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polygon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intersect</a:t>
            </a:r>
            <a:r>
              <a:rPr/>
              <a:t> </a:t>
            </a:r>
            <a:r>
              <a:rPr/>
              <a:t>itself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returns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started.</a:t>
            </a:r>
            <a:r>
              <a:rPr/>
              <a:t> </a:t>
            </a:r>
            <a:r>
              <a:rPr/>
              <a:t>Paths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polygons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presentation,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principles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apply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generally</a:t>
            </a:r>
            <a:r>
              <a:rPr/>
              <a:t> </a:t>
            </a:r>
            <a:r>
              <a:rPr/>
              <a:t>apply</a:t>
            </a:r>
            <a:r>
              <a:rPr/>
              <a:t> </a:t>
            </a:r>
            <a:r>
              <a:rPr/>
              <a:t>equally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paths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polygons.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thick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emphasis,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obscure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sudden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thickeness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size=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geom_line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curved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straight.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solid,</a:t>
            </a:r>
            <a:r>
              <a:rPr/>
              <a:t> </a:t>
            </a:r>
            <a:r>
              <a:rPr/>
              <a:t>dashed,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dotted</a:t>
            </a:r>
            <a:r>
              <a:rPr/>
              <a:t> </a:t>
            </a:r>
            <a:r>
              <a:rPr/>
              <a:t>lines.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shape.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dotted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dashed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sequence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(sometimes</a:t>
            </a:r>
            <a:r>
              <a:rPr/>
              <a:t> </a:t>
            </a:r>
            <a:r>
              <a:rPr/>
              <a:t>four)</a:t>
            </a:r>
            <a:r>
              <a:rPr/>
              <a:t> </a:t>
            </a:r>
            <a:r>
              <a:rPr/>
              <a:t>numbers.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</a:t>
            </a:r>
            <a:r>
              <a:rPr/>
              <a:t> </a:t>
            </a:r>
            <a:r>
              <a:rPr/>
              <a:t>numbered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(first,</a:t>
            </a:r>
            <a:r>
              <a:rPr/>
              <a:t> </a:t>
            </a:r>
            <a:r>
              <a:rPr/>
              <a:t>third,</a:t>
            </a:r>
            <a:r>
              <a:rPr/>
              <a:t> </a:t>
            </a:r>
            <a:r>
              <a:rPr/>
              <a:t>etc.)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“</a:t>
            </a:r>
            <a:r>
              <a:rPr/>
              <a:t>on</a:t>
            </a:r>
            <a:r>
              <a:rPr/>
              <a:t>”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pixels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specifies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dash.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numbered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(second,</a:t>
            </a:r>
            <a:r>
              <a:rPr/>
              <a:t> </a:t>
            </a:r>
            <a:r>
              <a:rPr/>
              <a:t>fourth,</a:t>
            </a:r>
            <a:r>
              <a:rPr/>
              <a:t> </a:t>
            </a:r>
            <a:r>
              <a:rPr/>
              <a:t>etc.)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“</a:t>
            </a:r>
            <a:r>
              <a:rPr/>
              <a:t>off</a:t>
            </a:r>
            <a:r>
              <a:rPr/>
              <a:t>”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pixels.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“</a:t>
            </a:r>
            <a:r>
              <a:rPr/>
              <a:t>13</a:t>
            </a:r>
            <a:r>
              <a:rPr/>
              <a:t>”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tight</a:t>
            </a:r>
            <a:r>
              <a:rPr/>
              <a:t> </a:t>
            </a:r>
            <a:r>
              <a:rPr/>
              <a:t>dotted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pixel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pixels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tight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dots.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tighter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distinguish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line.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“</a:t>
            </a:r>
            <a:r>
              <a:rPr/>
              <a:t>16</a:t>
            </a:r>
            <a:r>
              <a:rPr/>
              <a:t>”</a:t>
            </a:r>
            <a:r>
              <a:rPr/>
              <a:t> </a:t>
            </a:r>
            <a:r>
              <a:rPr/>
              <a:t>puts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moderate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19</a:t>
            </a:r>
            <a:r>
              <a:rPr/>
              <a:t>”</a:t>
            </a:r>
            <a:r>
              <a:rPr/>
              <a:t> </a:t>
            </a:r>
            <a:r>
              <a:rPr/>
              <a:t>puts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“</a:t>
            </a:r>
            <a:r>
              <a:rPr/>
              <a:t>33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63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93</a:t>
            </a:r>
            <a:r>
              <a:rPr/>
              <a:t>”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medium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dashes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dashes.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“</a:t>
            </a:r>
            <a:r>
              <a:rPr/>
              <a:t>99</a:t>
            </a:r>
            <a:r>
              <a:rPr/>
              <a:t>”</a:t>
            </a:r>
            <a:r>
              <a:rPr/>
              <a:t> </a:t>
            </a:r>
            <a:r>
              <a:rPr/>
              <a:t>creates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dashes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alternating</a:t>
            </a:r>
            <a:r>
              <a:rPr/>
              <a:t> </a:t>
            </a:r>
            <a:r>
              <a:rPr/>
              <a:t>pattern.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“</a:t>
            </a:r>
            <a:r>
              <a:rPr/>
              <a:t>9333</a:t>
            </a:r>
            <a:r>
              <a:rPr/>
              <a:t>”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dash-dot</a:t>
            </a:r>
            <a:r>
              <a:rPr/>
              <a:t> </a:t>
            </a:r>
            <a:r>
              <a:rPr/>
              <a:t>pattern.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9</a:t>
            </a:r>
            <a:r>
              <a:rPr/>
              <a:t>”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dash.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“</a:t>
            </a:r>
            <a:r>
              <a:rPr/>
              <a:t>3</a:t>
            </a:r>
            <a:r>
              <a:rPr/>
              <a:t>”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space.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“</a:t>
            </a:r>
            <a:r>
              <a:rPr/>
              <a:t>3</a:t>
            </a:r>
            <a:r>
              <a:rPr/>
              <a:t>”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dash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“</a:t>
            </a:r>
            <a:r>
              <a:rPr/>
              <a:t>3</a:t>
            </a:r>
            <a:r>
              <a:rPr/>
              <a:t>”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space.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“</a:t>
            </a:r>
            <a:r>
              <a:rPr/>
              <a:t>9939</a:t>
            </a:r>
            <a:r>
              <a:rPr/>
              <a:t>”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dash-dot</a:t>
            </a:r>
            <a:r>
              <a:rPr/>
              <a:t> </a:t>
            </a:r>
            <a:r>
              <a:rPr/>
              <a:t>pattern,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9</a:t>
            </a:r>
            <a:r>
              <a:rPr/>
              <a:t>”</a:t>
            </a:r>
            <a:r>
              <a:rPr/>
              <a:t>’s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fourth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widens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dashes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dots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infinite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possibilities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strokeDash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dotted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dashed</a:t>
            </a:r>
            <a:r>
              <a:rPr/>
              <a:t> </a:t>
            </a:r>
            <a:r>
              <a:rPr/>
              <a:t>lines.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linetype</a:t>
            </a:r>
            <a:r>
              <a:rPr/>
              <a:t> </a:t>
            </a:r>
            <a:r>
              <a:rPr/>
              <a:t>argument.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freedom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choosing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dotted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dashed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surprisingly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deviate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formal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annoying,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honestly,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deviate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CPI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options.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thickness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pixels.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mark_line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geom_line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steps.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44</a:t>
            </a:fld>
            <a:endParaRPr lang="en-US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to.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consumer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food.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food</a:t>
            </a:r>
            <a:r>
              <a:rPr/>
              <a:t> </a:t>
            </a:r>
            <a:r>
              <a:rPr/>
              <a:t>consumed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home.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buy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Pop</a:t>
            </a:r>
            <a:r>
              <a:rPr/>
              <a:t> </a:t>
            </a:r>
            <a:r>
              <a:rPr/>
              <a:t>Tarts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eating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home.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food</a:t>
            </a:r>
            <a:r>
              <a:rPr/>
              <a:t> </a:t>
            </a:r>
            <a:r>
              <a:rPr/>
              <a:t>consumed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home,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1300</a:t>
            </a:r>
            <a:r>
              <a:rPr/>
              <a:t> </a:t>
            </a:r>
            <a:r>
              <a:rPr/>
              <a:t>calorie</a:t>
            </a:r>
            <a:r>
              <a:rPr/>
              <a:t> </a:t>
            </a:r>
            <a:r>
              <a:rPr/>
              <a:t>Monster</a:t>
            </a:r>
            <a:r>
              <a:rPr/>
              <a:t> </a:t>
            </a:r>
            <a:r>
              <a:rPr/>
              <a:t>Thickburger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Hardee’s.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pet</a:t>
            </a:r>
            <a:r>
              <a:rPr/>
              <a:t> </a:t>
            </a:r>
            <a:r>
              <a:rPr/>
              <a:t>food.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joke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dog</a:t>
            </a:r>
            <a:r>
              <a:rPr/>
              <a:t> </a:t>
            </a:r>
            <a:r>
              <a:rPr/>
              <a:t>shopping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unhappy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Alpo.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99</a:t>
            </a:r>
            <a:r>
              <a:rPr/>
              <a:t> </a:t>
            </a:r>
            <a:r>
              <a:rPr/>
              <a:t>cents,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realize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seven</a:t>
            </a:r>
            <a:r>
              <a:rPr/>
              <a:t> </a:t>
            </a:r>
            <a:r>
              <a:rPr/>
              <a:t>dollars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dog</a:t>
            </a:r>
            <a:r>
              <a:rPr/>
              <a:t> </a:t>
            </a:r>
            <a:r>
              <a:rPr/>
              <a:t>money.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distinguishes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which.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consumer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series,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encoding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index,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aesthetic.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cpi-food</a:t>
            </a:r>
            <a:r>
              <a:rPr/>
              <a:t> </a:t>
            </a:r>
            <a:r>
              <a:rPr/>
              <a:t>linegraph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options.</a:t>
            </a:r>
            <a:r>
              <a:rPr/>
              <a:t> </a:t>
            </a:r>
            <a:r>
              <a:rPr/>
              <a:t>Highlight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food-home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darkgreen,</a:t>
            </a:r>
            <a:r>
              <a:rPr/>
              <a:t> </a:t>
            </a:r>
            <a:r>
              <a:rPr/>
              <a:t>food-away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food-pets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blue.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y-axis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100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200.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mark_line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51</a:t>
            </a:fld>
            <a:endParaRPr lang="en-US"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geom_line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53</a:t>
            </a:fld>
            <a:endParaRPr lang="en-US"/>
          </a:p>
        </p:txBody>
      </p:sp>
    </p:spTree>
  </p:cSld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54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reproduce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steps.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55</a:t>
            </a:fld>
            <a:endParaRPr lang="en-US"/>
          </a:p>
        </p:txBody>
      </p:sp>
    </p:spTree>
  </p:cSld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trends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miss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connecting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means,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moving</a:t>
            </a:r>
            <a:r>
              <a:rPr/>
              <a:t> </a:t>
            </a:r>
            <a:r>
              <a:rPr/>
              <a:t>averages,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smoothing</a:t>
            </a:r>
            <a:r>
              <a:rPr/>
              <a:t> </a:t>
            </a:r>
            <a:r>
              <a:rPr/>
              <a:t>splines.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connecting</a:t>
            </a:r>
            <a:r>
              <a:rPr/>
              <a:t> </a:t>
            </a:r>
            <a:r>
              <a:rPr/>
              <a:t>means.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definitely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about.</a:t>
            </a:r>
            <a:r>
              <a:rPr/>
              <a:t> </a:t>
            </a:r>
            <a:r>
              <a:rPr/>
              <a:t>Unfortunately,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implemented</a:t>
            </a:r>
            <a:r>
              <a:rPr/>
              <a:t> </a:t>
            </a:r>
            <a:r>
              <a:rPr/>
              <a:t>inconsistently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programs.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57</a:t>
            </a:fld>
            <a:endParaRPr lang="en-US"/>
          </a:p>
        </p:txBody>
      </p:sp>
    </p:spTree>
  </p:cSld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looked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earlier.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58</a:t>
            </a:fld>
            <a:endParaRPr lang="en-US"/>
          </a:p>
        </p:txBody>
      </p:sp>
    </p:spTree>
  </p:cSld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stat_summary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averages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discrete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61</a:t>
            </a:fld>
            <a:endParaRPr lang="en-US"/>
          </a:p>
        </p:txBody>
      </p:sp>
    </p:spTree>
  </p:cSld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clear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consistnet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price.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increase,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increases.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62</a:t>
            </a:fld>
            <a:endParaRPr lang="en-US"/>
          </a:p>
        </p:txBody>
      </p:sp>
    </p:spTree>
  </p:cSld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own,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scatterplot.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axis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Y-axis.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conencting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averages.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65</a:t>
            </a:fld>
            <a:endParaRPr lang="en-US"/>
          </a:p>
        </p:txBody>
      </p:sp>
    </p:spTree>
  </p:cSld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geom_point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creates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stat_summary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68</a:t>
            </a:fld>
            <a:endParaRPr lang="en-US"/>
          </a:p>
        </p:txBody>
      </p:sp>
    </p:spTree>
  </p:cSld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clear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declines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increase.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blip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artefact</a:t>
            </a:r>
            <a:r>
              <a:rPr/>
              <a:t> </a:t>
            </a:r>
            <a:r>
              <a:rPr/>
              <a:t>due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69</a:t>
            </a:fld>
            <a:endParaRPr lang="en-US"/>
          </a:p>
        </p:txBody>
      </p:sp>
    </p:spTree>
  </p:cSld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71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apply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lines.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(meaning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line),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(solid,</a:t>
            </a:r>
            <a:r>
              <a:rPr/>
              <a:t> </a:t>
            </a:r>
            <a:r>
              <a:rPr/>
              <a:t>dashed,</a:t>
            </a:r>
            <a:r>
              <a:rPr/>
              <a:t> </a:t>
            </a:r>
            <a:r>
              <a:rPr/>
              <a:t>dotted,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combinations),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mark_line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geom_line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pull-down</a:t>
            </a:r>
            <a:r>
              <a:rPr/>
              <a:t> </a:t>
            </a:r>
            <a:r>
              <a:rPr/>
              <a:t>menu.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Linegraphs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relationships.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pattern.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72</a:t>
            </a:fld>
            <a:endParaRPr lang="en-US"/>
          </a:p>
        </p:txBody>
      </p:sp>
    </p:spTree>
  </p:cSld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Bergen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Iverson</a:t>
            </a:r>
            <a:r>
              <a:rPr/>
              <a:t> </a:t>
            </a:r>
            <a:r>
              <a:rPr/>
              <a:t>workshop.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purely</a:t>
            </a:r>
            <a:r>
              <a:rPr/>
              <a:t> </a:t>
            </a:r>
            <a:r>
              <a:rPr/>
              <a:t>fictional,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visualization.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74</a:t>
            </a:fld>
            <a:endParaRPr lang="en-US"/>
          </a:p>
        </p:txBody>
      </p:sp>
    </p:spTree>
  </p:cSld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indication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belong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individuals.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values?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75</a:t>
            </a:fld>
            <a:endParaRPr lang="en-US"/>
          </a:p>
        </p:txBody>
      </p:sp>
    </p:spTree>
  </p:cSld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relying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similarity,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sufficient</a:t>
            </a:r>
            <a:r>
              <a:rPr/>
              <a:t> </a:t>
            </a:r>
            <a:r>
              <a:rPr/>
              <a:t>dissimilarity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closed</a:t>
            </a:r>
            <a:r>
              <a:rPr/>
              <a:t> </a:t>
            </a:r>
            <a:r>
              <a:rPr/>
              <a:t>circle,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closed</a:t>
            </a:r>
            <a:r>
              <a:rPr/>
              <a:t> </a:t>
            </a:r>
            <a:r>
              <a:rPr/>
              <a:t>square,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closed</a:t>
            </a:r>
            <a:r>
              <a:rPr/>
              <a:t> </a:t>
            </a:r>
            <a:r>
              <a:rPr/>
              <a:t>triangle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loop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alike.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contrast?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76</a:t>
            </a:fld>
            <a:endParaRPr lang="en-US"/>
          </a:p>
        </p:txBody>
      </p:sp>
    </p:spTree>
  </p:cSld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shapes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markedly</a:t>
            </a:r>
            <a:r>
              <a:rPr/>
              <a:t> </a:t>
            </a:r>
            <a:r>
              <a:rPr/>
              <a:t>distinct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another.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77</a:t>
            </a:fld>
            <a:endParaRPr lang="en-US"/>
          </a:p>
        </p:txBody>
      </p:sp>
    </p:spTree>
  </p:cSld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choice.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differences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square,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circle,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sign.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fourth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fifth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78</a:t>
            </a:fld>
            <a:endParaRPr lang="en-US"/>
          </a:p>
        </p:txBody>
      </p:sp>
    </p:spTree>
  </p:cSld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groupings.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red,</a:t>
            </a:r>
            <a:r>
              <a:rPr/>
              <a:t> </a:t>
            </a:r>
            <a:r>
              <a:rPr/>
              <a:t>dark</a:t>
            </a:r>
            <a:r>
              <a:rPr/>
              <a:t> </a:t>
            </a:r>
            <a:r>
              <a:rPr/>
              <a:t>green,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contrast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brightness.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79</a:t>
            </a:fld>
            <a:endParaRPr lang="en-US"/>
          </a:p>
        </p:txBody>
      </p:sp>
    </p:spTree>
  </p:cSld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differ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brightness,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contrast.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contrast,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particular,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bright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gray</a:t>
            </a:r>
            <a:r>
              <a:rPr/>
              <a:t> </a:t>
            </a:r>
            <a:r>
              <a:rPr/>
              <a:t>background.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80</a:t>
            </a:fld>
            <a:endParaRPr lang="en-US"/>
          </a:p>
        </p:txBody>
      </p:sp>
    </p:spTree>
  </p:cSld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Connectedness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powerful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principle.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distinct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corresponding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subjects.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81</a:t>
            </a:fld>
            <a:endParaRPr lang="en-US"/>
          </a:p>
        </p:txBody>
      </p:sp>
    </p:spTree>
  </p:cSld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Legends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visualization,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violate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proximity.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legend</a:t>
            </a:r>
            <a:r>
              <a:rPr/>
              <a:t> </a:t>
            </a:r>
            <a:r>
              <a:rPr/>
              <a:t>forces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forth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work,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properly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legend,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off.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strategies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Certain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expected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second-nature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visualizations.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letters</a:t>
            </a:r>
            <a:r>
              <a:rPr/>
              <a:t> </a:t>
            </a:r>
            <a:r>
              <a:rPr/>
              <a:t>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understood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male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female,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English</a:t>
            </a:r>
            <a:r>
              <a:rPr/>
              <a:t> </a:t>
            </a:r>
            <a:r>
              <a:rPr/>
              <a:t>speaking</a:t>
            </a:r>
            <a:r>
              <a:rPr/>
              <a:t> </a:t>
            </a:r>
            <a:r>
              <a:rPr/>
              <a:t>audience.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82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By</a:t>
            </a:r>
            <a:r>
              <a:rPr/>
              <a:t> </a:t>
            </a:r>
            <a:r>
              <a:rPr/>
              <a:t>putting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minimize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distance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travel.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forth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legend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labels.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hesitation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Abel.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belong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below.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elimination,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belongs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belongingness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principles.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83</a:t>
            </a:fld>
            <a:endParaRPr lang="en-US"/>
          </a:p>
        </p:txBody>
      </p:sp>
    </p:spTree>
  </p:cSld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moved</a:t>
            </a:r>
            <a:r>
              <a:rPr/>
              <a:t> </a:t>
            </a:r>
            <a:r>
              <a:rPr/>
              <a:t>closer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exploits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proximity.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lines.</a:t>
            </a:r>
            <a:r>
              <a:rPr/>
              <a:t> </a:t>
            </a:r>
            <a:r>
              <a:rPr/>
              <a:t>Thie</a:t>
            </a:r>
            <a:r>
              <a:rPr/>
              <a:t> </a:t>
            </a:r>
            <a:r>
              <a:rPr/>
              <a:t>exploits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similarity.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incorrectly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Abel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Baker.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matches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attached</a:t>
            </a:r>
            <a:r>
              <a:rPr/>
              <a:t> </a:t>
            </a:r>
            <a:r>
              <a:rPr/>
              <a:t>to.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exploits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fate.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84</a:t>
            </a:fld>
            <a:endParaRPr lang="en-US"/>
          </a:p>
        </p:txBody>
      </p:sp>
    </p:spTree>
  </p:cSld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messages</a:t>
            </a:r>
            <a:r>
              <a:rPr/>
              <a:t> </a:t>
            </a:r>
            <a:r>
              <a:rPr/>
              <a:t>hiding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85</a:t>
            </a:fld>
            <a:endParaRPr lang="en-US"/>
          </a:p>
        </p:txBody>
      </p:sp>
    </p:spTree>
  </p:cSld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trends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opposite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two.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86</a:t>
            </a:fld>
            <a:endParaRPr lang="en-US"/>
          </a:p>
        </p:txBody>
      </p:sp>
    </p:spTree>
  </p:cSld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enclosure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similarity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exam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exam</a:t>
            </a:r>
            <a:r>
              <a:rPr/>
              <a:t> </a:t>
            </a:r>
            <a:r>
              <a:rPr/>
              <a:t>4.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subjects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lessened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removing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labels.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87</a:t>
            </a:fld>
            <a:endParaRPr lang="en-US"/>
          </a:p>
        </p:txBody>
      </p:sp>
    </p:spTree>
  </p:cSld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summary,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principles.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principles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effectively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others.</a:t>
            </a:r>
            <a:r>
              <a:rPr/>
              <a:t> </a:t>
            </a:r>
            <a:r>
              <a:rPr/>
              <a:t>Legends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visualization,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violate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proximity.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88</a:t>
            </a:fld>
            <a:endParaRPr lang="en-US"/>
          </a:p>
        </p:txBody>
      </p:sp>
    </p:spTree>
  </p:cSld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High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events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sudden</a:t>
            </a:r>
            <a:r>
              <a:rPr/>
              <a:t> </a:t>
            </a:r>
            <a:r>
              <a:rPr/>
              <a:t>surges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range.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events</a:t>
            </a:r>
            <a:r>
              <a:rPr/>
              <a:t> </a:t>
            </a:r>
            <a:r>
              <a:rPr/>
              <a:t>(think</a:t>
            </a:r>
            <a:r>
              <a:rPr/>
              <a:t> </a:t>
            </a:r>
            <a:r>
              <a:rPr/>
              <a:t>stock</a:t>
            </a:r>
            <a:r>
              <a:rPr/>
              <a:t> </a:t>
            </a:r>
            <a:r>
              <a:rPr/>
              <a:t>market</a:t>
            </a:r>
            <a:r>
              <a:rPr/>
              <a:t> </a:t>
            </a:r>
            <a:r>
              <a:rPr/>
              <a:t>prices),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thick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dashes.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hide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events.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89</a:t>
            </a:fld>
            <a:endParaRPr lang="en-US"/>
          </a:p>
        </p:txBody>
      </p:sp>
    </p:spTree>
  </p:cSld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indeed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upward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prices.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price.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deviation,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overlap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prices.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90</a:t>
            </a:fld>
            <a:endParaRPr lang="en-US"/>
          </a:p>
        </p:txBody>
      </p:sp>
    </p:spTree>
  </p:cSld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error.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root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observation</a:t>
            </a:r>
            <a:r>
              <a:rPr/>
              <a:t> </a:t>
            </a:r>
            <a:r>
              <a:rPr/>
              <a:t>is.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picture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different,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stronger</a:t>
            </a:r>
            <a:r>
              <a:rPr/>
              <a:t> </a:t>
            </a:r>
            <a:r>
              <a:rPr/>
              <a:t>trend.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better?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neither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opinion.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91</a:t>
            </a:fld>
            <a:endParaRPr lang="en-US"/>
          </a:p>
        </p:txBody>
      </p:sp>
    </p:spTree>
  </p:cSld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agreed</a:t>
            </a:r>
            <a:r>
              <a:rPr/>
              <a:t> </a:t>
            </a:r>
            <a:r>
              <a:rPr/>
              <a:t>upon</a:t>
            </a:r>
            <a:r>
              <a:rPr/>
              <a:t> </a:t>
            </a:r>
            <a:r>
              <a:rPr/>
              <a:t>definition.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error?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92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newspaper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press</a:t>
            </a:r>
            <a:r>
              <a:rPr/>
              <a:t> </a:t>
            </a:r>
            <a:r>
              <a:rPr/>
              <a:t>releases.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read/skim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article.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newspaper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earlier.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aesthetics?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95</a:t>
            </a:fld>
            <a:endParaRPr lang="en-US"/>
          </a:p>
        </p:txBody>
      </p:sp>
    </p:spTree>
  </p:cSld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Answer: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(size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96</a:t>
            </a:fld>
            <a:endParaRPr lang="en-US"/>
          </a:p>
        </p:txBody>
      </p:sp>
    </p:spTree>
  </p:cSld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Answer: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(strethcing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squeezing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values)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97</a:t>
            </a:fld>
            <a:endParaRPr lang="en-US"/>
          </a:p>
        </p:txBody>
      </p:sp>
    </p:spTree>
  </p:cSld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Answer: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(using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circles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translucent</a:t>
            </a:r>
            <a:r>
              <a:rPr/>
              <a:t> </a:t>
            </a:r>
            <a:r>
              <a:rPr/>
              <a:t>points)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98</a:t>
            </a:fld>
            <a:endParaRPr lang="en-US"/>
          </a:p>
        </p:txBody>
      </p:sp>
    </p:spTree>
  </p:cSld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Answer: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(size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99</a:t>
            </a:fld>
            <a:endParaRPr lang="en-US"/>
          </a:p>
        </p:txBody>
      </p:sp>
    </p:spTree>
  </p:cSld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Continue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100</a:t>
            </a:fld>
            <a:endParaRPr lang="en-US"/>
          </a:p>
        </p:txBody>
      </p:sp>
    </p:spTree>
  </p:cSld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assignment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section,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sleep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mammals.</a:t>
            </a:r>
            <a:r>
              <a:rPr/>
              <a:t> </a:t>
            </a:r>
            <a:r>
              <a:rPr/>
              <a:t>Rework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update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visualizations.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principles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recommendations</a:t>
            </a:r>
            <a:r>
              <a:rPr/>
              <a:t> </a:t>
            </a:r>
            <a:r>
              <a:rPr/>
              <a:t>presented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section.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scatterplots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earlier.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better?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interrelationships,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areas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exploration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gestation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lifespan,</a:t>
            </a:r>
            <a:r>
              <a:rPr/>
              <a:t> </a:t>
            </a:r>
            <a:r>
              <a:rPr/>
              <a:t>predation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bodywt,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exposure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totalsleep.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free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incorporare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relevant.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102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Tyler</a:t>
            </a:r>
            <a:r>
              <a:rPr/>
              <a:t> </a:t>
            </a:r>
            <a:r>
              <a:rPr/>
              <a:t>Kepner.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Strikeouts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Hits?</a:t>
            </a:r>
            <a:r>
              <a:rPr/>
              <a:t> </a:t>
            </a:r>
            <a:r>
              <a:rPr/>
              <a:t>Welcome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Baseball’s</a:t>
            </a:r>
            <a:r>
              <a:rPr/>
              <a:t> </a:t>
            </a:r>
            <a:r>
              <a:rPr/>
              <a:t>Latest</a:t>
            </a:r>
            <a:r>
              <a:rPr/>
              <a:t> </a:t>
            </a:r>
            <a:r>
              <a:rPr/>
              <a:t>Crisis.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Times,</a:t>
            </a:r>
            <a:r>
              <a:rPr/>
              <a:t> </a:t>
            </a:r>
            <a:r>
              <a:rPr/>
              <a:t>Augst</a:t>
            </a:r>
            <a:r>
              <a:rPr/>
              <a:t> </a:t>
            </a:r>
            <a:r>
              <a:rPr/>
              <a:t>16,</a:t>
            </a:r>
            <a:r>
              <a:rPr/>
              <a:t> </a:t>
            </a:r>
            <a:r>
              <a:rPr/>
              <a:t>2018.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https://www.nytimes.com/2018/08/16/sports/baseball-mlb-strikeouts.html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5.png" />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5.xml" /><Relationship Id="rId3" Type="http://schemas.openxmlformats.org/officeDocument/2006/relationships/hyperlink" Target="http://www.statsci.org/data/general/sleep.html" TargetMode="External" /><Relationship Id="rId4" Type="http://schemas.openxmlformats.org/officeDocument/2006/relationships/hyperlink" Target="http://www.statsci.org/data/general/sleep.txt" TargetMode="External" /></Relationships>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6.xml" /></Relationships>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6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7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graphicdesign.sfcc.spokane.edu/dZine/tutorials/process/gestaltprinciples/gestaltprinc.htm" TargetMode="External" /><Relationship Id="rId4" Type="http://schemas.openxmlformats.org/officeDocument/2006/relationships/hyperlink" Target="https://www.sophia.org/tutorials/gestalt-theory-2" TargetMode="External" /><Relationship Id="rId5" Type="http://schemas.openxmlformats.org/officeDocument/2006/relationships/hyperlink" Target="https://www.grayboxpdx.com/blog/post/gestalt-principles-applied-to-design" TargetMode="External" /><Relationship Id="rId6" Type="http://schemas.openxmlformats.org/officeDocument/2006/relationships/hyperlink" Target="https://www.interaction-design.org/literature/topics/gestalt-principles" TargetMode="Externa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8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9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10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11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12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13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Relationship Id="rId3" Type="http://schemas.openxmlformats.org/officeDocument/2006/relationships/image" Target="../media/image14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15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16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Relationship Id="rId3" Type="http://schemas.openxmlformats.org/officeDocument/2006/relationships/image" Target="../media/image17.jp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Relationship Id="rId3" Type="http://schemas.openxmlformats.org/officeDocument/2006/relationships/image" Target="../media/image19.png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Relationship Id="rId3" Type="http://schemas.openxmlformats.org/officeDocument/2006/relationships/image" Target="../media/image20.png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Relationship Id="rId3" Type="http://schemas.openxmlformats.org/officeDocument/2006/relationships/image" Target="../media/image21.png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2.png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png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Relationship Id="rId3" Type="http://schemas.openxmlformats.org/officeDocument/2006/relationships/image" Target="../media/image23.png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0.xml" /><Relationship Id="rId3" Type="http://schemas.openxmlformats.org/officeDocument/2006/relationships/image" Target="../media/image24.png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1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3.xml" /><Relationship Id="rId3" Type="http://schemas.openxmlformats.org/officeDocument/2006/relationships/image" Target="../media/image25.png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4.xml" /><Relationship Id="rId3" Type="http://schemas.openxmlformats.org/officeDocument/2006/relationships/image" Target="../media/image26.png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5.xml" /><Relationship Id="rId3" Type="http://schemas.openxmlformats.org/officeDocument/2006/relationships/image" Target="../media/image27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6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7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png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8.xml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9.xml" /><Relationship Id="rId3" Type="http://schemas.openxmlformats.org/officeDocument/2006/relationships/image" Target="../media/image29.png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0.xml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1.xml" /><Relationship Id="rId3" Type="http://schemas.openxmlformats.org/officeDocument/2006/relationships/image" Target="../media/image24.png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2.xml" />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3.xml" /><Relationship Id="rId3" Type="http://schemas.openxmlformats.org/officeDocument/2006/relationships/image" Target="../media/image30.png" />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3.png" />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png" />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4.xml" />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5.xml" /><Relationship Id="rId3" Type="http://schemas.openxmlformats.org/officeDocument/2006/relationships/image" Target="../media/image32.png" />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3.png" />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6.xml" />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4.png" />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7.xml" />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8.xml" /><Relationship Id="rId3" Type="http://schemas.openxmlformats.org/officeDocument/2006/relationships/image" Target="../media/image35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9.xml" /><Relationship Id="rId3" Type="http://schemas.openxmlformats.org/officeDocument/2006/relationships/image" Target="../media/image36.png" />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0.xml" />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1.xml" />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2.xml" /><Relationship Id="rId3" Type="http://schemas.openxmlformats.org/officeDocument/2006/relationships/image" Target="../media/image37.png" />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3.xml" /><Relationship Id="rId3" Type="http://schemas.openxmlformats.org/officeDocument/2006/relationships/image" Target="../media/image38.png" />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4.xml" /><Relationship Id="rId3" Type="http://schemas.openxmlformats.org/officeDocument/2006/relationships/image" Target="../media/image39.png" />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5.xml" /><Relationship Id="rId3" Type="http://schemas.openxmlformats.org/officeDocument/2006/relationships/image" Target="../media/image40.png" />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6.xml" /><Relationship Id="rId3" Type="http://schemas.openxmlformats.org/officeDocument/2006/relationships/image" Target="../media/image41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4.png" />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7.xml" /><Relationship Id="rId3" Type="http://schemas.openxmlformats.org/officeDocument/2006/relationships/image" Target="../media/image42.png" />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8.xml" /><Relationship Id="rId3" Type="http://schemas.openxmlformats.org/officeDocument/2006/relationships/image" Target="../media/image43.png" />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9.xml" />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0.xml" /><Relationship Id="rId3" Type="http://schemas.openxmlformats.org/officeDocument/2006/relationships/image" Target="../media/image44.png" />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1.xml" /><Relationship Id="rId3" Type="http://schemas.openxmlformats.org/officeDocument/2006/relationships/image" Target="../media/image45.png" />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2.xml" /><Relationship Id="rId3" Type="http://schemas.openxmlformats.org/officeDocument/2006/relationships/image" Target="../media/image46.png" />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3.xml" /><Relationship Id="rId3" Type="http://schemas.openxmlformats.org/officeDocument/2006/relationships/image" Target="../media/image47.png" />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4.xml" /><Relationship Id="rId3" Type="http://schemas.openxmlformats.org/officeDocument/2006/relationships/image" Target="../media/image48.png" />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5.xml" />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6.xml" /><Relationship Id="rId3" Type="http://schemas.openxmlformats.org/officeDocument/2006/relationships/image" Target="../media/image49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hyperlink" Target="https://www.nytimes.com/2018/08/16/sports/baseball-mlb-strikeouts.html" TargetMode="External" /><Relationship Id="rId4" Type="http://schemas.openxmlformats.org/officeDocument/2006/relationships/hyperlink" Target="https://www.pewresearch.org/fact-tank/2017/01/12/evolution-of-technology/" TargetMode="External" /><Relationship Id="rId5" Type="http://schemas.openxmlformats.org/officeDocument/2006/relationships/hyperlink" Target="http://nytimes.com/2018/11/15/health/ecigarettes-fda-flavors-ban.html" TargetMode="External" />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7.xml" /><Relationship Id="rId3" Type="http://schemas.openxmlformats.org/officeDocument/2006/relationships/image" Target="../media/image50.png" />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8.xml" /><Relationship Id="rId3" Type="http://schemas.openxmlformats.org/officeDocument/2006/relationships/image" Target="../media/image51.png" />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9.xml" />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0.xml" />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1.xml" />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2.xml" />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3.xml" />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visualization,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2019-08-19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baseball</a:t>
            </a:r>
            <a:r>
              <a:rPr/>
              <a:t> </a:t>
            </a:r>
            <a:r>
              <a:rPr/>
              <a:t>strikeouts</a:t>
            </a:r>
          </a:p>
        </p:txBody>
      </p:sp>
      <p:pic>
        <p:nvPicPr>
          <p:cNvPr descr="../images/external/baseball-line-grap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58900" y="1600200"/>
            <a:ext cx="6438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strikeouts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hits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</a:p>
        </p:txBody>
      </p:sp>
    </p:spTree>
  </p:cSld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Advanced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There is a second data set on sleep in mammals. You can find a brief description of this data set at</a:t>
            </a:r>
          </a:p>
          <a:p>
            <a:pPr lvl="2"/>
            <a:r>
              <a:rPr>
                <a:hlinkClick r:id="rId3"/>
              </a:rPr>
              <a:t>http://www.statsci.org/data/general/sleep.html</a:t>
            </a:r>
          </a:p>
          <a:p>
            <a:pPr lvl="1"/>
            <a:r>
              <a:rPr/>
              <a:t>You can download the actual data at</a:t>
            </a:r>
          </a:p>
          <a:p>
            <a:pPr lvl="2"/>
            <a:r>
              <a:rPr>
                <a:hlinkClick r:id="rId4"/>
              </a:rPr>
              <a:t>http://www.statsci.org/data/general/sleep.txt</a:t>
            </a:r>
          </a:p>
        </p:txBody>
      </p:sp>
    </p:spTree>
  </p:cSld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Correlations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        BodyWt BrainWt NonDreaming Dreaming TotalSleep LifeSpan
## BodyWt        1.00    0.93       -0.38    -0.11      -0.31     0.30
## BrainWt       0.93    1.00       -0.37    -0.11      -0.36     0.51
## NonDreaming  -0.38   -0.37        1.00     0.51       0.96    -0.38
## Dreaming     -0.11   -0.11        0.51     1.00       0.73    -0.30
## TotalSleep   -0.31   -0.36        0.96     0.73       1.00    -0.41
## LifeSpan      0.30    0.51       -0.38    -0.30      -0.41     1.00
## Gestation     0.65    0.75       -0.59    -0.45      -0.63     0.61
## Predation     0.06    0.03       -0.32    -0.45      -0.40    -0.10
## Exposure      0.34    0.37       -0.54    -0.54      -0.64     0.36
## Danger        0.13    0.15       -0.48    -0.58      -0.59     0.06
##             Gestation Predation Exposure Danger
## BodyWt           0.65      0.06     0.34   0.13
## BrainWt          0.75      0.03     0.37   0.15
## NonDreaming     -0.59     -0.32    -0.54  -0.48
## Dreaming        -0.45     -0.45    -0.54  -0.58
## TotalSleep      -0.63     -0.40    -0.64  -0.59
## LifeSpan         0.61     -0.10     0.36   0.06
## Gestation        1.00      0.20     0.64   0.38
## Predation        0.20      1.00     0.62   0.92
## Exposure         0.64      0.62     1.00   0.79
## Danger           0.38      0.92     0.79   1.00</a:t>
            </a:r>
          </a:p>
        </p:txBody>
      </p:sp>
    </p:spTree>
  </p:cSld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Advanced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Update your visualization.</a:t>
            </a:r>
          </a:p>
          <a:p>
            <a:pPr lvl="2"/>
            <a:r>
              <a:rPr/>
              <a:t>Apply some of the new methods and recommendations</a:t>
            </a:r>
          </a:p>
          <a:p>
            <a:pPr lvl="1"/>
            <a:r>
              <a:rPr/>
              <a:t>Examine interrelationships</a:t>
            </a:r>
          </a:p>
          <a:p>
            <a:pPr lvl="2"/>
            <a:r>
              <a:rPr/>
              <a:t>gestation, lifespan</a:t>
            </a:r>
          </a:p>
          <a:p>
            <a:pPr lvl="2"/>
            <a:r>
              <a:rPr/>
              <a:t>predation, bodywt,</a:t>
            </a:r>
          </a:p>
          <a:p>
            <a:pPr lvl="2"/>
            <a:r>
              <a:rPr/>
              <a:t>exposure, totalsleep</a:t>
            </a:r>
          </a:p>
          <a:p>
            <a:pPr lvl="1"/>
            <a:r>
              <a:rPr/>
              <a:t>Divide the work among different group members</a:t>
            </a:r>
          </a:p>
        </p:txBody>
      </p:sp>
    </p:spTree>
  </p:cSld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Gestalt principles</a:t>
            </a:r>
          </a:p>
          <a:p>
            <a:pPr lvl="2"/>
            <a:r>
              <a:rPr/>
              <a:t>((List here))</a:t>
            </a:r>
          </a:p>
          <a:p>
            <a:pPr lvl="1"/>
            <a:r>
              <a:rPr/>
              <a:t>Aesthetics for lines</a:t>
            </a:r>
          </a:p>
          <a:p>
            <a:pPr lvl="2"/>
            <a:r>
              <a:rPr/>
              <a:t>Size, Shape, Color</a:t>
            </a:r>
          </a:p>
          <a:p>
            <a:pPr lvl="1"/>
            <a:r>
              <a:rPr/>
              <a:t>Lines as summary statistics</a:t>
            </a:r>
          </a:p>
          <a:p>
            <a:pPr lvl="1"/>
            <a:r>
              <a:rPr/>
              <a:t>Families of lines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technology</a:t>
            </a:r>
            <a:r>
              <a:rPr/>
              <a:t> </a:t>
            </a:r>
            <a:r>
              <a:rPr/>
              <a:t>adaptation</a:t>
            </a:r>
          </a:p>
        </p:txBody>
      </p:sp>
      <p:pic>
        <p:nvPicPr>
          <p:cNvPr descr="../images/external/technology-trend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502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technology</a:t>
            </a:r>
            <a:r>
              <a:rPr/>
              <a:t> </a:t>
            </a:r>
            <a:r>
              <a:rPr/>
              <a:t>trends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Tobacco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e-cigarette</a:t>
            </a:r>
            <a:r>
              <a:rPr/>
              <a:t> </a:t>
            </a:r>
            <a:r>
              <a:rPr/>
              <a:t>consumption</a:t>
            </a:r>
          </a:p>
        </p:txBody>
      </p:sp>
      <p:pic>
        <p:nvPicPr>
          <p:cNvPr descr="../images/external/tobacco-consumpt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16000" y="1600200"/>
            <a:ext cx="7112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tobacco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e-cigarette</a:t>
            </a:r>
            <a:r>
              <a:rPr/>
              <a:t> </a:t>
            </a:r>
            <a:r>
              <a:rPr/>
              <a:t>consumption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message?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Your group will be assigned one particular graph and newspaper article</a:t>
            </a:r>
          </a:p>
          <a:p>
            <a:pPr lvl="1"/>
            <a:r>
              <a:rPr/>
              <a:t>Read/skim the article and examine the graph</a:t>
            </a:r>
          </a:p>
          <a:p>
            <a:pPr lvl="1"/>
            <a:r>
              <a:rPr/>
              <a:t>What is the message?</a:t>
            </a:r>
          </a:p>
          <a:p>
            <a:pPr lvl="2"/>
            <a:r>
              <a:rPr/>
              <a:t>Summarize in 25 words or less.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 ideas drawn from the Bergen and Iverson workshop.</a:t>
            </a:r>
          </a:p>
          <a:p>
            <a:pPr lvl="1"/>
            <a:r>
              <a:rPr/>
              <a:t>Gestalt definition</a:t>
            </a:r>
          </a:p>
          <a:p>
            <a:pPr lvl="2"/>
            <a:r>
              <a:rPr/>
              <a:t>“The whole is greater than the sum of the parts”</a:t>
            </a:r>
          </a:p>
          <a:p>
            <a:pPr lvl="1"/>
            <a:r>
              <a:rPr/>
              <a:t>How do you draw someone’s eye to quickly make certain associations?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</a:t>
            </a:r>
            <a:r>
              <a:rPr/>
              <a:t> </a:t>
            </a:r>
            <a:r>
              <a:rPr/>
              <a:t>theory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artistic</a:t>
            </a:r>
            <a:r>
              <a:rPr/>
              <a:t> </a:t>
            </a:r>
            <a:r>
              <a:rPr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Many lesssons in effective artistic design</a:t>
            </a:r>
          </a:p>
          <a:p>
            <a:pPr lvl="2"/>
            <a:r>
              <a:rPr>
                <a:hlinkClick r:id="rId3"/>
              </a:rPr>
              <a:t>The Gestalt Principles</a:t>
            </a:r>
            <a:r>
              <a:rPr/>
              <a:t> Spokane Falls Community College.</a:t>
            </a:r>
          </a:p>
          <a:p>
            <a:pPr lvl="2"/>
            <a:r>
              <a:rPr>
                <a:hlinkClick r:id="rId4"/>
              </a:rPr>
              <a:t>Gestalt Theory</a:t>
            </a:r>
            <a:r>
              <a:rPr/>
              <a:t> Sophia.</a:t>
            </a:r>
          </a:p>
          <a:p>
            <a:pPr lvl="2"/>
            <a:r>
              <a:rPr>
                <a:hlinkClick r:id="rId5"/>
              </a:rPr>
              <a:t>Gestalt Principles Applied to Design</a:t>
            </a:r>
            <a:r>
              <a:rPr/>
              <a:t> The Graybox blog, January 19, 2015.</a:t>
            </a:r>
          </a:p>
          <a:p>
            <a:pPr lvl="2"/>
            <a:r>
              <a:rPr>
                <a:hlinkClick r:id="rId6"/>
              </a:rPr>
              <a:t>Gestalt Principles</a:t>
            </a:r>
            <a:r>
              <a:rPr/>
              <a:t> Interaction Design Foundation.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emphasis</a:t>
            </a:r>
          </a:p>
        </p:txBody>
      </p:sp>
      <p:pic>
        <p:nvPicPr>
          <p:cNvPr descr="../images/r/block-no-emphasi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Similarity</a:t>
            </a:r>
            <a:r>
              <a:rPr/>
              <a:t> </a:t>
            </a:r>
            <a:r>
              <a:rPr/>
              <a:t>(shape)</a:t>
            </a:r>
          </a:p>
        </p:txBody>
      </p:sp>
      <p:pic>
        <p:nvPicPr>
          <p:cNvPr descr="../images/r/block-sha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Similarity</a:t>
            </a:r>
            <a:r>
              <a:rPr/>
              <a:t> </a:t>
            </a:r>
            <a:r>
              <a:rPr/>
              <a:t>(color)</a:t>
            </a:r>
          </a:p>
        </p:txBody>
      </p:sp>
      <p:pic>
        <p:nvPicPr>
          <p:cNvPr descr="../images/r/block-colo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stronger</a:t>
            </a:r>
            <a:r>
              <a:rPr/>
              <a:t> </a:t>
            </a:r>
            <a:r>
              <a:rPr/>
              <a:t>emphasis</a:t>
            </a:r>
          </a:p>
        </p:txBody>
      </p:sp>
      <p:pic>
        <p:nvPicPr>
          <p:cNvPr descr="../images/r/block-double-u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DASL</a:t>
            </a:r>
            <a:r>
              <a:rPr/>
              <a:t> </a:t>
            </a:r>
            <a:r>
              <a:rPr/>
              <a:t>Consumer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../images/external/dasl-cpi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78100" y="1600200"/>
            <a:ext cx="3975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DASL</a:t>
            </a:r>
            <a:r>
              <a:rPr/>
              <a:t> </a:t>
            </a:r>
            <a:r>
              <a:rPr/>
              <a:t>website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Connectedness</a:t>
            </a:r>
          </a:p>
        </p:txBody>
      </p:sp>
      <p:pic>
        <p:nvPicPr>
          <p:cNvPr descr="../images/r/block-connectednes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Proximity</a:t>
            </a:r>
          </a:p>
        </p:txBody>
      </p:sp>
      <p:pic>
        <p:nvPicPr>
          <p:cNvPr descr="../images/r/block-proximit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Enclosure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emphasis,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points</a:t>
            </a:r>
          </a:p>
        </p:txBody>
      </p:sp>
      <p:pic>
        <p:nvPicPr>
          <p:cNvPr descr="../images/r/block-enclosur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contrast</a:t>
            </a:r>
          </a:p>
        </p:txBody>
      </p:sp>
      <p:pic>
        <p:nvPicPr>
          <p:cNvPr descr="../../data-viz-02/images/r/count-two-colo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Red</a:t>
            </a:r>
            <a:r>
              <a:rPr/>
              <a:t> </a:t>
            </a:r>
            <a:r>
              <a:rPr/>
              <a:t>fives</a:t>
            </a:r>
            <a:r>
              <a:rPr/>
              <a:t> </a:t>
            </a:r>
            <a:r>
              <a:rPr/>
              <a:t>contrasted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colors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Continuity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fate</a:t>
            </a:r>
          </a:p>
        </p:txBody>
      </p:sp>
      <p:pic>
        <p:nvPicPr>
          <p:cNvPr descr="../images/r/common-fat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present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future</a:t>
            </a:r>
            <a:r>
              <a:rPr/>
              <a:t> </a:t>
            </a:r>
            <a:r>
              <a:rPr/>
              <a:t>trends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Continuity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fate</a:t>
            </a:r>
          </a:p>
        </p:txBody>
      </p:sp>
      <p:pic>
        <p:nvPicPr>
          <p:cNvPr descr="../images/external/arrow-through-head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05000" y="1600200"/>
            <a:ext cx="5334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Device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arrow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head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Perceptual principles to develop groupings</a:t>
            </a:r>
          </a:p>
          <a:p>
            <a:pPr lvl="2"/>
            <a:r>
              <a:rPr/>
              <a:t>Shape</a:t>
            </a:r>
          </a:p>
          <a:p>
            <a:pPr lvl="2"/>
            <a:r>
              <a:rPr/>
              <a:t>Color</a:t>
            </a:r>
          </a:p>
          <a:p>
            <a:pPr lvl="2"/>
            <a:r>
              <a:rPr/>
              <a:t>Connectedness</a:t>
            </a:r>
          </a:p>
          <a:p>
            <a:pPr lvl="2"/>
            <a:r>
              <a:rPr/>
              <a:t>Proximity</a:t>
            </a:r>
          </a:p>
          <a:p>
            <a:pPr lvl="2"/>
            <a:r>
              <a:rPr/>
              <a:t>Enclosure</a:t>
            </a:r>
          </a:p>
          <a:p>
            <a:pPr lvl="2"/>
            <a:r>
              <a:rPr/>
              <a:t>Continuity, common fate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+The key step in Python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mark_line()</a:t>
            </a:r>
          </a:p>
          <a:p>
            <a:pPr lvl="1"/>
            <a:r>
              <a:rPr/>
              <a:t>The key step in 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geom_line()</a:t>
            </a:r>
          </a:p>
          <a:p>
            <a:pPr lvl="1"/>
            <a:r>
              <a:rPr/>
              <a:t>The key step in Tableau</a:t>
            </a:r>
          </a:p>
          <a:p>
            <a:pPr lvl="2"/>
            <a:r>
              <a:rPr/>
              <a:t>Choose Line from the Marks pulldown list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axis</a:t>
            </a:r>
            <a:r>
              <a:rPr/>
              <a:t> </a:t>
            </a:r>
            <a:r>
              <a:rPr/>
              <a:t>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alt.Y(scale=alt.Scale(zero=False))</a:t>
            </a:r>
          </a:p>
          <a:p>
            <a:pPr lvl="0" marL="0" indent="0">
              <a:buNone/>
            </a:pPr>
            <a:r>
              <a:rPr/>
              <a:t>or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alt.Y(scale=alt.Scale(domain=(100, 200)))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expand_limits(y=0)</a:t>
            </a:r>
          </a:p>
          <a:p>
            <a:pPr lvl="0" marL="0" indent="0">
              <a:buNone/>
            </a:pPr>
            <a:r>
              <a:rPr/>
              <a:t>or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ylim(100, 200)</a:t>
            </a:r>
          </a:p>
          <a:p>
            <a:pPr lvl="1"/>
            <a:r>
              <a:rPr/>
              <a:t>Tableau steps</a:t>
            </a:r>
          </a:p>
          <a:p>
            <a:pPr lvl="2"/>
            <a:r>
              <a:rPr/>
              <a:t>Double click on axis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Location</a:t>
            </a:r>
          </a:p>
          <a:p>
            <a:pPr lvl="1"/>
            <a:r>
              <a:rPr/>
              <a:t>Size</a:t>
            </a:r>
          </a:p>
          <a:p>
            <a:pPr lvl="1"/>
            <a:r>
              <a:rPr/>
              <a:t>Shape (not what you think it is!)</a:t>
            </a:r>
          </a:p>
          <a:p>
            <a:pPr lvl="1"/>
            <a:r>
              <a:rPr/>
              <a:t>Color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Pyhton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code in Python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pandas as pd
import altair as alt
df = pd.read_csv("../../common-files/data/cpi.csv")
ch = alt.Chart(df).mark_line().encode(
    x='t',
    y='CPI'
)
ch.save("../images/python/basic-lineplot.html")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Sequence of x,y pairs</a:t>
            </a:r>
          </a:p>
          <a:p>
            <a:pPr lvl="2"/>
            <a:r>
              <a:rPr/>
              <a:t>sorted by x</a:t>
            </a:r>
          </a:p>
          <a:p>
            <a:pPr lvl="2"/>
            <a:r>
              <a:rPr/>
              <a:t>Connected in order (cannot double back)</a:t>
            </a:r>
          </a:p>
          <a:p>
            <a:pPr lvl="1"/>
            <a:r>
              <a:rPr/>
              <a:t>Alternatives to lines</a:t>
            </a:r>
          </a:p>
          <a:p>
            <a:pPr lvl="2"/>
            <a:r>
              <a:rPr/>
              <a:t>Paths</a:t>
            </a:r>
          </a:p>
          <a:p>
            <a:pPr lvl="2"/>
            <a:r>
              <a:rPr/>
              <a:t>Polygons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Size</a:t>
            </a:r>
          </a:p>
        </p:txBody>
      </p:sp>
      <p:pic>
        <p:nvPicPr>
          <p:cNvPr descr="../images/python/thicker-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30400" y="1600200"/>
            <a:ext cx="5270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thick</a:t>
            </a:r>
            <a:r>
              <a:rPr/>
              <a:t> </a:t>
            </a:r>
            <a:r>
              <a:rPr/>
              <a:t>line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Size</a:t>
            </a:r>
          </a:p>
        </p:txBody>
      </p:sp>
      <p:pic>
        <p:nvPicPr>
          <p:cNvPr descr="../images/r/line-siz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mark_line(size=8)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geom_line(size=8)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Click on size button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Shape</a:t>
            </a:r>
          </a:p>
        </p:txBody>
      </p:sp>
      <p:pic>
        <p:nvPicPr>
          <p:cNvPr descr="../images/r/line-sha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Shape</a:t>
            </a:r>
          </a:p>
        </p:txBody>
      </p:sp>
      <p:pic>
        <p:nvPicPr>
          <p:cNvPr descr="../images/r/dots-and-dash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Tableau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mark_line(strokeDash=[5, 2, 2, 2])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geom_line(linetype="5222")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NO easy solution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Tableau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mark_line(color="red")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geom_line(color="red")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Click on color button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defaults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a line graph with the cpi data</a:t>
            </a:r>
          </a:p>
          <a:p>
            <a:pPr lvl="2"/>
            <a:r>
              <a:rPr/>
              <a:t>x=t</a:t>
            </a:r>
          </a:p>
          <a:p>
            <a:pPr lvl="2"/>
            <a:r>
              <a:rPr/>
              <a:t>y=CPI</a:t>
            </a:r>
          </a:p>
          <a:p>
            <a:pPr lvl="1"/>
            <a:r>
              <a:rPr/>
              <a:t>Change the defaults for the line</a:t>
            </a:r>
          </a:p>
          <a:p>
            <a:pPr lvl="2"/>
            <a:r>
              <a:rPr/>
              <a:t>Make the width equal to 3</a:t>
            </a:r>
          </a:p>
          <a:p>
            <a:pPr lvl="2"/>
            <a:r>
              <a:rPr/>
              <a:t>Make the color green</a:t>
            </a:r>
          </a:p>
          <a:p>
            <a:pPr lvl="2"/>
            <a:r>
              <a:rPr/>
              <a:t>Make the Y-axis start at 200 and end at 260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alt.Chart(df).mark_line(</a:t>
            </a:r>
            <a:br/>
            <a:r>
              <a:rPr sz="1800">
                <a:latin typeface="Courier"/>
              </a:rPr>
              <a:t>    color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'green'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size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br/>
            <a:r>
              <a:rPr sz="1800">
                <a:latin typeface="Courier"/>
              </a:rPr>
              <a:t>).encode(</a:t>
            </a:r>
            <a:br/>
            <a:r>
              <a:rPr sz="1800">
                <a:latin typeface="Courier"/>
              </a:rPr>
              <a:t>    alt.X(</a:t>
            </a:r>
            <a:r>
              <a:rPr sz="1800">
                <a:solidFill>
                  <a:srgbClr val="4070A0"/>
                </a:solidFill>
                <a:latin typeface="Courier"/>
              </a:rPr>
              <a:t>'t'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alt.Y(</a:t>
            </a:r>
            <a:r>
              <a:rPr sz="1800">
                <a:solidFill>
                  <a:srgbClr val="4070A0"/>
                </a:solidFill>
                <a:latin typeface="Courier"/>
              </a:rPr>
              <a:t>'CPI'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scale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alt.Scale(domain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200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260</a:t>
            </a:r>
            <a:r>
              <a:rPr sz="1800">
                <a:latin typeface="Courier"/>
              </a:rPr>
              <a:t>)))</a:t>
            </a:r>
            <a:br/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../images/python/cpi-linegrap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30400" y="1600200"/>
            <a:ext cx="528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green-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685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dashed</a:t>
            </a:r>
            <a:r>
              <a:rPr/>
              <a:t> </a:t>
            </a:r>
            <a:r>
              <a:rPr/>
              <a:t>line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ggplot(cpi, aes(x=t, y=CPI)) +
  geom_line(size=3, color="green")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width-shape-colo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Drag T to coumns, CPI to rows</a:t>
            </a:r>
          </a:p>
          <a:p>
            <a:pPr lvl="2"/>
            <a:r>
              <a:rPr/>
              <a:t>Set both as Dimension, Continuous (Green pill)</a:t>
            </a:r>
          </a:p>
          <a:p>
            <a:pPr lvl="1"/>
            <a:r>
              <a:rPr/>
              <a:t>Change Marks pull-down to Line</a:t>
            </a:r>
          </a:p>
          <a:p>
            <a:pPr lvl="1"/>
            <a:r>
              <a:rPr/>
              <a:t>Click on the color button, select green</a:t>
            </a:r>
          </a:p>
          <a:p>
            <a:pPr lvl="1"/>
            <a:r>
              <a:rPr/>
              <a:t>Click on size button, move slider to the right</a:t>
            </a:r>
          </a:p>
          <a:p>
            <a:pPr lvl="1"/>
            <a:r>
              <a:rPr/>
              <a:t>Double click on Y axis</a:t>
            </a:r>
          </a:p>
          <a:p>
            <a:pPr lvl="2"/>
            <a:r>
              <a:rPr/>
              <a:t>Select Range, Fixed</a:t>
            </a:r>
          </a:p>
          <a:p>
            <a:pPr lvl="2"/>
            <a:r>
              <a:rPr/>
              <a:t>Enter 200, 260 as fixed start, fixed end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green-lin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thick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line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New data set, consumer price index for food</a:t>
            </a:r>
          </a:p>
          <a:p>
            <a:pPr lvl="2"/>
            <a:r>
              <a:rPr/>
              <a:t>Food consumed at home</a:t>
            </a:r>
          </a:p>
          <a:p>
            <a:pPr lvl="2"/>
            <a:r>
              <a:rPr/>
              <a:t>Food consumed away from home</a:t>
            </a:r>
          </a:p>
          <a:p>
            <a:pPr lvl="2"/>
            <a:r>
              <a:rPr/>
              <a:t>Pet food</a:t>
            </a:r>
          </a:p>
          <a:p>
            <a:pPr lvl="1"/>
            <a:r>
              <a:rPr/>
              <a:t>Set January 2002 as 100.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alt.Chart(df).mark_line().encode(
    x='t',
    y='cpi',
    color='index'
)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ggplot(cpi, aes(x=t, y=cpi)) +
  geom_line(aes(color=index))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Drag index onto the color button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cpi-food-linegrap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36700" y="1600200"/>
            <a:ext cx="6057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indices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cpi-food-linegrap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consumer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index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cpi-food-linegrap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code in 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cpi &lt;- read.csv("../data/cpi-food.csv")
ggplot(cpi, aes(x=t, y=CPI)) +
  geom_line(aes(color=index))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defaults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a line graph with the cpi-food data</a:t>
            </a:r>
          </a:p>
          <a:p>
            <a:pPr lvl="2"/>
            <a:r>
              <a:rPr/>
              <a:t>x=t</a:t>
            </a:r>
          </a:p>
          <a:p>
            <a:pPr lvl="2"/>
            <a:r>
              <a:rPr/>
              <a:t>y=cpi</a:t>
            </a:r>
          </a:p>
          <a:p>
            <a:pPr lvl="2"/>
            <a:r>
              <a:rPr/>
              <a:t>color=index</a:t>
            </a:r>
          </a:p>
          <a:p>
            <a:pPr lvl="1"/>
            <a:r>
              <a:rPr/>
              <a:t>Change the default line colors</a:t>
            </a:r>
          </a:p>
          <a:p>
            <a:pPr lvl="2"/>
            <a:r>
              <a:rPr/>
              <a:t>food-home=darkgreen</a:t>
            </a:r>
          </a:p>
          <a:p>
            <a:pPr lvl="2"/>
            <a:r>
              <a:rPr/>
              <a:t>food-away=red</a:t>
            </a:r>
          </a:p>
          <a:p>
            <a:pPr lvl="2"/>
            <a:r>
              <a:rPr/>
              <a:t>food-pets=blue</a:t>
            </a:r>
          </a:p>
          <a:p>
            <a:pPr lvl="2"/>
            <a:r>
              <a:rPr/>
              <a:t>Make the Y-axis start at 100 and end at 200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alt.Chart(df).mark_line().encode(</a:t>
            </a:r>
            <a:br/>
            <a:r>
              <a:rPr sz="1800">
                <a:latin typeface="Courier"/>
              </a:rPr>
              <a:t>    alt.Color(</a:t>
            </a:r>
            <a:r>
              <a:rPr sz="1800">
                <a:solidFill>
                  <a:srgbClr val="4070A0"/>
                </a:solidFill>
                <a:latin typeface="Courier"/>
              </a:rPr>
              <a:t>'index'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scale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alt.Scale(</a:t>
            </a:r>
            <a:br/>
            <a:r>
              <a:rPr sz="1800">
                <a:latin typeface="Courier"/>
              </a:rPr>
              <a:t>            range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[</a:t>
            </a:r>
            <a:r>
              <a:rPr sz="1800">
                <a:solidFill>
                  <a:srgbClr val="4070A0"/>
                </a:solidFill>
                <a:latin typeface="Courier"/>
              </a:rPr>
              <a:t>'#FF0000'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'#00CC00'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'#0000FF'</a:t>
            </a:r>
            <a:r>
              <a:rPr sz="1800">
                <a:latin typeface="Courier"/>
              </a:rPr>
              <a:t>]</a:t>
            </a:r>
            <a:br/>
            <a:r>
              <a:rPr sz="1800">
                <a:latin typeface="Courier"/>
              </a:rPr>
              <a:t>        )</a:t>
            </a:r>
            <a:br/>
            <a:r>
              <a:rPr sz="1800">
                <a:latin typeface="Courier"/>
              </a:rPr>
              <a:t>    ),</a:t>
            </a:r>
            <a:br/>
            <a:r>
              <a:rPr sz="1800">
                <a:latin typeface="Courier"/>
              </a:rPr>
              <a:t>    alt.X(</a:t>
            </a:r>
            <a:r>
              <a:rPr sz="1800">
                <a:solidFill>
                  <a:srgbClr val="4070A0"/>
                </a:solidFill>
                <a:latin typeface="Courier"/>
              </a:rPr>
              <a:t>'t'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alt.Y(</a:t>
            </a:r>
            <a:r>
              <a:rPr sz="1800">
                <a:solidFill>
                  <a:srgbClr val="4070A0"/>
                </a:solidFill>
                <a:latin typeface="Courier"/>
              </a:rPr>
              <a:t>'cpi'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scale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alt.Scale(domain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200</a:t>
            </a:r>
            <a:r>
              <a:rPr sz="1800">
                <a:latin typeface="Courier"/>
              </a:rPr>
              <a:t>))),</a:t>
            </a:r>
            <a:br/>
            <a:r>
              <a:rPr sz="1800">
                <a:latin typeface="Courier"/>
              </a:rPr>
              <a:t>    </a:t>
            </a:r>
            <a:br/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modify-color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00200" y="1600200"/>
            <a:ext cx="5930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thick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line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ggplot(cpi-food, aes(x=t, y=CPI)) +
  geom_line(aes(color=index)) +
  scale_color_manual(values=c("#FF0000", "#00CC00", "#0000FF")) +
  ylim(100, 200)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modify-colo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Drag T to coumns, CPI to rows</a:t>
            </a:r>
          </a:p>
          <a:p>
            <a:pPr lvl="2"/>
            <a:r>
              <a:rPr/>
              <a:t>Set both as Dimension, Continuous (Green pill)</a:t>
            </a:r>
          </a:p>
          <a:p>
            <a:pPr lvl="1"/>
            <a:r>
              <a:rPr/>
              <a:t>Change Marks pull-down to Line</a:t>
            </a:r>
          </a:p>
          <a:p>
            <a:pPr lvl="1"/>
            <a:r>
              <a:rPr/>
              <a:t>Drag index to colors button</a:t>
            </a:r>
          </a:p>
          <a:p>
            <a:pPr lvl="1"/>
            <a:r>
              <a:rPr/>
              <a:t>Click on boxes in legend</a:t>
            </a:r>
          </a:p>
          <a:p>
            <a:pPr lvl="1"/>
            <a:r>
              <a:rPr/>
              <a:t>Click on size button, move slider to the right</a:t>
            </a:r>
          </a:p>
          <a:p>
            <a:pPr lvl="1"/>
            <a:r>
              <a:rPr/>
              <a:t>Double click on Y axis</a:t>
            </a:r>
          </a:p>
          <a:p>
            <a:pPr lvl="2"/>
            <a:r>
              <a:rPr/>
              <a:t>Select Range, Fixed</a:t>
            </a:r>
          </a:p>
          <a:p>
            <a:pPr lvl="2"/>
            <a:r>
              <a:rPr/>
              <a:t>Enter 100, 200 as fixed start, fixed end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green-lin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thick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line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Lines can emphasize patterns in a scatterplot</a:t>
            </a:r>
          </a:p>
          <a:p>
            <a:pPr lvl="2"/>
            <a:r>
              <a:rPr/>
              <a:t>Connect means</a:t>
            </a:r>
          </a:p>
          <a:p>
            <a:pPr lvl="2"/>
            <a:r>
              <a:rPr/>
              <a:t>Linear regression (not covered)</a:t>
            </a:r>
          </a:p>
          <a:p>
            <a:pPr lvl="2"/>
            <a:r>
              <a:rPr/>
              <a:t>Moving average (not covered)</a:t>
            </a:r>
          </a:p>
          <a:p>
            <a:pPr lvl="2"/>
            <a:r>
              <a:rPr/>
              <a:t>Smoothing splines (not covered)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scatterplot</a:t>
            </a:r>
          </a:p>
        </p:txBody>
      </p:sp>
      <p:pic>
        <p:nvPicPr>
          <p:cNvPr descr="../images/r/old-frien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averages,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pts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alt.Chart(df).mark_point().encode(</a:t>
            </a:r>
            <a:br/>
            <a:r>
              <a:rPr sz="1800">
                <a:latin typeface="Courier"/>
              </a:rPr>
              <a:t>    x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'Bedrooms'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y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'Price'</a:t>
            </a:r>
            <a:br/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avg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alt.Chart(df).mark_line().encode(</a:t>
            </a:r>
            <a:br/>
            <a:r>
              <a:rPr sz="1800">
                <a:latin typeface="Courier"/>
              </a:rPr>
              <a:t>    x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'Bedrooms'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y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'mean(Price)'</a:t>
            </a:r>
            <a:br/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ch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pts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 avg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../images/r/cpi-grap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consumer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index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../images/python/average-summar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28800" y="1600200"/>
            <a:ext cx="548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line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averages,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code in 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aes(Bedrooms, Price)) +
  geom_point() +
  stat_summary(fun.y=mean, geom="line")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average-with-dat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averages,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your normal scatterplot</a:t>
            </a:r>
          </a:p>
          <a:p>
            <a:pPr lvl="1"/>
            <a:r>
              <a:rPr/>
              <a:t>Drag Price to opposite Y axis</a:t>
            </a:r>
          </a:p>
          <a:p>
            <a:pPr lvl="2"/>
            <a:r>
              <a:rPr/>
              <a:t>Change to Measure(Average)</a:t>
            </a:r>
          </a:p>
          <a:p>
            <a:pPr lvl="1"/>
            <a:r>
              <a:rPr/>
              <a:t>Change Marks for first plot to Shape</a:t>
            </a:r>
          </a:p>
          <a:p>
            <a:pPr lvl="1"/>
            <a:r>
              <a:rPr/>
              <a:t>Right click on either Y axis</a:t>
            </a:r>
          </a:p>
          <a:p>
            <a:pPr lvl="2"/>
            <a:r>
              <a:rPr/>
              <a:t>Select Synchronize Axis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averages,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../images/tableau/individual-averag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averages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Connect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averages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a scatterplot showing</a:t>
            </a:r>
          </a:p>
          <a:p>
            <a:pPr lvl="2"/>
            <a:r>
              <a:rPr/>
              <a:t>X = Bathrooms</a:t>
            </a:r>
          </a:p>
          <a:p>
            <a:pPr lvl="2"/>
            <a:r>
              <a:rPr/>
              <a:t>Y = Age</a:t>
            </a:r>
          </a:p>
          <a:p>
            <a:pPr lvl="1"/>
            <a:r>
              <a:rPr/>
              <a:t>Add a line connect the individual averages</a:t>
            </a:r>
          </a:p>
        </p:txBody>
      </p:sp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pts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alt.Chart(df).mark_point().encode(</a:t>
            </a:r>
            <a:br/>
            <a:r>
              <a:rPr sz="1800">
                <a:latin typeface="Courier"/>
              </a:rPr>
              <a:t>    x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'Bathrooms'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y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'Age'</a:t>
            </a:r>
            <a:br/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avg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alt.Chart(df).mark_line().encode(</a:t>
            </a:r>
            <a:br/>
            <a:r>
              <a:rPr sz="1800">
                <a:latin typeface="Courier"/>
              </a:rPr>
              <a:t>    x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'Bathrooms'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y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'mean(Age)'</a:t>
            </a:r>
            <a:br/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ch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pts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avg</a:t>
            </a:r>
          </a:p>
        </p:txBody>
      </p:sp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Pyhton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average-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5000" y="1600200"/>
            <a:ext cx="5321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bathrooms</a:t>
            </a:r>
          </a:p>
        </p:txBody>
      </p:sp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aes(Bathrooms, Age)) +
  geom_point() +
  stat_summary(fun.y=mean, geom="line")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exercise-averag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Import cpi.csv</a:t>
            </a:r>
          </a:p>
          <a:p>
            <a:pPr lvl="1"/>
            <a:r>
              <a:rPr/>
              <a:t>Drag t to Columns</a:t>
            </a:r>
          </a:p>
          <a:p>
            <a:pPr lvl="2"/>
            <a:r>
              <a:rPr/>
              <a:t>Change t to Dimension Continuous</a:t>
            </a:r>
          </a:p>
          <a:p>
            <a:pPr lvl="1"/>
            <a:r>
              <a:rPr/>
              <a:t>Drag CPI to Rows</a:t>
            </a:r>
          </a:p>
          <a:p>
            <a:pPr lvl="2"/>
            <a:r>
              <a:rPr/>
              <a:t>Chage CPI to Dimension Continuous</a:t>
            </a:r>
          </a:p>
          <a:p>
            <a:pPr lvl="1"/>
            <a:r>
              <a:rPr/>
              <a:t>Change Marks to Line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steps</a:t>
            </a:r>
          </a:p>
        </p:txBody>
      </p:sp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Tabeleau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average-ag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</a:p>
        </p:txBody>
      </p:sp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Lines have the same aesthetics as points and bars</a:t>
            </a:r>
          </a:p>
          <a:p>
            <a:pPr lvl="2"/>
            <a:r>
              <a:rPr/>
              <a:t>Location</a:t>
            </a:r>
          </a:p>
          <a:p>
            <a:pPr lvl="2"/>
            <a:r>
              <a:rPr/>
              <a:t>Size (width)</a:t>
            </a:r>
          </a:p>
          <a:p>
            <a:pPr lvl="2"/>
            <a:r>
              <a:rPr/>
              <a:t>Shape (solid, dashed, dotted)</a:t>
            </a:r>
          </a:p>
          <a:p>
            <a:pPr lvl="2"/>
            <a:r>
              <a:rPr/>
              <a:t>Color</a:t>
            </a:r>
          </a:p>
          <a:p>
            <a:pPr lvl="1"/>
            <a:r>
              <a:rPr/>
              <a:t>Use mark_line (Python), geom_line (R) or a drop down menu (Tableau)</a:t>
            </a:r>
          </a:p>
          <a:p>
            <a:pPr lvl="1"/>
            <a:r>
              <a:rPr/>
              <a:t>Lines added to a scatterplot can emphasize trends and patterns</a:t>
            </a:r>
          </a:p>
        </p:txBody>
      </p:sp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perceptual</a:t>
            </a:r>
            <a:r>
              <a:rPr/>
              <a:t> </a:t>
            </a:r>
            <a:r>
              <a:rPr/>
              <a:t>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Some features are stronger than others</a:t>
            </a:r>
          </a:p>
          <a:p>
            <a:pPr lvl="1"/>
            <a:r>
              <a:rPr/>
              <a:t>Different groupings lead to different messages</a:t>
            </a:r>
          </a:p>
        </p:txBody>
      </p:sp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Fictional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Ficitonal data on three individuals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id    name exam score
## 1   1    Able    1    80
## 2   1    Able    2    50
## 3   1    Able    3    20
## 4   1    Able    4    22
## 5   2   Baker    1    90
## 6   2   Baker    2    70
## 7   2   Baker    3    30
## 8   2   Baker    4    28
## 9   3 Charlie    1    20
## 10  3 Charlie    2    30
## 11  3 Charlie    3    70
## 12  3 Charlie    4    73</a:t>
            </a:r>
          </a:p>
        </p:txBody>
      </p:sp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groupings</a:t>
            </a:r>
          </a:p>
        </p:txBody>
      </p:sp>
      <p:pic>
        <p:nvPicPr>
          <p:cNvPr descr="../images/r/fictional-ungroup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groupings</a:t>
            </a:r>
          </a:p>
        </p:txBody>
      </p:sp>
      <p:pic>
        <p:nvPicPr>
          <p:cNvPr descr="../images/r/groupings-sha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pic>
        <p:nvPicPr>
          <p:cNvPr descr="../images/r/different-shap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contrasting</a:t>
            </a:r>
            <a:r>
              <a:rPr/>
              <a:t> </a:t>
            </a:r>
            <a:r>
              <a:rPr/>
              <a:t>shapes</a:t>
            </a:r>
          </a:p>
        </p:txBody>
      </p:sp>
      <p:pic>
        <p:nvPicPr>
          <p:cNvPr descr="../images/r/contrasting-shap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Color</a:t>
            </a:r>
          </a:p>
        </p:txBody>
      </p:sp>
      <p:pic>
        <p:nvPicPr>
          <p:cNvPr descr="../images/r/contrasting-colo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../images/tableau/basic-linegrap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</p:spTree>
  </p:cSld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Color</a:t>
            </a:r>
          </a:p>
        </p:txBody>
      </p:sp>
      <p:pic>
        <p:nvPicPr>
          <p:cNvPr descr="../images/r/contrasting-better-colo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Connectedness</a:t>
            </a:r>
          </a:p>
        </p:txBody>
      </p:sp>
      <p:pic>
        <p:nvPicPr>
          <p:cNvPr descr="../images/r/connected-shap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legend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Legends</a:t>
            </a:r>
          </a:p>
          <a:p>
            <a:pPr lvl="2"/>
            <a:r>
              <a:rPr/>
              <a:t>Violates the rule of proximity</a:t>
            </a:r>
          </a:p>
          <a:p>
            <a:pPr lvl="1"/>
            <a:r>
              <a:rPr/>
              <a:t>Use obvious letters, colors, codes for gender</a:t>
            </a:r>
          </a:p>
          <a:p>
            <a:pPr lvl="2"/>
            <a:r>
              <a:rPr/>
              <a:t>M and F</a:t>
            </a:r>
          </a:p>
          <a:p>
            <a:pPr lvl="2"/>
            <a:r>
              <a:rPr/>
              <a:t>Blue and pink</a:t>
            </a:r>
          </a:p>
          <a:p>
            <a:pPr lvl="2"/>
            <a:r>
              <a:rPr/>
              <a:t>♂(\u2642) and ♀ (\u2640)</a:t>
            </a:r>
          </a:p>
          <a:p>
            <a:pPr lvl="1"/>
            <a:r>
              <a:rPr/>
              <a:t>Other obvious codes</a:t>
            </a:r>
          </a:p>
          <a:p>
            <a:pPr lvl="2"/>
            <a:r>
              <a:rPr/>
              <a:t>negative (-) and positive (+)</a:t>
            </a:r>
          </a:p>
          <a:p>
            <a:pPr lvl="2"/>
            <a:r>
              <a:rPr/>
              <a:t>Green (go), yellow (caution), red (stop)</a:t>
            </a:r>
          </a:p>
          <a:p>
            <a:pPr lvl="2"/>
            <a:r>
              <a:rPr/>
              <a:t>T for treatment, C for control</a:t>
            </a:r>
          </a:p>
        </p:txBody>
      </p:sp>
    </p:spTree>
  </p:cSld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Repalce</a:t>
            </a:r>
            <a:r>
              <a:rPr/>
              <a:t> </a:t>
            </a:r>
            <a:r>
              <a:rPr/>
              <a:t>legend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labels</a:t>
            </a:r>
          </a:p>
        </p:txBody>
      </p:sp>
      <p:pic>
        <p:nvPicPr>
          <p:cNvPr descr="../images/r/poor-text-label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labels</a:t>
            </a:r>
          </a:p>
        </p:txBody>
      </p:sp>
      <p:pic>
        <p:nvPicPr>
          <p:cNvPr descr="../images/r/better-text-label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graph?</a:t>
            </a:r>
          </a:p>
        </p:txBody>
      </p:sp>
      <p:pic>
        <p:nvPicPr>
          <p:cNvPr descr="../images/r/what-messag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Charlie</a:t>
            </a:r>
          </a:p>
        </p:txBody>
      </p:sp>
      <p:pic>
        <p:nvPicPr>
          <p:cNvPr descr="../images/r/subject-emphasi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exams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4</a:t>
            </a:r>
          </a:p>
        </p:txBody>
      </p:sp>
      <p:pic>
        <p:nvPicPr>
          <p:cNvPr descr="../images/r/exam-emphasi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Experiment with different principles</a:t>
            </a:r>
          </a:p>
          <a:p>
            <a:pPr lvl="1"/>
            <a:r>
              <a:rPr/>
              <a:t>Replace legends with text labels</a:t>
            </a:r>
          </a:p>
          <a:p>
            <a:pPr lvl="1"/>
            <a:r>
              <a:rPr/>
              <a:t>Emphasize what is important and de-emphasize what is not</a:t>
            </a:r>
          </a:p>
        </p:txBody>
      </p:sp>
    </p:spTree>
  </p:cSld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Recommendation,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dashed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../images/r/thick-versus-thi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 bar charts come from recent newspaper articles.</a:t>
            </a:r>
          </a:p>
          <a:p>
            <a:pPr lvl="2"/>
            <a:r>
              <a:rPr>
                <a:hlinkClick r:id="rId3"/>
              </a:rPr>
              <a:t>More Strikeouts Than Hits? Welcome to Baseball’s Latest Crisis.</a:t>
            </a:r>
          </a:p>
          <a:p>
            <a:pPr lvl="2"/>
            <a:r>
              <a:rPr>
                <a:hlinkClick r:id="rId4"/>
              </a:rPr>
              <a:t>Record shares of Americans now own smartphones, have home broadband.</a:t>
            </a:r>
          </a:p>
          <a:p>
            <a:pPr lvl="2"/>
            <a:r>
              <a:rPr>
                <a:hlinkClick r:id="rId5"/>
              </a:rPr>
              <a:t>F.D.A. Seeks Restrictions on Teens’ Access to Flavored E-Cigarettes and a Ban on Menthol Cigarettes.</a:t>
            </a:r>
          </a:p>
          <a:p>
            <a:pPr lvl="1"/>
            <a:r>
              <a:rPr/>
              <a:t>What is the message? Summarize in 25 words or less.</a:t>
            </a:r>
          </a:p>
        </p:txBody>
      </p:sp>
    </p:spTree>
  </p:cSld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(1/3)</a:t>
            </a:r>
          </a:p>
        </p:txBody>
      </p:sp>
      <p:pic>
        <p:nvPicPr>
          <p:cNvPr descr="../images/r/average-with-standard-deviat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Average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deviaiton</a:t>
            </a:r>
          </a:p>
        </p:txBody>
      </p:sp>
    </p:spTree>
  </p:cSld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(2/3)</a:t>
            </a:r>
          </a:p>
        </p:txBody>
      </p:sp>
      <p:pic>
        <p:nvPicPr>
          <p:cNvPr descr="../images/r/average-with-standard-erro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Average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error</a:t>
            </a:r>
          </a:p>
        </p:txBody>
      </p:sp>
    </p:spTree>
  </p:cSld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 agreed upon definition for error bars</a:t>
            </a:r>
          </a:p>
          <a:p>
            <a:pPr lvl="2"/>
            <a:r>
              <a:rPr/>
              <a:t>One standard deviation?</a:t>
            </a:r>
          </a:p>
          <a:p>
            <a:pPr lvl="2"/>
            <a:r>
              <a:rPr/>
              <a:t>One standard error?</a:t>
            </a:r>
          </a:p>
          <a:p>
            <a:pPr lvl="2"/>
            <a:r>
              <a:rPr/>
              <a:t>Confidence interval?</a:t>
            </a:r>
          </a:p>
          <a:p>
            <a:pPr lvl="2"/>
            <a:r>
              <a:rPr/>
              <a:t>Range?</a:t>
            </a:r>
          </a:p>
          <a:p>
            <a:pPr lvl="1"/>
            <a:r>
              <a:rPr/>
              <a:t>Error bars may hide asymmetric distributions</a:t>
            </a:r>
          </a:p>
          <a:p>
            <a:pPr lvl="1"/>
            <a:r>
              <a:rPr/>
              <a:t>What does an overlap, non-overlap mean?</a:t>
            </a:r>
          </a:p>
        </p:txBody>
      </p:sp>
    </p:spTree>
  </p:cSld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Alternatives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Original data</a:t>
            </a:r>
          </a:p>
          <a:p>
            <a:pPr lvl="1"/>
            <a:r>
              <a:rPr/>
              <a:t>Error bars</a:t>
            </a:r>
          </a:p>
          <a:p>
            <a:pPr lvl="1"/>
            <a:r>
              <a:rPr/>
              <a:t>Confidence bands</a:t>
            </a:r>
          </a:p>
          <a:p>
            <a:pPr lvl="1"/>
            <a:r>
              <a:rPr/>
              <a:t>Boxplots</a:t>
            </a:r>
          </a:p>
        </p:txBody>
      </p:sp>
    </p:spTree>
  </p:cSld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Remaining</a:t>
            </a:r>
            <a:r>
              <a:rPr/>
              <a:t> </a:t>
            </a:r>
            <a:r>
              <a:rPr/>
              <a:t>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Recommendations, when to start at zero</a:t>
            </a:r>
          </a:p>
          <a:p>
            <a:pPr lvl="1"/>
            <a:r>
              <a:rPr/>
              <a:t>Recommendations, differentiating lines</a:t>
            </a:r>
          </a:p>
          <a:p>
            <a:pPr lvl="1"/>
            <a:r>
              <a:rPr/>
              <a:t>Recommendations, lines imply continuity, bars don’t</a:t>
            </a:r>
          </a:p>
          <a:p>
            <a:pPr lvl="1"/>
            <a:r>
              <a:rPr/>
              <a:t>Recommendations, aspect ratio</a:t>
            </a:r>
          </a:p>
          <a:p>
            <a:pPr lvl="1"/>
            <a:r>
              <a:rPr/>
              <a:t>Recommendations, square graphs</a:t>
            </a:r>
          </a:p>
          <a:p>
            <a:pPr lvl="1"/>
            <a:r>
              <a:rPr/>
              <a:t>Recommendations, sort your data or hope that your software does</a:t>
            </a:r>
          </a:p>
        </p:txBody>
      </p:sp>
    </p:spTree>
  </p:cSld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aesthetics?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aesthetics (location, shape, size, color) are used?</a:t>
            </a:r>
          </a:p>
          <a:p>
            <a:pPr lvl="1"/>
            <a:r>
              <a:rPr/>
              <a:t>What aesthetics are not used?</a:t>
            </a:r>
          </a:p>
          <a:p>
            <a:pPr lvl="1"/>
            <a:r>
              <a:rPr/>
              <a:t>What variables are mapped to which aesthetics?</a:t>
            </a:r>
          </a:p>
        </p:txBody>
      </p:sp>
    </p:spTree>
  </p:cSld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Quick</a:t>
            </a:r>
            <a:r>
              <a:rPr/>
              <a:t> </a:t>
            </a:r>
            <a:r>
              <a:rPr/>
              <a:t>quiz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 visualization is a mapping of data to the visual aesthetics of geometries/marks. Some examples of visual aesthetics include (choose all that apply)</a:t>
            </a:r>
          </a:p>
          <a:p>
            <a:pPr lvl="1">
              <a:buAutoNum type="arabicPeriod"/>
            </a:pPr>
            <a:r>
              <a:rPr/>
              <a:t>Size</a:t>
            </a:r>
          </a:p>
          <a:p>
            <a:pPr lvl="1">
              <a:buAutoNum type="arabicPeriod"/>
            </a:pPr>
            <a:r>
              <a:rPr/>
              <a:t>Points</a:t>
            </a:r>
          </a:p>
          <a:p>
            <a:pPr lvl="1">
              <a:buAutoNum type="arabicPeriod"/>
            </a:pPr>
            <a:r>
              <a:rPr/>
              <a:t>Shapes</a:t>
            </a:r>
          </a:p>
        </p:txBody>
      </p:sp>
    </p:spTree>
  </p:cSld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Quick</a:t>
            </a:r>
            <a:r>
              <a:rPr/>
              <a:t> </a:t>
            </a:r>
            <a:r>
              <a:rPr/>
              <a:t>quiz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log transformation works by (choose the best answer)</a:t>
            </a:r>
          </a:p>
          <a:p>
            <a:pPr lvl="1">
              <a:buAutoNum type="arabicPeriod"/>
            </a:pPr>
            <a:r>
              <a:rPr/>
              <a:t>Stretching all data values equally.</a:t>
            </a:r>
          </a:p>
          <a:p>
            <a:pPr lvl="1">
              <a:buAutoNum type="arabicPeriod"/>
            </a:pPr>
            <a:r>
              <a:rPr/>
              <a:t>Stretching the small values and squeezing the large values.</a:t>
            </a:r>
          </a:p>
          <a:p>
            <a:pPr lvl="1">
              <a:buAutoNum type="arabicPeriod"/>
            </a:pPr>
            <a:r>
              <a:rPr/>
              <a:t>Stretching the large values and squeezing the small values.</a:t>
            </a:r>
          </a:p>
        </p:txBody>
      </p:sp>
    </p:spTree>
  </p:cSld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Quick</a:t>
            </a:r>
            <a:r>
              <a:rPr/>
              <a:t> </a:t>
            </a:r>
            <a:r>
              <a:rPr/>
              <a:t>quiz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Strategies that can sometimes help when you have a lot of problems with overprinting include (choose all that apply)</a:t>
            </a:r>
          </a:p>
          <a:p>
            <a:pPr lvl="1">
              <a:buAutoNum type="arabicPeriod"/>
            </a:pPr>
            <a:r>
              <a:rPr/>
              <a:t>Using open circles</a:t>
            </a:r>
          </a:p>
          <a:p>
            <a:pPr lvl="1">
              <a:buAutoNum type="arabicPeriod"/>
            </a:pPr>
            <a:r>
              <a:rPr/>
              <a:t>Using large size points</a:t>
            </a:r>
          </a:p>
          <a:p>
            <a:pPr lvl="1">
              <a:buAutoNum type="arabicPeriod"/>
            </a:pPr>
            <a:r>
              <a:rPr/>
              <a:t>Using translucent points</a:t>
            </a:r>
          </a:p>
        </p:txBody>
      </p:sp>
    </p:spTree>
  </p:cSld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Quick</a:t>
            </a:r>
            <a:r>
              <a:rPr/>
              <a:t> </a:t>
            </a:r>
            <a:r>
              <a:rPr/>
              <a:t>quiz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two visual aesthetics that doen’t work well together are (choose the best answer)</a:t>
            </a:r>
          </a:p>
          <a:p>
            <a:pPr lvl="1">
              <a:buAutoNum type="arabicPeriod"/>
            </a:pPr>
            <a:r>
              <a:rPr/>
              <a:t>color and size</a:t>
            </a:r>
          </a:p>
          <a:p>
            <a:pPr lvl="1">
              <a:buAutoNum type="arabicPeriod"/>
            </a:pPr>
            <a:r>
              <a:rPr/>
              <a:t>color and shape</a:t>
            </a:r>
          </a:p>
          <a:p>
            <a:pPr lvl="1">
              <a:buAutoNum type="arabicPeriod"/>
            </a:pPr>
            <a:r>
              <a:rPr/>
              <a:t>size and shape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visualization, line graphs</dc:title>
  <dc:creator>Steve Simon</dc:creator>
  <cp:keywords/>
  <dcterms:created xsi:type="dcterms:W3CDTF">2019-10-01T16:53:19Z</dcterms:created>
  <dcterms:modified xsi:type="dcterms:W3CDTF">2019-10-01T16:53:19Z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2019-08-19</vt:lpwstr>
  </property>
  <property fmtid="{D5CDD505-2E9C-101B-9397-08002B2CF9AE}" pid="3" name="output">
    <vt:lpwstr>powerpoint_presentation</vt:lpwstr>
  </property>
</Properties>
</file>