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notesMaster" Target="notesMasters/notesMaster1.xml" /><Relationship Id="rId63" Type="http://schemas.openxmlformats.org/officeDocument/2006/relationships/tableStyles" Target="tableStyles.xml" /><Relationship Id="rId6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1" Type="http://schemas.openxmlformats.org/officeDocument/2006/relationships/viewProps" Target="viewProps.xml" /><Relationship Id="rId6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percent,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Histograms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cutting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floor.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much,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passenger,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adorable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</a:t>
            </a:r>
            <a:r>
              <a:rPr/>
              <a:t> </a:t>
            </a:r>
            <a:r>
              <a:rPr/>
              <a:t>Caprio.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combinations.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scale_fill_manual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desired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simultaneously,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interesting.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dodge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indirectly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normalize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forces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100%).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geometry/mark.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ambiguity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vast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anchored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vast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pclass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x-axis,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dodged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1"/>
            <a:r>
              <a:rPr/>
              <a:t>Drag</a:t>
            </a:r>
            <a:r>
              <a:rPr/>
              <a:t> </a:t>
            </a:r>
            <a:r>
              <a:rPr/>
              <a:t>pclass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columns</a:t>
            </a:r>
          </a:p>
          <a:p>
            <a:pPr lvl="0" marL="0" indent="0">
              <a:buNone/>
            </a:pPr>
          </a:p>
          <a:p>
            <a:pPr lvl="2"/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</a:p>
          <a:p>
            <a:pPr lvl="0" marL="0" indent="0">
              <a:buNone/>
            </a:pPr>
          </a:p>
          <a:p>
            <a:pPr lvl="1"/>
            <a:r>
              <a:rPr/>
              <a:t>Drag</a:t>
            </a:r>
            <a:r>
              <a:rPr/>
              <a:t> </a:t>
            </a:r>
            <a:r>
              <a:rPr/>
              <a:t>pclass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columns</a:t>
            </a:r>
          </a:p>
          <a:p>
            <a:pPr lvl="0" marL="0" indent="0">
              <a:buNone/>
            </a:pPr>
          </a:p>
          <a:p>
            <a:pPr lvl="2"/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1"/>
            <a:r>
              <a:rPr/>
              <a:t>Drag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(to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pclass)</a:t>
            </a:r>
          </a:p>
          <a:p>
            <a:pPr lvl="0" marL="0" indent="0">
              <a:buNone/>
            </a:pPr>
          </a:p>
          <a:p>
            <a:pPr lvl="2"/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</a:p>
          <a:p>
            <a:pPr lvl="0" marL="0" indent="0">
              <a:buNone/>
            </a:pPr>
          </a:p>
          <a:p>
            <a:pPr lvl="1"/>
            <a:r>
              <a:rPr/>
              <a:t>Drag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colur</a:t>
            </a:r>
            <a:r>
              <a:rPr/>
              <a:t> </a:t>
            </a:r>
            <a:r>
              <a:rPr/>
              <a:t>button</a:t>
            </a:r>
          </a:p>
          <a:p>
            <a:pPr lvl="0" marL="0" indent="0">
              <a:buNone/>
            </a:pPr>
          </a:p>
          <a:p>
            <a:pPr lvl="2"/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alt.Y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stack=</a:t>
            </a:r>
            <a:r>
              <a:rPr/>
              <a:t>‘</a:t>
            </a:r>
            <a:r>
              <a:rPr/>
              <a:t>normalize</a:t>
            </a:r>
            <a:r>
              <a:rPr/>
              <a:t>’</a:t>
            </a:r>
            <a:r>
              <a:rPr/>
              <a:t> </a:t>
            </a:r>
            <a:r>
              <a:rPr/>
              <a:t>argument.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position=</a:t>
            </a:r>
            <a:r>
              <a:rPr/>
              <a:t>‘</a:t>
            </a:r>
            <a:r>
              <a:rPr/>
              <a:t>fill</a:t>
            </a:r>
            <a:r>
              <a:rPr/>
              <a:t>’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geom_bar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summary,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summary,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first.</a:t>
            </a:r>
            <a:r>
              <a:rPr/>
              <a:t>”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aside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lifeboats.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Anyway,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spoiler</a:t>
            </a:r>
            <a:r>
              <a:rPr/>
              <a:t> </a:t>
            </a:r>
            <a:r>
              <a:rPr/>
              <a:t>alert,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survives,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Leonardo,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mark_bar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mark_point.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geom_bar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geom_bar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unsinkable,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maiden</a:t>
            </a:r>
            <a:r>
              <a:rPr/>
              <a:t> </a:t>
            </a:r>
            <a:r>
              <a:rPr/>
              <a:t>voyage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1912,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iceberg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sank.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sank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count.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x-axis)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pill.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dimenion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categorical).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(y-axis)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mark_bar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border),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barrather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argument,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gaps.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0.8.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touching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produces.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button.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8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20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2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2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3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4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25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6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7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8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29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30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600200"/>
            <a:ext cx="1092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aes(sex)) +
  geom_bar()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
    color='#FF0000', 
    size=5
).encode(
    x='pclass:N',
    y='count()'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aes(pclass)) +
  geom_bar(fill="#FF0000", width=0.5)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python/red-ba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600200"/>
            <a:ext cx="138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r/r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count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tableau/r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for emphasis in simple bar charts</a:t>
            </a:r>
          </a:p>
          <a:p>
            <a:pPr lvl="1"/>
            <a:r>
              <a:rPr/>
              <a:t>Very important for stacked or side-by-side bar charts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alt.Color('pclass:N'),
    x='pclass:N',
    y='count()'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Fewer in numbers than points</a:t>
            </a:r>
          </a:p>
          <a:p>
            <a:pPr lvl="1"/>
            <a:r>
              <a:rPr/>
              <a:t>Usually a summary statistic</a:t>
            </a:r>
          </a:p>
          <a:p>
            <a:pPr lvl="2"/>
            <a:r>
              <a:rPr/>
              <a:t>Count</a:t>
            </a:r>
          </a:p>
          <a:p>
            <a:pPr lvl="2"/>
            <a:r>
              <a:rPr/>
              <a:t>Percent</a:t>
            </a:r>
          </a:p>
          <a:p>
            <a:pPr lvl="2"/>
            <a:r>
              <a:rPr/>
              <a:t>Average</a:t>
            </a:r>
          </a:p>
          <a:p>
            <a:pPr lvl="2"/>
            <a:r>
              <a:rPr/>
              <a:t>Total</a:t>
            </a:r>
          </a:p>
          <a:p>
            <a:pPr lvl="1"/>
            <a:r>
              <a:rPr/>
              <a:t>A bar chart is NOT a histogram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
        'pclass:N',
        scale=alt.Scale(
            range=['#00FF00', '#FFFF00', '#FF0000']
        )
    ),
    x='pclass:N',
    y='count()'
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 +
  scale_fill_manual(values=c("#00FF00", "#FFFF00", "#FF0000"))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python/traffic-ligh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06800" y="1600200"/>
            <a:ext cx="193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r/bar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funadamentals,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tableau/traffic-l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the first class bar red (#FF0000)</a:t>
            </a:r>
          </a:p>
          <a:p>
            <a:pPr lvl="1"/>
            <a:r>
              <a:rPr/>
              <a:t>Make the other two bars gray (#808080)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
        'pclass:N',
        scale=alt.Scale(
            range=['#FF0000', '#808080', '#808080']
        )
    ), 
    x='pclass:N',
    y='count()'
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red-first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19500" y="1600200"/>
            <a:ext cx="191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accent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 +
  scale_fill_manual(values=c("#FF0000", "#808080", "#808080"))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r-color-repe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highlight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  <a:p>
            <a:pPr lvl="2"/>
            <a:r>
              <a:rPr/>
              <a:t>NOT shape!!!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red-first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highlight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Stack,</a:t>
            </a:r>
            <a:r>
              <a:rPr/>
              <a:t> </a:t>
            </a:r>
            <a:r>
              <a:rPr/>
              <a:t>Dodge,</a:t>
            </a:r>
            <a:r>
              <a:rPr/>
              <a:t> </a:t>
            </a:r>
            <a:r>
              <a:rPr/>
              <a:t>Normalize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Summarize by two categories</a:t>
            </a:r>
          </a:p>
          <a:p>
            <a:pPr lvl="1"/>
            <a:r>
              <a:rPr/>
              <a:t>Dodge</a:t>
            </a:r>
          </a:p>
          <a:p>
            <a:pPr lvl="2"/>
            <a:r>
              <a:rPr/>
              <a:t>Side by side</a:t>
            </a:r>
          </a:p>
          <a:p>
            <a:pPr lvl="1"/>
            <a:r>
              <a:rPr/>
              <a:t>Stack</a:t>
            </a:r>
          </a:p>
          <a:p>
            <a:pPr lvl="2"/>
            <a:r>
              <a:rPr/>
              <a:t>One on top, one on bottom</a:t>
            </a:r>
          </a:p>
          <a:p>
            <a:pPr lvl="1"/>
            <a:r>
              <a:rPr/>
              <a:t>Normalize</a:t>
            </a:r>
          </a:p>
          <a:p>
            <a:pPr lvl="2"/>
            <a:r>
              <a:rPr/>
              <a:t>Stack and set full bar to 100%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x='pclass:N',
    y='count()',
    color='sex'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aes(x=pclass, fill=sex)) +
  geom_bar(position="stack")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python/stack-gen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03600" y="1600200"/>
            <a:ext cx="2336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r/count-by-sta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ableau/stack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y='count()',
    color='sex',
    column='pclass:N'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aes(x=pclass, fill=sex)) +
  geom_bar(position="dodge")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dodged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python/dodge-gen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6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Grouped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dodged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r/count-by-dod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dodged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ableau/dodg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x='pclass:N',
    y='count()'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ggplot(ti, aes(x=pclass)) +
  geom_bar()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Drag and drop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normalize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y=alt.Y('count()', stack='normalize'),
    color='pclass:N'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aes(survived)) +
  geom_bar(aes(fill=sex), position="fill")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Drag and drop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r/count-by-normal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ableau/table-calcul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62300" y="1600200"/>
            <a:ext cx="283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ableau/normaliz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counts involving both mortality and gender. Use normalized bars.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y=alt.Y('count()', stack='normalize'),
    color='survived'
)</a:t>
            </a:r>
          </a:p>
          <a:p>
            <a:pPr lvl="1"/>
            <a:r>
              <a:rPr/>
              <a:t>Alternative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x='survived',
    y=alt.Y('count()', stack='normalize'),
    color='sex'
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  <p:pic>
        <p:nvPicPr>
          <p:cNvPr descr="../images/python/mortality-by-se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59200" y="1600200"/>
            <a:ext cx="161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</a:p>
        </p:txBody>
      </p:sp>
      <p:pic>
        <p:nvPicPr>
          <p:cNvPr descr="../images/python/sex-by-mortal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08400" y="1600200"/>
            <a:ext cx="172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aes(x=survived, fill=sex)) +
  geom_bar(position="normalize")</a:t>
            </a:r>
          </a:p>
          <a:p>
            <a:pPr lvl="1"/>
            <a:r>
              <a:rPr/>
              <a:t>Alternate version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aes(x=sex, fill=survived)) +
  geom_bar(position="normalize")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python/basic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37000" y="1600200"/>
            <a:ext cx="127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  <p:pic>
        <p:nvPicPr>
          <p:cNvPr descr="../images/r/mortality-by-se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</a:p>
        </p:txBody>
      </p:sp>
      <p:pic>
        <p:nvPicPr>
          <p:cNvPr descr="../images/r/sex-by-mortal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  <p:pic>
        <p:nvPicPr>
          <p:cNvPr descr="../images/tableau/mortality-by-se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</a:p>
        </p:txBody>
      </p:sp>
      <p:pic>
        <p:nvPicPr>
          <p:cNvPr descr="../images/tableau/sex-by-mortal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python/mean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76700" y="1600200"/>
            <a:ext cx="99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r/mean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tableau/mean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Bars are a type of geometry/mark</a:t>
            </a:r>
          </a:p>
          <a:p>
            <a:pPr lvl="2"/>
            <a:r>
              <a:rPr/>
              <a:t>Aesthetics for bars include location, size, color</a:t>
            </a:r>
          </a:p>
          <a:p>
            <a:pPr lvl="2"/>
            <a:r>
              <a:rPr/>
              <a:t>Stack versus dodge versus normalize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r/basic-barchart-aga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tableau/basic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the number of people in each gender (use the Sex variable).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y='count()'
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Barchart fundamentals</dc:title>
  <dc:creator>Steve Simon</dc:creator>
  <cp:keywords/>
  <dcterms:created xsi:type="dcterms:W3CDTF">2019-09-21T21:11:25Z</dcterms:created>
  <dcterms:modified xsi:type="dcterms:W3CDTF">2019-09-21T21:11:25Z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2019-08-03</vt:lpwstr>
  </property>
  <property fmtid="{D5CDD505-2E9C-101B-9397-08002B2CF9AE}" pid="3" name="output">
    <vt:lpwstr>powerpoint_presentation</vt:lpwstr>
  </property>
</Properties>
</file>