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notesMaster" Target="notesMasters/notesMaster1.xml" /><Relationship Id="rId44" Type="http://schemas.openxmlformats.org/officeDocument/2006/relationships/tableStyles" Target="tableStyles.xml" /><Relationship Id="rId43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42" Type="http://schemas.openxmlformats.org/officeDocument/2006/relationships/viewProps" Target="viewProps.xml" /><Relationship Id="rId41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?>
<Relationships xmlns="http://schemas.openxmlformats.org/package/2006/relationships"><Relationship Id="rId2" Type="http://schemas.openxmlformats.org/officeDocument/2006/relationships/slide" Target="../slides/slide30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?>
<Relationships xmlns="http://schemas.openxmlformats.org/package/2006/relationships"><Relationship Id="rId2" Type="http://schemas.openxmlformats.org/officeDocument/2006/relationships/slide" Target="../slides/slide3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
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
<Relationships xmlns="http://schemas.openxmlformats.org/package/2006/relationships"><Relationship Id="rId2" Type="http://schemas.openxmlformats.org/officeDocument/2006/relationships/slide" Target="../slides/slide14.xml" /><Relationship Id="rId1" Type="http://schemas.openxmlformats.org/officeDocument/2006/relationships/notesMaster" Target="../notesMasters/notesMaster1.xml" /></Relationships>
</file>

<file path=ppt/notesSlides/_rels/notesSlide7.xml.rels><?xml version="1.0" encoding="UTF-8"?>
<Relationships xmlns="http://schemas.openxmlformats.org/package/2006/relationships"><Relationship Id="rId2" Type="http://schemas.openxmlformats.org/officeDocument/2006/relationships/slide" Target="../slides/slide20.xml" /><Relationship Id="rId1" Type="http://schemas.openxmlformats.org/officeDocument/2006/relationships/notesMaster" Target="../notesMasters/notesMaster1.xml" /></Relationships>
</file>

<file path=ppt/notesSlides/_rels/notesSlide8.xml.rels><?xml version="1.0" encoding="UTF-8"?>
<Relationships xmlns="http://schemas.openxmlformats.org/package/2006/relationships"><Relationship Id="rId2" Type="http://schemas.openxmlformats.org/officeDocument/2006/relationships/slide" Target="../slides/slide21.xml" /><Relationship Id="rId1" Type="http://schemas.openxmlformats.org/officeDocument/2006/relationships/notesMaster" Target="../notesMasters/notesMaster1.xml" /></Relationships>
</file>

<file path=ppt/notesSlides/_rels/notesSlide9.xml.rels><?xml version="1.0" encoding="UTF-8"?>
<Relationships xmlns="http://schemas.openxmlformats.org/package/2006/relationships"><Relationship Id="rId2" Type="http://schemas.openxmlformats.org/officeDocument/2006/relationships/slide" Target="../slides/slide22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You’ve</a:t>
            </a:r>
            <a:r>
              <a:rPr/>
              <a:t> </a:t>
            </a:r>
            <a:r>
              <a:rPr/>
              <a:t>already</a:t>
            </a:r>
            <a:r>
              <a:rPr/>
              <a:t> </a:t>
            </a:r>
            <a:r>
              <a:rPr/>
              <a:t>drawn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basic</a:t>
            </a:r>
            <a:r>
              <a:rPr/>
              <a:t> </a:t>
            </a:r>
            <a:r>
              <a:rPr/>
              <a:t>scatterplot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Python,</a:t>
            </a:r>
            <a:r>
              <a:rPr/>
              <a:t> </a:t>
            </a:r>
            <a:r>
              <a:rPr/>
              <a:t>R,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Tableau.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systems</a:t>
            </a:r>
            <a:r>
              <a:rPr/>
              <a:t> </a:t>
            </a:r>
            <a:r>
              <a:rPr/>
              <a:t>choose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slightly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visualization,</a:t>
            </a:r>
            <a:r>
              <a:rPr/>
              <a:t> </a:t>
            </a:r>
            <a:r>
              <a:rPr/>
              <a:t>but,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part,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graphs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fairly</a:t>
            </a:r>
            <a:r>
              <a:rPr/>
              <a:t> </a:t>
            </a:r>
            <a:r>
              <a:rPr/>
              <a:t>nice.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default</a:t>
            </a:r>
            <a:r>
              <a:rPr/>
              <a:t> </a:t>
            </a:r>
            <a:r>
              <a:rPr/>
              <a:t>options.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plot</a:t>
            </a:r>
            <a:r>
              <a:rPr/>
              <a:t> </a:t>
            </a:r>
            <a:r>
              <a:rPr/>
              <a:t>shows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blue</a:t>
            </a:r>
            <a:r>
              <a:rPr/>
              <a:t> </a:t>
            </a:r>
            <a:r>
              <a:rPr/>
              <a:t>point</a:t>
            </a:r>
            <a:r>
              <a:rPr/>
              <a:t> </a:t>
            </a:r>
            <a:r>
              <a:rPr/>
              <a:t>representing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bathroom</a:t>
            </a:r>
            <a:r>
              <a:rPr/>
              <a:t> </a:t>
            </a:r>
            <a:r>
              <a:rPr/>
              <a:t>house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upper</a:t>
            </a:r>
            <a:r>
              <a:rPr/>
              <a:t> </a:t>
            </a:r>
            <a:r>
              <a:rPr/>
              <a:t>left</a:t>
            </a:r>
            <a:r>
              <a:rPr/>
              <a:t> </a:t>
            </a:r>
            <a:r>
              <a:rPr/>
              <a:t>corner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orange</a:t>
            </a:r>
            <a:r>
              <a:rPr/>
              <a:t> </a:t>
            </a:r>
            <a:r>
              <a:rPr/>
              <a:t>point</a:t>
            </a:r>
            <a:r>
              <a:rPr/>
              <a:t> </a:t>
            </a:r>
            <a:r>
              <a:rPr/>
              <a:t>representing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bathroom</a:t>
            </a:r>
            <a:r>
              <a:rPr/>
              <a:t> </a:t>
            </a:r>
            <a:r>
              <a:rPr/>
              <a:t>house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lower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corner.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30</a:t>
            </a:fld>
            <a:endParaRPr lang="en-US"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Notice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legend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changed.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31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Python,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default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blue</a:t>
            </a:r>
            <a:r>
              <a:rPr/>
              <a:t> </a:t>
            </a:r>
            <a:r>
              <a:rPr/>
              <a:t>circles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squares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mark_point</a:t>
            </a:r>
            <a:r>
              <a:rPr/>
              <a:t> </a:t>
            </a:r>
            <a:r>
              <a:rPr/>
              <a:t>function.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inside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geom_point</a:t>
            </a:r>
            <a:r>
              <a:rPr/>
              <a:t> </a:t>
            </a:r>
            <a:r>
              <a:rPr/>
              <a:t>function.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Tableau,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click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shape</a:t>
            </a:r>
            <a:r>
              <a:rPr/>
              <a:t> </a:t>
            </a:r>
            <a:r>
              <a:rPr/>
              <a:t>buttons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defaults.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plot</a:t>
            </a:r>
            <a:r>
              <a:rPr/>
              <a:t> </a:t>
            </a:r>
            <a:r>
              <a:rPr/>
              <a:t>show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points,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labeled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age,</a:t>
            </a:r>
            <a:r>
              <a:rPr/>
              <a:t> </a:t>
            </a:r>
            <a:r>
              <a:rPr/>
              <a:t>corresponding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X</a:t>
            </a:r>
            <a:r>
              <a:rPr/>
              <a:t> </a:t>
            </a:r>
            <a:r>
              <a:rPr/>
              <a:t>location.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point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upper</a:t>
            </a:r>
            <a:r>
              <a:rPr/>
              <a:t> </a:t>
            </a:r>
            <a:r>
              <a:rPr/>
              <a:t>left</a:t>
            </a:r>
            <a:r>
              <a:rPr/>
              <a:t> </a:t>
            </a:r>
            <a:r>
              <a:rPr/>
              <a:t>corner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young</a:t>
            </a:r>
            <a:r>
              <a:rPr/>
              <a:t> </a:t>
            </a:r>
            <a:r>
              <a:rPr/>
              <a:t>house,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14</a:t>
            </a:r>
            <a:r>
              <a:rPr/>
              <a:t> </a:t>
            </a:r>
            <a:r>
              <a:rPr/>
              <a:t>years</a:t>
            </a:r>
            <a:r>
              <a:rPr/>
              <a:t> </a:t>
            </a:r>
            <a:r>
              <a:rPr/>
              <a:t>old.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point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lower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corner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old</a:t>
            </a:r>
            <a:r>
              <a:rPr/>
              <a:t> </a:t>
            </a:r>
            <a:r>
              <a:rPr/>
              <a:t>house,</a:t>
            </a:r>
            <a:r>
              <a:rPr/>
              <a:t> </a:t>
            </a:r>
            <a:r>
              <a:rPr/>
              <a:t>233</a:t>
            </a:r>
            <a:r>
              <a:rPr/>
              <a:t> </a:t>
            </a:r>
            <a:r>
              <a:rPr/>
              <a:t>years</a:t>
            </a:r>
            <a:r>
              <a:rPr/>
              <a:t> </a:t>
            </a:r>
            <a:r>
              <a:rPr/>
              <a:t>old.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plot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labeled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Price,</a:t>
            </a:r>
            <a:r>
              <a:rPr/>
              <a:t> </a:t>
            </a:r>
            <a:r>
              <a:rPr/>
              <a:t>corresponding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location.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point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upper</a:t>
            </a:r>
            <a:r>
              <a:rPr/>
              <a:t> </a:t>
            </a:r>
            <a:r>
              <a:rPr/>
              <a:t>left</a:t>
            </a:r>
            <a:r>
              <a:rPr/>
              <a:t> </a:t>
            </a:r>
            <a:r>
              <a:rPr/>
              <a:t>corner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expensive</a:t>
            </a:r>
            <a:r>
              <a:rPr/>
              <a:t> </a:t>
            </a:r>
            <a:r>
              <a:rPr/>
              <a:t>house,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half</a:t>
            </a:r>
            <a:r>
              <a:rPr/>
              <a:t> </a:t>
            </a:r>
            <a:r>
              <a:rPr/>
              <a:t>million</a:t>
            </a:r>
            <a:r>
              <a:rPr/>
              <a:t> </a:t>
            </a:r>
            <a:r>
              <a:rPr/>
              <a:t>dollars.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point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lower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corner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cheap</a:t>
            </a:r>
            <a:r>
              <a:rPr/>
              <a:t> </a:t>
            </a:r>
            <a:r>
              <a:rPr/>
              <a:t>house,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one-tenth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price.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Tableau,</a:t>
            </a:r>
            <a:r>
              <a:rPr/>
              <a:t> </a:t>
            </a:r>
            <a:r>
              <a:rPr/>
              <a:t>click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Age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Columns</a:t>
            </a:r>
            <a:r>
              <a:rPr/>
              <a:t> </a:t>
            </a:r>
            <a:r>
              <a:rPr/>
              <a:t>field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choose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remove</a:t>
            </a:r>
            <a:r>
              <a:rPr/>
              <a:t> </a:t>
            </a:r>
            <a:r>
              <a:rPr/>
              <a:t>option.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weird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columns,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ignore</a:t>
            </a:r>
            <a:r>
              <a:rPr/>
              <a:t> </a:t>
            </a:r>
            <a:r>
              <a:rPr/>
              <a:t>it.</a:t>
            </a:r>
            <a:r>
              <a:rPr/>
              <a:t> </a:t>
            </a:r>
            <a:r>
              <a:rPr/>
              <a:t>Drag</a:t>
            </a:r>
            <a:r>
              <a:rPr/>
              <a:t> </a:t>
            </a:r>
            <a:r>
              <a:rPr/>
              <a:t>Bedrooms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Columns</a:t>
            </a:r>
            <a:r>
              <a:rPr/>
              <a:t> </a:t>
            </a:r>
            <a:r>
              <a:rPr/>
              <a:t>field.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wants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sum,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individual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points.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click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SUM(Bedrooms)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Dimension.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13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house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upper</a:t>
            </a:r>
            <a:r>
              <a:rPr/>
              <a:t> </a:t>
            </a:r>
            <a:r>
              <a:rPr/>
              <a:t>left</a:t>
            </a:r>
            <a:r>
              <a:rPr/>
              <a:t> </a:t>
            </a:r>
            <a:r>
              <a:rPr/>
              <a:t>corner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bedrooms,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house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lower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corner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five</a:t>
            </a:r>
            <a:r>
              <a:rPr/>
              <a:t> </a:t>
            </a:r>
            <a:r>
              <a:rPr/>
              <a:t>bedrooms.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circles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triangles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designate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legend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hand</a:t>
            </a:r>
            <a:r>
              <a:rPr/>
              <a:t> </a:t>
            </a:r>
            <a:r>
              <a:rPr/>
              <a:t>side</a:t>
            </a:r>
            <a:r>
              <a:rPr/>
              <a:t> </a:t>
            </a:r>
            <a:r>
              <a:rPr/>
              <a:t>tells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decipher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symbols.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note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plot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effectively</a:t>
            </a:r>
            <a:r>
              <a:rPr/>
              <a:t> </a:t>
            </a:r>
            <a:r>
              <a:rPr/>
              <a:t>showing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dimensions,</a:t>
            </a:r>
            <a:r>
              <a:rPr/>
              <a:t> </a:t>
            </a:r>
            <a:r>
              <a:rPr/>
              <a:t>Age,</a:t>
            </a:r>
            <a:r>
              <a:rPr/>
              <a:t> </a:t>
            </a:r>
            <a:r>
              <a:rPr/>
              <a:t>Price,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Bedrooms,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though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restricted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dimensional</a:t>
            </a:r>
            <a:r>
              <a:rPr/>
              <a:t> </a:t>
            </a:r>
            <a:r>
              <a:rPr/>
              <a:t>screen.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point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best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visualize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relationship</a:t>
            </a:r>
            <a:r>
              <a:rPr/>
              <a:t> </a:t>
            </a:r>
            <a:r>
              <a:rPr/>
              <a:t>among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variables.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14</a:t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particularly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graph.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confusing,</a:t>
            </a:r>
            <a:r>
              <a:rPr/>
              <a:t> </a:t>
            </a:r>
            <a:r>
              <a:rPr/>
              <a:t>especially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overprinting.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20</a:t>
            </a:fld>
            <a:endParaRPr lang="en-US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steps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Tableau.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revert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earlier</a:t>
            </a:r>
            <a:r>
              <a:rPr/>
              <a:t> </a:t>
            </a:r>
            <a:r>
              <a:rPr/>
              <a:t>scatterplot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Age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Column</a:t>
            </a:r>
            <a:r>
              <a:rPr/>
              <a:t> </a:t>
            </a:r>
            <a:r>
              <a:rPr/>
              <a:t>fields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Price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Rows</a:t>
            </a:r>
            <a:r>
              <a:rPr/>
              <a:t> </a:t>
            </a:r>
            <a:r>
              <a:rPr/>
              <a:t>field.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drag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drop</a:t>
            </a:r>
            <a:r>
              <a:rPr/>
              <a:t> </a:t>
            </a:r>
            <a:r>
              <a:rPr/>
              <a:t>Bedrooms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top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Shape</a:t>
            </a:r>
            <a:r>
              <a:rPr/>
              <a:t> </a:t>
            </a:r>
            <a:r>
              <a:rPr/>
              <a:t>icon.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SUM(Bedrooms)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ATTR(Bedrooms).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21</a:t>
            </a:fld>
            <a:endParaRPr lang="en-US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size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point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third</a:t>
            </a:r>
            <a:r>
              <a:rPr/>
              <a:t> </a:t>
            </a:r>
            <a:r>
              <a:rPr/>
              <a:t>dimension.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plot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larger</a:t>
            </a:r>
            <a:r>
              <a:rPr/>
              <a:t> </a:t>
            </a:r>
            <a:r>
              <a:rPr/>
              <a:t>house,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house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living</a:t>
            </a:r>
            <a:r>
              <a:rPr/>
              <a:t> </a:t>
            </a:r>
            <a:r>
              <a:rPr/>
              <a:t>area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big</a:t>
            </a:r>
            <a:r>
              <a:rPr/>
              <a:t> </a:t>
            </a:r>
            <a:r>
              <a:rPr/>
              <a:t>circle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house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living</a:t>
            </a:r>
            <a:r>
              <a:rPr/>
              <a:t> </a:t>
            </a:r>
            <a:r>
              <a:rPr/>
              <a:t>area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circle.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22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Relationship Id="rId3" Type="http://schemas.openxmlformats.org/officeDocument/2006/relationships/image" Target="../media/image5.png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Relationship Id="rId3" Type="http://schemas.openxmlformats.org/officeDocument/2006/relationships/image" Target="../media/image6.png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.xml" /><Relationship Id="rId3" Type="http://schemas.openxmlformats.org/officeDocument/2006/relationships/image" Target="../media/image8.png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.xml" /><Relationship Id="rId3" Type="http://schemas.openxmlformats.org/officeDocument/2006/relationships/image" Target="../media/image9.png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.xml" /><Relationship Id="rId3" Type="http://schemas.openxmlformats.org/officeDocument/2006/relationships/image" Target="../media/image10.png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png" />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png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0.xml" /><Relationship Id="rId3" Type="http://schemas.openxmlformats.org/officeDocument/2006/relationships/image" Target="../media/image14.png" />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1.xml" /><Relationship Id="rId3" Type="http://schemas.openxmlformats.org/officeDocument/2006/relationships/image" Target="../media/image15.png" />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6.png" />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7.png" />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8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Relationship Id="rId3" Type="http://schemas.openxmlformats.org/officeDocument/2006/relationships/image" Target="../media/image1.png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Relationship Id="rId3" Type="http://schemas.openxmlformats.org/officeDocument/2006/relationships/image" Target="../media/image2.png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Data-viz-01,</a:t>
            </a:r>
            <a:r>
              <a:rPr/>
              <a:t> </a:t>
            </a:r>
            <a:r>
              <a:rPr/>
              <a:t>Fundamentals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result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Python</a:t>
            </a:r>
          </a:p>
        </p:txBody>
      </p:sp>
      <p:pic>
        <p:nvPicPr>
          <p:cNvPr descr="../images/python/altair-basic-exercise-location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08200" y="1600200"/>
            <a:ext cx="49149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scatterplot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bedrooms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price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ggplot(saratoga_houses, aes(x=Bedrooms, y=Price)) + 
  geom_point())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result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</a:t>
            </a:r>
          </a:p>
        </p:txBody>
      </p:sp>
      <p:pic>
        <p:nvPicPr>
          <p:cNvPr descr="../images/r/bedrooms-and-pric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Scatterplot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bedrooms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price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Tableau.</a:t>
            </a:r>
          </a:p>
        </p:txBody>
      </p:sp>
      <p:pic>
        <p:nvPicPr>
          <p:cNvPr descr="../images/tableau/bedrooms-vs-pric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58800" y="1600200"/>
            <a:ext cx="8026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Tableau</a:t>
            </a:r>
            <a:r>
              <a:rPr/>
              <a:t> </a:t>
            </a:r>
            <a:r>
              <a:rPr/>
              <a:t>scatterplot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Bedrooms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Price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Aesthetics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points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shape</a:t>
            </a:r>
          </a:p>
        </p:txBody>
      </p:sp>
      <p:pic>
        <p:nvPicPr>
          <p:cNvPr descr="../images/r/point-aesthetics-shap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Illustration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shape</a:t>
            </a:r>
            <a:r>
              <a:rPr/>
              <a:t> </a:t>
            </a:r>
            <a:r>
              <a:rPr/>
              <a:t>aesthetics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Basic</a:t>
            </a:r>
            <a:r>
              <a:rPr/>
              <a:t> </a:t>
            </a:r>
            <a:r>
              <a:rPr/>
              <a:t>exercise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shape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Use the Saratoga housing data set.</a:t>
            </a:r>
          </a:p>
          <a:p>
            <a:pPr lvl="1"/>
            <a:r>
              <a:rPr/>
              <a:t>Draw a plot of all of the data where the location is x=Age and y=Price and the symbol represents the number of bedrooms.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Basic</a:t>
            </a:r>
            <a:r>
              <a:rPr/>
              <a:t> </a:t>
            </a:r>
            <a:r>
              <a:rPr/>
              <a:t>exercise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shape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Use the Saratoga housing data set.</a:t>
            </a:r>
          </a:p>
          <a:p>
            <a:pPr lvl="1"/>
            <a:r>
              <a:rPr/>
              <a:t>Draw a plot of all of the data where the location is x=Age and y=Price and the symbol represents the number of bedrooms.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code.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ch5 = alt.Chart(df).mark_point().encode(
      x='Age',y='Price', shape='Bedrooms:N')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Python.</a:t>
            </a:r>
          </a:p>
        </p:txBody>
      </p:sp>
      <p:pic>
        <p:nvPicPr>
          <p:cNvPr descr="../images/python/altair-basic-exercise-shap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06600" y="1600200"/>
            <a:ext cx="51435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scatterplot</a:t>
            </a:r>
            <a:r>
              <a:rPr/>
              <a:t> </a:t>
            </a:r>
            <a:r>
              <a:rPr/>
              <a:t>mapping</a:t>
            </a:r>
            <a:r>
              <a:rPr/>
              <a:t> </a:t>
            </a:r>
            <a:r>
              <a:rPr/>
              <a:t>bedrooms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shape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 the R code.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ggplot(saratoga_houses, aes(x=Age, y=Price)) + 
  geom_point(aes(shape=factor(Bedrooms)))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Review</a:t>
            </a:r>
            <a:r>
              <a:rPr/>
              <a:t> </a:t>
            </a:r>
            <a:r>
              <a:rPr/>
              <a:t>basic</a:t>
            </a:r>
            <a:r>
              <a:rPr/>
              <a:t> </a:t>
            </a:r>
            <a:r>
              <a:rPr/>
              <a:t>scatterplot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Python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ch = alt.Chart(df).mark_point().encode(
    x='Age', y='Price'
)</a:t>
            </a:r>
          </a:p>
          <a:p>
            <a:pPr lvl="1"/>
            <a:r>
              <a:rPr/>
              <a:t>R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ggplot(saratoga_houses, aes(x=Age, y=Price)) +
  geom_point()</a:t>
            </a:r>
          </a:p>
          <a:p>
            <a:pPr lvl="1"/>
            <a:r>
              <a:rPr/>
              <a:t>Tableau</a:t>
            </a:r>
          </a:p>
          <a:p>
            <a:pPr lvl="2"/>
            <a:r>
              <a:rPr/>
              <a:t>(Drag and drop)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</a:t>
            </a:r>
          </a:p>
        </p:txBody>
      </p:sp>
      <p:pic>
        <p:nvPicPr>
          <p:cNvPr descr="../images/r/shape-bedroom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scatterplot</a:t>
            </a:r>
            <a:r>
              <a:rPr/>
              <a:t> </a:t>
            </a:r>
            <a:r>
              <a:rPr/>
              <a:t>mapping</a:t>
            </a:r>
            <a:r>
              <a:rPr/>
              <a:t> </a:t>
            </a:r>
            <a:r>
              <a:rPr/>
              <a:t>bedrooms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shape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’s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result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Tableau.</a:t>
            </a:r>
          </a:p>
        </p:txBody>
      </p:sp>
      <p:pic>
        <p:nvPicPr>
          <p:cNvPr descr="../images/tableau/shape-bedroom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58800" y="1600200"/>
            <a:ext cx="8026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Tableau</a:t>
            </a:r>
            <a:r>
              <a:rPr/>
              <a:t> </a:t>
            </a:r>
            <a:r>
              <a:rPr/>
              <a:t>scatterplot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shapes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Bedrooms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Aesthetics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points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size</a:t>
            </a:r>
          </a:p>
        </p:txBody>
      </p:sp>
      <p:pic>
        <p:nvPicPr>
          <p:cNvPr descr="../images/r/point-aesthetics-siz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Illustration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size</a:t>
            </a:r>
            <a:r>
              <a:rPr/>
              <a:t> </a:t>
            </a:r>
            <a:r>
              <a:rPr/>
              <a:t>aesthetics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Basic</a:t>
            </a:r>
            <a:r>
              <a:rPr/>
              <a:t> </a:t>
            </a:r>
            <a:r>
              <a:rPr/>
              <a:t>exercise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size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Use the Saratoga housing data set.</a:t>
            </a:r>
          </a:p>
          <a:p>
            <a:pPr lvl="1"/>
            <a:r>
              <a:rPr/>
              <a:t>Draw a plot where the location is x=Age and y=Price and the size represents the living area.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Basic</a:t>
            </a:r>
            <a:r>
              <a:rPr/>
              <a:t> </a:t>
            </a:r>
            <a:r>
              <a:rPr/>
              <a:t>exercise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size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Use the Saratoga housing data set.</a:t>
            </a:r>
          </a:p>
          <a:p>
            <a:pPr lvl="1"/>
            <a:r>
              <a:rPr/>
              <a:t>Draw a plot where the location is x=Age and y=Price and the size represents the living area.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code.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ch6 = alt.Chart(df).mark_point().encode(
      x='Age',y='Price', size='Size')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result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Python.</a:t>
            </a:r>
          </a:p>
        </p:txBody>
      </p:sp>
      <p:pic>
        <p:nvPicPr>
          <p:cNvPr descr="../images/python/altair-basic-exercise-siz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06600" y="1600200"/>
            <a:ext cx="51435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scatterplot</a:t>
            </a:r>
            <a:r>
              <a:rPr/>
              <a:t> </a:t>
            </a:r>
            <a:r>
              <a:rPr/>
              <a:t>mapping</a:t>
            </a:r>
            <a:r>
              <a:rPr/>
              <a:t> </a:t>
            </a:r>
            <a:r>
              <a:rPr/>
              <a:t>living</a:t>
            </a:r>
            <a:r>
              <a:rPr/>
              <a:t> </a:t>
            </a:r>
            <a:r>
              <a:rPr/>
              <a:t>area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size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code.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ggplot(saratoga_houses, aes(x=Age, y=Price)) + 
  geom_point(aes(size=Living.Area))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result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R.</a:t>
            </a:r>
          </a:p>
        </p:txBody>
      </p:sp>
      <p:pic>
        <p:nvPicPr>
          <p:cNvPr descr="../images/r-size-living-area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result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Tableau.</a:t>
            </a:r>
          </a:p>
        </p:txBody>
      </p:sp>
      <p:pic>
        <p:nvPicPr>
          <p:cNvPr descr="../images/tableau/size-living-area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58800" y="1600200"/>
            <a:ext cx="8026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Visualizaion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Living.Area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size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Changing</a:t>
            </a:r>
            <a:r>
              <a:rPr/>
              <a:t> </a:t>
            </a:r>
            <a:r>
              <a:rPr/>
              <a:t>default</a:t>
            </a:r>
            <a:r>
              <a:rPr/>
              <a:t> </a:t>
            </a:r>
            <a:r>
              <a:rPr/>
              <a:t>options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Python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.mark_point(shape="square", color="green").</a:t>
            </a:r>
          </a:p>
          <a:p>
            <a:pPr lvl="1"/>
            <a:r>
              <a:rPr/>
              <a:t>R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geom_point(shape="square", color="green")</a:t>
            </a:r>
          </a:p>
          <a:p>
            <a:pPr lvl="1"/>
            <a:r>
              <a:rPr/>
              <a:t>Tableau</a:t>
            </a:r>
          </a:p>
          <a:p>
            <a:pPr lvl="2"/>
            <a:r>
              <a:rPr/>
              <a:t>(Drag and drop)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Aesthetics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points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(1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2)</a:t>
            </a:r>
          </a:p>
        </p:txBody>
      </p:sp>
      <p:pic>
        <p:nvPicPr>
          <p:cNvPr descr="../images/r/point-aesthetics-color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Illustration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aesthetics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Aesthetics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points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(2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2)</a:t>
            </a:r>
          </a:p>
        </p:txBody>
      </p:sp>
      <p:pic>
        <p:nvPicPr>
          <p:cNvPr descr="../images/r/point-aesthetics-color-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Living.Area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Basic</a:t>
            </a:r>
            <a:r>
              <a:rPr/>
              <a:t> </a:t>
            </a:r>
            <a:r>
              <a:rPr/>
              <a:t>exercise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color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Use the Saratoga housing data set.</a:t>
            </a:r>
          </a:p>
          <a:p>
            <a:pPr lvl="1"/>
            <a:r>
              <a:rPr/>
              <a:t>Draw a plot where the location is x=Age and y=Price and the color represents the number of bathrooms.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Basic</a:t>
            </a:r>
            <a:r>
              <a:rPr/>
              <a:t> </a:t>
            </a:r>
            <a:r>
              <a:rPr/>
              <a:t>exercise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color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Use the Saratoga housing data set.</a:t>
            </a:r>
          </a:p>
          <a:p>
            <a:pPr lvl="1"/>
            <a:r>
              <a:rPr/>
              <a:t>Draw a plot where the location is x=Age and y=Price and the color represents the number of bathrooms.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code.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ch2 = alt.Chart(df).mark_point().encode(
  x="Age", y="Price", color="Baths")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result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Python</a:t>
            </a:r>
          </a:p>
        </p:txBody>
      </p:sp>
      <p:pic>
        <p:nvPicPr>
          <p:cNvPr descr="../images/python/python-basic-exercise-col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08200" y="1600200"/>
            <a:ext cx="49149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scatterplot</a:t>
            </a:r>
            <a:r>
              <a:rPr/>
              <a:t> </a:t>
            </a:r>
            <a:r>
              <a:rPr/>
              <a:t>mapping</a:t>
            </a:r>
            <a:r>
              <a:rPr/>
              <a:t> </a:t>
            </a:r>
            <a:r>
              <a:rPr/>
              <a:t>bathrooms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color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code.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ggplot(saratoga_houses, aes(x=Age, y=Price)) + 
  geom_point(aes(color=factor(Bathrooms)))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result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</a:t>
            </a:r>
          </a:p>
        </p:txBody>
      </p:sp>
      <p:pic>
        <p:nvPicPr>
          <p:cNvPr descr="../images/r/bathroom-color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scatterplot</a:t>
            </a:r>
            <a:r>
              <a:rPr/>
              <a:t> </a:t>
            </a:r>
            <a:r>
              <a:rPr/>
              <a:t>mapping</a:t>
            </a:r>
            <a:r>
              <a:rPr/>
              <a:t> </a:t>
            </a:r>
            <a:r>
              <a:rPr/>
              <a:t>bathrooms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color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result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Tableau.</a:t>
            </a:r>
          </a:p>
        </p:txBody>
      </p:sp>
      <p:pic>
        <p:nvPicPr>
          <p:cNvPr descr="../images/tableau/basic-exercise-col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58800" y="1600200"/>
            <a:ext cx="8026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Tableau</a:t>
            </a:r>
            <a:r>
              <a:rPr/>
              <a:t> </a:t>
            </a:r>
            <a:r>
              <a:rPr/>
              <a:t>scatterplot</a:t>
            </a:r>
            <a:r>
              <a:rPr/>
              <a:t> </a:t>
            </a:r>
            <a:r>
              <a:rPr/>
              <a:t>mapping</a:t>
            </a:r>
            <a:r>
              <a:rPr/>
              <a:t> </a:t>
            </a:r>
            <a:r>
              <a:rPr/>
              <a:t>Bathrooms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color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Basic</a:t>
            </a:r>
            <a:r>
              <a:rPr/>
              <a:t> </a:t>
            </a:r>
            <a:r>
              <a:rPr/>
              <a:t>exercise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global</a:t>
            </a:r>
            <a:r>
              <a:rPr/>
              <a:t> </a:t>
            </a:r>
            <a:r>
              <a:rPr/>
              <a:t>modifications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Use the Saratoga housing data set.</a:t>
            </a:r>
          </a:p>
          <a:p>
            <a:pPr lvl="1"/>
            <a:r>
              <a:rPr/>
              <a:t>Try the suggested changes to the defaults and see what the visualization looks like.</a:t>
            </a:r>
          </a:p>
          <a:p>
            <a:pPr lvl="1"/>
            <a:r>
              <a:rPr/>
              <a:t>Try changing the size of the points.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Aesthetics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points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location</a:t>
            </a:r>
            <a:r>
              <a:rPr/>
              <a:t> </a:t>
            </a:r>
            <a:r>
              <a:rPr/>
              <a:t>(1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2)</a:t>
            </a:r>
          </a:p>
        </p:txBody>
      </p:sp>
      <p:pic>
        <p:nvPicPr>
          <p:cNvPr descr="../images/r/point-aesthetics-x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Illustration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location</a:t>
            </a:r>
            <a:r>
              <a:rPr/>
              <a:t> </a:t>
            </a:r>
            <a:r>
              <a:rPr/>
              <a:t>aesthetics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Aesthetics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points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location</a:t>
            </a:r>
            <a:r>
              <a:rPr/>
              <a:t> </a:t>
            </a:r>
            <a:r>
              <a:rPr/>
              <a:t>(2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2)</a:t>
            </a:r>
          </a:p>
        </p:txBody>
      </p:sp>
      <p:pic>
        <p:nvPicPr>
          <p:cNvPr descr="../images/r/point-aesthetics-y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Illustration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location</a:t>
            </a:r>
            <a:r>
              <a:rPr/>
              <a:t> </a:t>
            </a:r>
            <a:r>
              <a:rPr/>
              <a:t>aesthetics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Basic</a:t>
            </a:r>
            <a:r>
              <a:rPr/>
              <a:t> </a:t>
            </a:r>
            <a:r>
              <a:rPr/>
              <a:t>exercise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Use the Saratoga housing data set.</a:t>
            </a:r>
          </a:p>
          <a:p>
            <a:pPr lvl="1"/>
            <a:r>
              <a:rPr/>
              <a:t>Revise the plot so that the location of the points represents x=Bedrooms and Y=Price.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Basic</a:t>
            </a:r>
            <a:r>
              <a:rPr/>
              <a:t> </a:t>
            </a:r>
            <a:r>
              <a:rPr/>
              <a:t>exercise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Use the Saratoga housing data set.</a:t>
            </a:r>
          </a:p>
          <a:p>
            <a:pPr lvl="1"/>
            <a:r>
              <a:rPr/>
              <a:t>Revise the plot so that the location of the points represents x=Bedrooms and Y=Price.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 the Python code.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ch4 = alt.Chart(df).mark_point().encode(
      x='Bedrooms',y='Price')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Data-viz-01, Fundamentals</dc:title>
  <dc:creator>Steve Simon</dc:creator>
  <cp:keywords/>
  <dcterms:created xsi:type="dcterms:W3CDTF">2019-08-16T17:11:53Z</dcterms:created>
  <dcterms:modified xsi:type="dcterms:W3CDTF">2019-08-16T17:11:53Z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>powerpoint_presentation</vt:lpwstr>
  </property>
</Properties>
</file>