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notesMaster" Target="notesMasters/notesMaster1.xml" /><Relationship Id="rId63" Type="http://schemas.openxmlformats.org/officeDocument/2006/relationships/tableStyles" Target="tableStyles.xml" /><Relationship Id="rId6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1" Type="http://schemas.openxmlformats.org/officeDocument/2006/relationships/viewProps" Target="viewProps.xml" /><Relationship Id="rId6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sections.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Each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ready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starts.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interspersed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exercises,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exercises,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questions.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exercises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modification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shown.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exercises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slowly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comfort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(altair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Tableau).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exercises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Warning: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terribly</a:t>
            </a:r>
            <a:r>
              <a:rPr/>
              <a:t> </a:t>
            </a:r>
            <a:r>
              <a:rPr/>
              <a:t>ugly.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now.</a:t>
            </a:r>
            <a:r>
              <a:rPr/>
              <a:t> </a:t>
            </a:r>
            <a:r>
              <a:rPr/>
              <a:t>Later,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visualizations.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exercises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adapt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exercises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visualizations,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adopt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divide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conquer</a:t>
            </a:r>
            <a:r>
              <a:rPr/>
              <a:t>”</a:t>
            </a:r>
            <a:r>
              <a:rPr/>
              <a:t> </a:t>
            </a:r>
            <a:r>
              <a:rPr/>
              <a:t>strategy.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Discussion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pairs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individuals.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typical</a:t>
            </a:r>
            <a:r>
              <a:rPr/>
              <a:t> </a:t>
            </a:r>
            <a:r>
              <a:rPr/>
              <a:t>media</a:t>
            </a:r>
            <a:r>
              <a:rPr/>
              <a:t> </a:t>
            </a:r>
            <a:r>
              <a:rPr/>
              <a:t>presention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magazine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accompanies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guided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class.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lecture.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choice.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judge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wedges,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assessments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angle.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angle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judgement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judgement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accurately.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opinion.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position,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wait!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single,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angle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wedge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accurately,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25%.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accurate.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half,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perceptual</a:t>
            </a:r>
            <a:r>
              <a:rPr/>
              <a:t> </a:t>
            </a:r>
            <a:r>
              <a:rPr/>
              <a:t>task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quarters.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hopeless.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visually</a:t>
            </a:r>
            <a:r>
              <a:rPr/>
              <a:t> </a:t>
            </a:r>
            <a:r>
              <a:rPr/>
              <a:t>stack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quarters.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questions,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half,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50%.</a:t>
            </a:r>
            <a:r>
              <a:rPr/>
              <a:t> </a:t>
            </a:r>
            <a:r>
              <a:rPr/>
              <a:t>Th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75%.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visually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pieces.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angles.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supports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judgements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75%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markedly</a:t>
            </a:r>
            <a:r>
              <a:rPr/>
              <a:t> </a:t>
            </a:r>
            <a:r>
              <a:rPr/>
              <a:t>superior.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hopeless,</a:t>
            </a:r>
            <a:r>
              <a:rPr/>
              <a:t> </a:t>
            </a:r>
            <a:r>
              <a:rPr/>
              <a:t>however.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single/never</a:t>
            </a:r>
            <a:r>
              <a:rPr/>
              <a:t> </a:t>
            </a:r>
            <a:r>
              <a:rPr/>
              <a:t>married</a:t>
            </a:r>
            <a:r>
              <a:rPr/>
              <a:t> </a:t>
            </a:r>
            <a:r>
              <a:rPr/>
              <a:t>category,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closest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axis.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short.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tweak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wonders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single/never</a:t>
            </a:r>
            <a:r>
              <a:rPr/>
              <a:t> </a:t>
            </a:r>
            <a:r>
              <a:rPr/>
              <a:t>married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bottom.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prized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quantity,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quantity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fastest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estimates.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last)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alphabetical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draw.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graphs.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Popvich,</a:t>
            </a:r>
            <a:r>
              <a:rPr/>
              <a:t> </a:t>
            </a:r>
            <a:r>
              <a:rPr/>
              <a:t>N.,</a:t>
            </a:r>
            <a:r>
              <a:rPr/>
              <a:t> </a:t>
            </a:r>
            <a:r>
              <a:rPr/>
              <a:t>Fountain,</a:t>
            </a:r>
            <a:r>
              <a:rPr/>
              <a:t> </a:t>
            </a:r>
            <a:r>
              <a:rPr/>
              <a:t>H.,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Pearce,</a:t>
            </a:r>
            <a:r>
              <a:rPr/>
              <a:t> </a:t>
            </a:r>
            <a:r>
              <a:rPr/>
              <a:t>A.</a:t>
            </a:r>
            <a:r>
              <a:rPr/>
              <a:t> </a:t>
            </a:r>
            <a:r>
              <a:rPr/>
              <a:t>(2017,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22).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Charted</a:t>
            </a:r>
            <a:r>
              <a:rPr/>
              <a:t> </a:t>
            </a:r>
            <a:r>
              <a:rPr/>
              <a:t>Arctic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1979.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Trend.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https://www.nytimes.com/interactive/2017/09/22/climate/arctic-sea-ice-shrinking-trend-watch.html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pairs.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(about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minutes)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listening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graphs.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Kevin</a:t>
            </a:r>
            <a:r>
              <a:rPr/>
              <a:t> </a:t>
            </a:r>
            <a:r>
              <a:rPr/>
              <a:t>Litman-Navarro.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150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Policies.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Incomprehensible</a:t>
            </a:r>
            <a:r>
              <a:rPr/>
              <a:t> </a:t>
            </a:r>
            <a:r>
              <a:rPr/>
              <a:t>Disaster.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https://www.nytimes.com/interactive/2019/06/12/opinion/facebook-google-privacy-policies.html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pairs.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(about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minutes)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listening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foundations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Leland</a:t>
            </a:r>
            <a:r>
              <a:rPr/>
              <a:t> </a:t>
            </a:r>
            <a:r>
              <a:rPr/>
              <a:t>Wilkinson.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inPython,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Dr. Wilkinson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1999</a:t>
            </a:r>
            <a:r>
              <a:rPr/>
              <a:t> </a:t>
            </a:r>
            <a:r>
              <a:rPr/>
              <a:t>(second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2006)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laid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imagine.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mathematically</a:t>
            </a:r>
            <a:r>
              <a:rPr/>
              <a:t> </a:t>
            </a:r>
            <a:r>
              <a:rPr/>
              <a:t>rigorous,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enjoy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highlight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fundamental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presenter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confusion.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appreciate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Leland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along.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camel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horse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committee.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ugly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camels.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Wilkinson’s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framework.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closely.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points.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dizzying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options,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unavoidable.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follows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problem.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methods.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remembering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defaults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believer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agnosticism.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something,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expectation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assignments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choosing.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preferences,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preferences.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choice,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hoping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choices.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package.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ggplot2.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languages,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modern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principles,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restrict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packages.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product.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version,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Public.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server.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publicly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proprietary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differ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different.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determine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</a:t>
            </a:r>
            <a:r>
              <a:rPr/>
              <a:t> </a:t>
            </a:r>
            <a:r>
              <a:rPr/>
              <a:t>differ.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confusing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chaos.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arguments,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continues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plots,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persp3d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stem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leaf</a:t>
            </a:r>
            <a:r>
              <a:rPr/>
              <a:t> </a:t>
            </a:r>
            <a:r>
              <a:rPr/>
              <a:t>diagrams,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others.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Adopting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shopping.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daunting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kitchen</a:t>
            </a:r>
            <a:r>
              <a:rPr/>
              <a:t> </a:t>
            </a:r>
            <a:r>
              <a:rPr/>
              <a:t>sink.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borrow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Symposium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materials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site.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bergen</a:t>
            </a:r>
            <a:r>
              <a:rPr/>
              <a:t> </a:t>
            </a:r>
            <a:r>
              <a:rPr/>
              <a:t>iverson</a:t>
            </a:r>
            <a:r>
              <a:rPr/>
              <a:t> </a:t>
            </a:r>
            <a:r>
              <a:rPr/>
              <a:t>sdss2019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Bergan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Iverson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slide.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nouns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definition.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Data.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non-numeric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workshop.</a:t>
            </a:r>
            <a:r>
              <a:rPr/>
              <a:t> </a:t>
            </a:r>
            <a:r>
              <a:rPr/>
              <a:t>Ideally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grid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Dr. Wilkinson</a:t>
            </a:r>
            <a:r>
              <a:rPr/>
              <a:t> </a:t>
            </a:r>
            <a:r>
              <a:rPr/>
              <a:t>likes,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feature.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compound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deliberate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Bergen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Iverson.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geometries.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marks.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Mapping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transformation.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features.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sheet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text,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(more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less)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properties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classes:</a:t>
            </a:r>
            <a:r>
              <a:rPr/>
              <a:t> </a:t>
            </a:r>
            <a:r>
              <a:rPr/>
              <a:t>position,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geometry/mark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aesthetic.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effect,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antagonistically.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intentionally</a:t>
            </a:r>
            <a:r>
              <a:rPr/>
              <a:t> </a:t>
            </a:r>
            <a:r>
              <a:rPr/>
              <a:t>ignoring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advantage.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geometry/mark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mark</a:t>
            </a:r>
            <a:r>
              <a:rPr/>
              <a:t> </a:t>
            </a:r>
            <a:r>
              <a:rPr/>
              <a:t>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geometry/marks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</a:t>
            </a:r>
            <a:r>
              <a:rPr/>
              <a:t> </a:t>
            </a:r>
            <a:r>
              <a:rPr/>
              <a:t>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declartion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geometry/mark.</a:t>
            </a:r>
            <a:r>
              <a:rPr/>
              <a:t> </a:t>
            </a:r>
            <a:r>
              <a:rPr/>
              <a:t>Instead,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chooses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geometry/mark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educated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continuous.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x=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y=</a:t>
            </a:r>
            <a:r>
              <a:rPr/>
              <a:t> </a:t>
            </a:r>
            <a:r>
              <a:rPr/>
              <a:t>arguments.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size=,</a:t>
            </a:r>
            <a:r>
              <a:rPr/>
              <a:t> </a:t>
            </a:r>
            <a:r>
              <a:rPr/>
              <a:t>shape=,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color=</a:t>
            </a:r>
            <a:r>
              <a:rPr/>
              <a:t> </a:t>
            </a:r>
            <a:r>
              <a:rPr/>
              <a:t>arguments.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acreage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land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(short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aesthetics)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x=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y=</a:t>
            </a:r>
            <a:r>
              <a:rPr/>
              <a:t> </a:t>
            </a:r>
            <a:r>
              <a:rPr/>
              <a:t>arguments.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size=,</a:t>
            </a:r>
            <a:r>
              <a:rPr/>
              <a:t> </a:t>
            </a:r>
            <a:r>
              <a:rPr/>
              <a:t>shape=,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color=</a:t>
            </a:r>
            <a:r>
              <a:rPr/>
              <a:t> </a:t>
            </a:r>
            <a:r>
              <a:rPr/>
              <a:t>arguments.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acreage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land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suggestions.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opinion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“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guy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visualization.</a:t>
            </a:r>
            <a:r>
              <a:rPr/>
              <a:t>”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happens.</a:t>
            </a:r>
            <a:r>
              <a:rPr/>
              <a:t> </a:t>
            </a:r>
            <a:r>
              <a:rPr/>
              <a:t>Nothing,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suspect.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tragedies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SSSS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(Steve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So)</a:t>
            </a:r>
            <a:r>
              <a:rPr/>
              <a:t> </a:t>
            </a:r>
            <a:r>
              <a:rPr/>
              <a:t>carries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care,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co-workers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(put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air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pride</a:t>
            </a:r>
            <a:r>
              <a:rPr/>
              <a:t> </a:t>
            </a:r>
            <a:r>
              <a:rPr/>
              <a:t>here)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cubicle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answer.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comfort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develops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interface.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interface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quickly.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reproducibility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reusability.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fits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better.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consideration.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ringers.</a:t>
            </a:r>
            <a:r>
              <a:rPr/>
              <a:t>”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longer,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ringer,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bored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accomplishes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interface.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icons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appropriately.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Acres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Baths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You’ve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but,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nice.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circles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squares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mark_point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location.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young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14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233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dollars.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cheap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one-tenth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bedrooms.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circles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triangles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decipher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dimensions,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restricted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screen.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dimension.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circle.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bathroom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orange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bathroom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discussed</a:t>
            </a:r>
            <a:r>
              <a:rPr/>
              <a:t> </a:t>
            </a:r>
            <a:r>
              <a:rPr/>
              <a:t>earlier.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aesthetic.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dispaying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marital</a:t>
            </a:r>
            <a:r>
              <a:rPr/>
              <a:t> </a:t>
            </a:r>
            <a:r>
              <a:rPr/>
              <a:t>status,</a:t>
            </a:r>
            <a:r>
              <a:rPr/>
              <a:t> </a:t>
            </a:r>
            <a:r>
              <a:rPr/>
              <a:t>divorced,</a:t>
            </a:r>
            <a:r>
              <a:rPr/>
              <a:t> </a:t>
            </a:r>
            <a:r>
              <a:rPr/>
              <a:t>married,</a:t>
            </a:r>
            <a:r>
              <a:rPr/>
              <a:t> </a:t>
            </a:r>
            <a:r>
              <a:rPr/>
              <a:t>single,</a:t>
            </a:r>
            <a:r>
              <a:rPr/>
              <a:t> </a:t>
            </a:r>
            <a:r>
              <a:rPr/>
              <a:t>widowed.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difficulty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crammed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solutions:</a:t>
            </a:r>
            <a:r>
              <a:rPr/>
              <a:t> </a:t>
            </a:r>
            <a:r>
              <a:rPr/>
              <a:t>opacity,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somewhat</a:t>
            </a:r>
            <a:r>
              <a:rPr/>
              <a:t> </a:t>
            </a:r>
            <a:r>
              <a:rPr/>
              <a:t>translucent,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prevents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massive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forming.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experiement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translucence.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Smaller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Smaller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aesthetic.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fact,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typical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mix.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diffent</a:t>
            </a:r>
            <a:r>
              <a:rPr/>
              <a:t> </a:t>
            </a:r>
            <a:r>
              <a:rPr/>
              <a:t>shapes,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diameter,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perimeter?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answer,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shapes.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both.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choice.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asking.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ask.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(people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this)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randomize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response.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divorced/separated,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winner,</a:t>
            </a:r>
            <a:r>
              <a:rPr/>
              <a:t> </a:t>
            </a:r>
            <a:r>
              <a:rPr/>
              <a:t>hands-down.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answering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aligned.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judgement,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length.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difficult.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7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8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9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0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1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2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4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5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6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7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8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19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20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21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Relationship Id="rId3" Type="http://schemas.openxmlformats.org/officeDocument/2006/relationships/image" Target="../media/image22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Relationship Id="rId3" Type="http://schemas.openxmlformats.org/officeDocument/2006/relationships/image" Target="../media/image23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Relationship Id="rId3" Type="http://schemas.openxmlformats.org/officeDocument/2006/relationships/image" Target="../media/image24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Relationship Id="rId3" Type="http://schemas.openxmlformats.org/officeDocument/2006/relationships/image" Target="../media/image25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Relationship Id="rId3" Type="http://schemas.openxmlformats.org/officeDocument/2006/relationships/image" Target="../media/image26.png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Relationship Id="rId3" Type="http://schemas.openxmlformats.org/officeDocument/2006/relationships/image" Target="../media/image27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Relationship Id="rId3" Type="http://schemas.openxmlformats.org/officeDocument/2006/relationships/image" Target="../media/image28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1.png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png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png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Relationship Id="rId3" Type="http://schemas.openxmlformats.org/officeDocument/2006/relationships/image" Target="../media/image31.png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statsci.org/data/general/sleep.html" TargetMode="External" /><Relationship Id="rId3" Type="http://schemas.openxmlformats.org/officeDocument/2006/relationships/hyperlink" Target="http://www.statsci.org/data/general/sleep.txt" TargetMode="Externa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v01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scatterplots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best,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bar-chart-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lengths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Worst,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pie-chart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angles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fraction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single?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pie-chart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estimating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wedge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best</a:t>
            </a:r>
          </a:p>
        </p:txBody>
      </p:sp>
      <p:pic>
        <p:nvPicPr>
          <p:cNvPr descr="../images/bar-chart-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estimating</a:t>
            </a:r>
            <a:r>
              <a:rPr/>
              <a:t> </a:t>
            </a:r>
            <a:r>
              <a:rPr/>
              <a:t>percentage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side-by-side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hopeless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questions.</a:t>
            </a:r>
          </a:p>
        </p:txBody>
      </p:sp>
      <p:pic>
        <p:nvPicPr>
          <p:cNvPr descr="../images/bar-chart-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questions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Improvements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hopeless</a:t>
            </a:r>
            <a:r>
              <a:rPr/>
              <a:t>”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bar-char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re-ordered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</a:p>
        </p:txBody>
      </p:sp>
      <p:pic>
        <p:nvPicPr>
          <p:cNvPr descr="../images/bar-chart-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re-ordered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arctic-ice-scat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663700"/>
            <a:ext cx="82296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Arctic</a:t>
            </a:r>
            <a:r>
              <a:rPr/>
              <a:t> </a:t>
            </a:r>
            <a:r>
              <a:rPr/>
              <a:t>ice</a:t>
            </a:r>
            <a:r>
              <a:rPr/>
              <a:t> </a:t>
            </a:r>
            <a:r>
              <a:rPr/>
              <a:t>levels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privacy-polici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24100" y="1600200"/>
            <a:ext cx="448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difficulty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Theoretical</a:t>
            </a:r>
            <a:r>
              <a:rPr/>
              <a:t> </a:t>
            </a:r>
            <a:r>
              <a:rPr/>
              <a:t>foundation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</a:p>
        </p:txBody>
      </p:sp>
      <p:pic>
        <p:nvPicPr>
          <p:cNvPr descr="../images/the-grammar-of-graphic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51200" y="1600200"/>
            <a:ext cx="2641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Front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Preparing for this lecture</a:t>
            </a:r>
          </a:p>
          <a:p>
            <a:pPr lvl="1"/>
            <a:r>
              <a:rPr/>
              <a:t>Lecture</a:t>
            </a:r>
          </a:p>
          <a:p>
            <a:pPr lvl="1"/>
            <a:r>
              <a:rPr/>
              <a:t>Basic exercises</a:t>
            </a:r>
          </a:p>
          <a:p>
            <a:pPr lvl="1"/>
            <a:r>
              <a:rPr/>
              <a:t>Advanced exercises</a:t>
            </a:r>
          </a:p>
          <a:p>
            <a:pPr lvl="1"/>
            <a:r>
              <a:rPr/>
              <a:t>Discussion questions</a:t>
            </a:r>
          </a:p>
          <a:p>
            <a:pPr lvl="1"/>
            <a:r>
              <a:rPr/>
              <a:t>Short quizzes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r-barplo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97000" y="1600200"/>
            <a:ext cx="6350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r-his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25500" y="1600200"/>
            <a:ext cx="7480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r-boxplo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66800" y="1600200"/>
            <a:ext cx="6997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Helpful</a:t>
            </a:r>
            <a:r>
              <a:rPr/>
              <a:t> </a:t>
            </a:r>
            <a:r>
              <a:rPr/>
              <a:t>resource</a:t>
            </a:r>
          </a:p>
        </p:txBody>
      </p:sp>
      <p:pic>
        <p:nvPicPr>
          <p:cNvPr descr="../images/bergen-201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60500" y="1600200"/>
            <a:ext cx="6223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Title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Bergen-Iverson</a:t>
            </a:r>
            <a:r>
              <a:rPr/>
              <a:t> </a:t>
            </a:r>
            <a:r>
              <a:rPr/>
              <a:t>presentation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2"/>
            <a:r>
              <a:rPr/>
              <a:t>Bergen and Iverson 2019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Geometries/marks</a:t>
            </a:r>
          </a:p>
          <a:p>
            <a:pPr lvl="2"/>
            <a:r>
              <a:rPr/>
              <a:t>Points</a:t>
            </a:r>
          </a:p>
          <a:p>
            <a:pPr lvl="2"/>
            <a:r>
              <a:rPr/>
              <a:t>Lines</a:t>
            </a:r>
          </a:p>
          <a:p>
            <a:pPr lvl="2"/>
            <a:r>
              <a:rPr/>
              <a:t>Bars</a:t>
            </a:r>
          </a:p>
          <a:p>
            <a:pPr lvl="2"/>
            <a:r>
              <a:rPr/>
              <a:t>Text</a:t>
            </a:r>
          </a:p>
          <a:p>
            <a:pPr lvl="1"/>
            <a:r>
              <a:rPr/>
              <a:t>Aesthetics</a:t>
            </a:r>
          </a:p>
          <a:p>
            <a:pPr lvl="2"/>
            <a:r>
              <a:rPr/>
              <a:t>Position</a:t>
            </a:r>
          </a:p>
          <a:p>
            <a:pPr lvl="2"/>
            <a:r>
              <a:rPr/>
              <a:t>Shape</a:t>
            </a:r>
          </a:p>
          <a:p>
            <a:pPr lvl="2"/>
            <a:r>
              <a:rPr/>
              <a:t>Size</a:t>
            </a:r>
          </a:p>
          <a:p>
            <a:pPr lvl="2"/>
            <a:r>
              <a:rPr/>
              <a:t>Color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Geometries/marks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mark_point</a:t>
            </a:r>
          </a:p>
          <a:p>
            <a:pPr lvl="1"/>
            <a:r>
              <a:rPr/>
              <a:t>mark_line</a:t>
            </a:r>
          </a:p>
          <a:p>
            <a:pPr lvl="1"/>
            <a:r>
              <a:rPr/>
              <a:t>mark_bar</a:t>
            </a:r>
          </a:p>
          <a:p>
            <a:pPr lvl="1"/>
            <a:r>
              <a:rPr/>
              <a:t>mark_text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Geometries/marks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geom_point</a:t>
            </a:r>
          </a:p>
          <a:p>
            <a:pPr lvl="1"/>
            <a:r>
              <a:rPr/>
              <a:t>geom_line</a:t>
            </a:r>
          </a:p>
          <a:p>
            <a:pPr lvl="1"/>
            <a:r>
              <a:rPr/>
              <a:t>geom_bar, geom_col</a:t>
            </a:r>
          </a:p>
          <a:p>
            <a:pPr lvl="1"/>
            <a:r>
              <a:rPr/>
              <a:t>geom_text, geom_lab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Geometries/marks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Context specific</a:t>
            </a:r>
          </a:p>
          <a:p>
            <a:pPr lvl="1"/>
            <a:r>
              <a:rPr/>
              <a:t>Variable classifications</a:t>
            </a:r>
          </a:p>
          <a:p>
            <a:pPr lvl="2"/>
            <a:r>
              <a:rPr/>
              <a:t>Dimension, attribute, measure</a:t>
            </a:r>
          </a:p>
          <a:p>
            <a:pPr lvl="2"/>
            <a:r>
              <a:rPr/>
              <a:t>Blue (categorical) versus green (continuous)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Mapping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encode function</a:t>
            </a:r>
          </a:p>
          <a:p>
            <a:pPr lvl="2"/>
            <a:r>
              <a:rPr/>
              <a:t>x=</a:t>
            </a:r>
          </a:p>
          <a:p>
            <a:pPr lvl="2"/>
            <a:r>
              <a:rPr/>
              <a:t>y=</a:t>
            </a:r>
          </a:p>
          <a:p>
            <a:pPr lvl="2"/>
            <a:r>
              <a:rPr/>
              <a:t>shape=</a:t>
            </a:r>
          </a:p>
          <a:p>
            <a:pPr lvl="2"/>
            <a:r>
              <a:rPr/>
              <a:t>size=</a:t>
            </a:r>
          </a:p>
          <a:p>
            <a:pPr lvl="2"/>
            <a:r>
              <a:rPr/>
              <a:t>color=</a:t>
            </a:r>
          </a:p>
          <a:p>
            <a:pPr lvl="1"/>
            <a:r>
              <a:rPr/>
              <a:t>Example</a:t>
            </a:r>
          </a:p>
          <a:p>
            <a:pPr lvl="2"/>
            <a:r>
              <a:rPr/>
              <a:t>alt.Chart(cars).mark_point().encode( x=‘Age’, y=‘Price’, size=Acres, shape=‘Bedrooms’, color=‘Bathrooms’)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Software</a:t>
            </a:r>
            <a:r>
              <a:rPr/>
              <a:t> </a:t>
            </a:r>
            <a:r>
              <a:rPr/>
              <a:t>agnosticism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course will show examples using</a:t>
            </a:r>
          </a:p>
          <a:p>
            <a:pPr lvl="2"/>
            <a:r>
              <a:rPr/>
              <a:t>Python,</a:t>
            </a:r>
          </a:p>
          <a:p>
            <a:pPr lvl="2"/>
            <a:r>
              <a:rPr/>
              <a:t>R, and</a:t>
            </a:r>
          </a:p>
          <a:p>
            <a:pPr lvl="2"/>
            <a:r>
              <a:rPr/>
              <a:t>Tableau</a:t>
            </a:r>
          </a:p>
          <a:p>
            <a:pPr lvl="1"/>
            <a:r>
              <a:rPr/>
              <a:t>I do not play favorites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Mapping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aes function</a:t>
            </a:r>
          </a:p>
          <a:p>
            <a:pPr lvl="2"/>
            <a:r>
              <a:rPr/>
              <a:t>x=</a:t>
            </a:r>
          </a:p>
          <a:p>
            <a:pPr lvl="2"/>
            <a:r>
              <a:rPr/>
              <a:t>y=</a:t>
            </a:r>
          </a:p>
          <a:p>
            <a:pPr lvl="2"/>
            <a:r>
              <a:rPr/>
              <a:t>size=</a:t>
            </a:r>
          </a:p>
          <a:p>
            <a:pPr lvl="2"/>
            <a:r>
              <a:rPr/>
              <a:t>shape=</a:t>
            </a:r>
          </a:p>
          <a:p>
            <a:pPr lvl="2"/>
            <a:r>
              <a:rPr/>
              <a:t>color=</a:t>
            </a:r>
          </a:p>
          <a:p>
            <a:pPr lvl="1"/>
            <a:r>
              <a:rPr/>
              <a:t>Example</a:t>
            </a:r>
          </a:p>
          <a:p>
            <a:pPr lvl="2"/>
            <a:r>
              <a:rPr/>
              <a:t>ggplot(</a:t>
            </a:r>
            <a:r>
              <a:rPr i="1"/>
              <a:t>data</a:t>
            </a:r>
            <a:r>
              <a:rPr/>
              <a:t>, aes(x=Age, y=Price)) +</a:t>
            </a:r>
          </a:p>
          <a:p>
            <a:pPr lvl="2"/>
            <a:r>
              <a:rPr/>
              <a:t>geom_point(aes(size=Acres, shape=Bedrooms, color=Bathrooms))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Mapping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-mapping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mapping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alt.Chart(df).mark_point().encode(
    x='Age', y='Price'
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
  geom_point()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(Drag and drop)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Changing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.mark_point(shape="square", color="green").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geom_point(shape="square", color="green")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(Drag and drop)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global</a:t>
            </a:r>
            <a:r>
              <a:rPr/>
              <a:t> </a:t>
            </a:r>
            <a:r>
              <a:rPr/>
              <a:t>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Try the suggested changes to the defaults and see what the visualization looks like.</a:t>
            </a:r>
          </a:p>
          <a:p>
            <a:pPr lvl="1"/>
            <a:r>
              <a:rPr/>
              <a:t>Try changing the size of the points.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point-aesthetics-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point-aesthetics-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Revise the plot so that the location of the points represents x=Bedrooms and Y=Price.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shape</a:t>
            </a:r>
          </a:p>
        </p:txBody>
      </p:sp>
      <p:pic>
        <p:nvPicPr>
          <p:cNvPr descr="../images/point-aesthetics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 the location is x=Age and y=Price and the symbol represents the number of bedrooms.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software you like best</a:t>
            </a:r>
          </a:p>
          <a:p>
            <a:pPr lvl="1"/>
            <a:r>
              <a:rPr/>
              <a:t>What does your boss use?</a:t>
            </a:r>
          </a:p>
          <a:p>
            <a:pPr lvl="1"/>
            <a:r>
              <a:rPr/>
              <a:t>What do your co-workers use?</a:t>
            </a:r>
          </a:p>
          <a:p>
            <a:pPr lvl="1"/>
            <a:r>
              <a:rPr/>
              <a:t>What software are you most comfortable with?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../images/point-aesthetics-siz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where the location is x=Age and y=Price and the size represents the living area.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aesthetics-color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aesthetics-color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Living.Area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where the location is x=Age and y=Price and the color represents the number of bathrooms.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the following visualization in your group.</a:t>
            </a:r>
          </a:p>
          <a:p>
            <a:pPr lvl="2"/>
            <a:r>
              <a:rPr/>
              <a:t>Summarize what aesthetics (location, size, shape, color) appear in the graph</a:t>
            </a:r>
          </a:p>
          <a:p>
            <a:pPr lvl="2"/>
            <a:r>
              <a:rPr/>
              <a:t>What variables map to each aesthetic?</a:t>
            </a:r>
          </a:p>
          <a:p>
            <a:pPr lvl="1"/>
            <a:r>
              <a:rPr/>
              <a:t>((Use the visualizations from the earlier group exercise.))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Solutions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excessive</a:t>
            </a:r>
            <a:r>
              <a:rPr/>
              <a:t> </a:t>
            </a:r>
            <a:r>
              <a:rPr/>
              <a:t>overprinting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Opacity</a:t>
            </a:r>
          </a:p>
          <a:p>
            <a:pPr lvl="1"/>
            <a:r>
              <a:rPr/>
              <a:t>Small points</a:t>
            </a:r>
          </a:p>
          <a:p>
            <a:pPr lvl="1"/>
            <a:r>
              <a:rPr/>
              <a:t>Open symbols</a:t>
            </a:r>
          </a:p>
          <a:p>
            <a:pPr lvl="1"/>
            <a:r>
              <a:rPr/>
              <a:t>Log scale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opacity</a:t>
            </a:r>
          </a:p>
        </p:txBody>
      </p:sp>
      <p:pic>
        <p:nvPicPr>
          <p:cNvPr descr="../images/point-opacit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opacity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points</a:t>
            </a:r>
          </a:p>
        </p:txBody>
      </p:sp>
      <p:pic>
        <p:nvPicPr>
          <p:cNvPr descr="../images/small-poin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points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symbols</a:t>
            </a:r>
          </a:p>
        </p:txBody>
      </p:sp>
      <p:pic>
        <p:nvPicPr>
          <p:cNvPr descr="../images/open-symbol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circles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chart…</a:t>
            </a:r>
          </a:p>
        </p:txBody>
      </p:sp>
      <p:pic>
        <p:nvPicPr>
          <p:cNvPr descr="../images/bar-chart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</a:t>
            </a:r>
          </a:p>
        </p:txBody>
      </p:sp>
      <p:pic>
        <p:nvPicPr>
          <p:cNvPr descr="../images/log-sca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Don’t try to squeeze in too much</a:t>
            </a:r>
          </a:p>
          <a:p>
            <a:pPr lvl="1"/>
            <a:r>
              <a:rPr/>
              <a:t>Double up to emphasize</a:t>
            </a:r>
          </a:p>
          <a:p>
            <a:pPr lvl="1"/>
            <a:r>
              <a:rPr/>
              <a:t>Shape is only good for categories</a:t>
            </a:r>
          </a:p>
          <a:p>
            <a:pPr lvl="1"/>
            <a:r>
              <a:rPr/>
              <a:t>Shape and size don’t mix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much.</a:t>
            </a:r>
          </a:p>
        </p:txBody>
      </p:sp>
      <p:pic>
        <p:nvPicPr>
          <p:cNvPr descr="../images/aesthetics-color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Double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</a:p>
        </p:txBody>
      </p:sp>
      <p:pic>
        <p:nvPicPr>
          <p:cNvPr descr="../images/double-u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shapes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restrictions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Shape is only good for categories</a:t>
            </a:r>
          </a:p>
          <a:p>
            <a:pPr lvl="1"/>
            <a:r>
              <a:rPr/>
              <a:t>Shape and size don’t mix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is a second data set on sleep in mammals. You can find a brief description of this data set at</a:t>
            </a:r>
          </a:p>
          <a:p>
            <a:pPr lvl="2"/>
            <a:r>
              <a:rPr>
                <a:hlinkClick r:id="rId2"/>
              </a:rPr>
              <a:t>http://www.statsci.org/data/general/sleep.html</a:t>
            </a:r>
          </a:p>
          <a:p>
            <a:pPr lvl="1"/>
            <a:r>
              <a:rPr/>
              <a:t>You can download the actual data at</a:t>
            </a:r>
          </a:p>
          <a:p>
            <a:pPr lvl="2"/>
            <a:r>
              <a:rPr>
                <a:hlinkClick r:id="rId3"/>
              </a:rPr>
              <a:t>http://www.statsci.org/data/general/sleep.txt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visualization that illustrates the interrelationships among</a:t>
            </a:r>
          </a:p>
          <a:p>
            <a:pPr lvl="2"/>
            <a:r>
              <a:rPr/>
              <a:t>bodywt, lifespan, gestation</a:t>
            </a:r>
          </a:p>
          <a:p>
            <a:pPr lvl="2"/>
            <a:r>
              <a:rPr/>
              <a:t>bodywt, brainwt, and totalsleep</a:t>
            </a:r>
          </a:p>
          <a:p>
            <a:pPr lvl="2"/>
            <a:r>
              <a:rPr/>
              <a:t>predation, exposure, and totalsleep</a:t>
            </a:r>
          </a:p>
          <a:p>
            <a:pPr lvl="2"/>
            <a:r>
              <a:rPr/>
              <a:t>bodywt, predation, and lifespan</a:t>
            </a:r>
          </a:p>
          <a:p>
            <a:pPr lvl="1"/>
            <a:r>
              <a:rPr/>
              <a:t>Divide the work among different group members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2"/>
            <a:r>
              <a:rPr/>
              <a:t>Points are a type of geometry/mark</a:t>
            </a:r>
          </a:p>
          <a:p>
            <a:pPr lvl="2"/>
            <a:r>
              <a:rPr/>
              <a:t>Aesthetics for points include location, shape, size, color</a:t>
            </a:r>
          </a:p>
          <a:p>
            <a:pPr lvl="1"/>
            <a:r>
              <a:rPr/>
              <a:t>Basic tips</a:t>
            </a:r>
          </a:p>
          <a:p>
            <a:pPr lvl="2"/>
            <a:r>
              <a:rPr/>
              <a:t>Don’t try to squeeze in too much</a:t>
            </a:r>
          </a:p>
          <a:p>
            <a:pPr lvl="2"/>
            <a:r>
              <a:rPr/>
              <a:t>Double up to emphasize</a:t>
            </a:r>
          </a:p>
          <a:p>
            <a:pPr lvl="2"/>
            <a:r>
              <a:rPr/>
              <a:t>Shape is only good for categories</a:t>
            </a:r>
          </a:p>
          <a:p>
            <a:pPr lvl="2"/>
            <a:r>
              <a:rPr/>
              <a:t>Shape and size don’t mix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…</a:t>
            </a:r>
          </a:p>
        </p:txBody>
      </p:sp>
      <p:pic>
        <p:nvPicPr>
          <p:cNvPr descr="../images/bar-chart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pie-chart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Better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Two most important criteria</a:t>
            </a:r>
          </a:p>
          <a:p>
            <a:pPr lvl="2"/>
            <a:r>
              <a:rPr/>
              <a:t>Speed</a:t>
            </a:r>
          </a:p>
          <a:p>
            <a:pPr lvl="2"/>
            <a:r>
              <a:rPr/>
              <a:t>Accuracy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larger?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best!</a:t>
            </a:r>
          </a:p>
        </p:txBody>
      </p:sp>
      <p:pic>
        <p:nvPicPr>
          <p:cNvPr descr="../images/bar-chart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projecting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v01 - Main presentation - scatterplots</dc:title>
  <dc:creator>Steve Simon</dc:creator>
  <cp:keywords/>
  <dcterms:created xsi:type="dcterms:W3CDTF">2019-07-11T22:52:59Z</dcterms:created>
  <dcterms:modified xsi:type="dcterms:W3CDTF">2019-07-11T22:52:59Z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