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notesMaster" Target="notesMasters/notes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RGB,</a:t>
            </a:r>
            <a:r>
              <a:rPr/>
              <a:t> </a:t>
            </a:r>
            <a:r>
              <a:rPr/>
              <a:t>HSV,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CYMK.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comfortably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channles.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(red,</a:t>
            </a:r>
            <a:r>
              <a:rPr/>
              <a:t> </a:t>
            </a:r>
            <a:r>
              <a:rPr/>
              <a:t>green,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vertices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gradients,</a:t>
            </a:r>
            <a:r>
              <a:rPr/>
              <a:t> </a:t>
            </a:r>
            <a:r>
              <a:rPr/>
              <a:t>gradual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highest.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ranging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33,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CC),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(pinkish,</a:t>
            </a:r>
            <a:r>
              <a:rPr/>
              <a:t> </a:t>
            </a:r>
            <a:r>
              <a:rPr/>
              <a:t>actually)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Similary,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purple/violoet.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screens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lights</a:t>
            </a:r>
            <a:r>
              <a:rPr/>
              <a:t> </a:t>
            </a:r>
            <a:r>
              <a:rPr/>
              <a:t>blend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crayons.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ths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route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zero).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channels),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blast</a:t>
            </a:r>
            <a:r>
              <a:rPr/>
              <a:t> </a:t>
            </a:r>
            <a:r>
              <a:rPr/>
              <a:t>(FF)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https://vega.github.io/vega/docs/schemes/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http://www.cookbook-r.com/Graphs/Colors_(ggplot2)/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https://help.tableau.com/current/pro/desktop/en-us/viewparts_marks_markproperties_color.htm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darker.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monitor,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lighter.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ink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kindergarten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(red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orange)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mixtures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gradients.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intuitive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printing,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substractive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“</a:t>
            </a:r>
            <a:r>
              <a:rPr/>
              <a:t>1</a:t>
            </a:r>
            <a:r>
              <a:rPr/>
              <a:t>”</a:t>
            </a:r>
            <a:r>
              <a:rPr/>
              <a:t>-</a:t>
            </a:r>
            <a:r>
              <a:rPr/>
              <a:t>“</a:t>
            </a:r>
            <a:r>
              <a:rPr/>
              <a:t>0</a:t>
            </a:r>
            <a:r>
              <a:rPr/>
              <a:t>”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two: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representations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tighter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spirit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Hexadecimal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including)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ehxadecimal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sixten,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place.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E,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1001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1100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zeroth</a:t>
            </a:r>
            <a:r>
              <a:rPr/>
              <a:t> </a:t>
            </a:r>
            <a:r>
              <a:rPr/>
              <a:t>power.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156.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Tow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255,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equaling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(15*16+15).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(hash</a:t>
            </a:r>
            <a:r>
              <a:rPr/>
              <a:t> </a:t>
            </a:r>
            <a:r>
              <a:rPr/>
              <a:t>tag)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speaking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hexidecimal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(#FF0000)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channel.</a:t>
            </a:r>
            <a:r>
              <a:rPr/>
              <a:t> </a:t>
            </a:r>
            <a:r>
              <a:rPr/>
              <a:t>#00FF00,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channel,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#0000FF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pure</a:t>
            </a:r>
            <a:r>
              <a:rPr/>
              <a:t> </a:t>
            </a:r>
            <a:r>
              <a:rPr/>
              <a:t>blue.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unlimited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16^6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16,777,216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RGB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lighter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channel)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(FF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chanel),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#FF00FF,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magenta,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purplish</a:t>
            </a:r>
            <a:r>
              <a:rPr/>
              <a:t> </a:t>
            </a:r>
            <a:r>
              <a:rPr/>
              <a:t>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#00FFFF,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cyan,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greenish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Yellow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chanel.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channels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white.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crayons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6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7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7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2019-07-22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yellow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Magenta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magenta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Cyan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cyan-plus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r/color-cub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r/color-cub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cube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vertex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</a:t>
            </a:r>
          </a:p>
        </p:txBody>
      </p:sp>
      <p:pic>
        <p:nvPicPr>
          <p:cNvPr descr="../images/r/gradient-black-to-r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</a:p>
        </p:txBody>
      </p:sp>
      <p:pic>
        <p:nvPicPr>
          <p:cNvPr descr="../images/r/gradient-black-to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blue</a:t>
            </a:r>
          </a:p>
        </p:txBody>
      </p:sp>
      <p:pic>
        <p:nvPicPr>
          <p:cNvPr descr="../images/r/gradient-black-to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green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Review hexadecimal codes</a:t>
            </a:r>
          </a:p>
          <a:p>
            <a:pPr lvl="1"/>
            <a:r>
              <a:rPr/>
              <a:t>Color systems</a:t>
            </a:r>
          </a:p>
          <a:p>
            <a:pPr lvl="2"/>
            <a:r>
              <a:rPr/>
              <a:t>RGB</a:t>
            </a:r>
          </a:p>
          <a:p>
            <a:pPr lvl="2"/>
            <a:r>
              <a:rPr/>
              <a:t>HSV</a:t>
            </a:r>
          </a:p>
          <a:p>
            <a:pPr lvl="2"/>
            <a:r>
              <a:rPr/>
              <a:t>CMYK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blue-to-whit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white</a:t>
            </a:r>
          </a:p>
        </p:txBody>
      </p:sp>
      <p:pic>
        <p:nvPicPr>
          <p:cNvPr descr="../images/r/gradient-red-white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gradient-red-yellow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gradients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gray,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black</a:t>
            </a:r>
          </a:p>
        </p:txBody>
      </p:sp>
      <p:pic>
        <p:nvPicPr>
          <p:cNvPr descr="tutorial-colors_files/figure-pptx/red-other-gree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Gradients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(To be added)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r/hsv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Kindergarten.</a:t>
            </a:r>
          </a:p>
        </p:txBody>
      </p:sp>
      <p:pic>
        <p:nvPicPr>
          <p:cNvPr descr="../images/external/julias-colour-wheel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60600" y="1600200"/>
            <a:ext cx="461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hue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HSV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r/hsv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HCL</a:t>
            </a:r>
            <a:r>
              <a:rPr/>
              <a:t> </a:t>
            </a: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 = hue</a:t>
            </a:r>
          </a:p>
          <a:p>
            <a:pPr lvl="2"/>
            <a:r>
              <a:rPr/>
              <a:t>arranged on a wheel 0-360 degrees</a:t>
            </a:r>
          </a:p>
          <a:p>
            <a:pPr lvl="1"/>
            <a:r>
              <a:rPr/>
              <a:t>C = chroma</a:t>
            </a:r>
          </a:p>
          <a:p>
            <a:pPr lvl="2"/>
            <a:r>
              <a:rPr/>
              <a:t>colorfulness relative to a gray of equal luminence</a:t>
            </a:r>
          </a:p>
          <a:p>
            <a:pPr lvl="2"/>
            <a:r>
              <a:rPr/>
              <a:t>not quite same as saturation</a:t>
            </a:r>
          </a:p>
          <a:p>
            <a:pPr lvl="1"/>
            <a:r>
              <a:rPr/>
              <a:t>L = luminence</a:t>
            </a:r>
          </a:p>
          <a:p>
            <a:pPr lvl="2"/>
            <a:r>
              <a:rPr/>
              <a:t>brightness, lightness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90%</a:t>
            </a:r>
          </a:p>
        </p:txBody>
      </p:sp>
      <p:pic>
        <p:nvPicPr>
          <p:cNvPr descr="../images/r/hcl-9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Luminance=70%</a:t>
            </a:r>
          </a:p>
        </p:txBody>
      </p:sp>
      <p:pic>
        <p:nvPicPr>
          <p:cNvPr descr="../images/r/hcl-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Luminance=50%</a:t>
            </a:r>
          </a:p>
        </p:txBody>
      </p:sp>
      <p:pic>
        <p:nvPicPr>
          <p:cNvPr descr="../images/r/hcl-5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Luminance=30%</a:t>
            </a:r>
          </a:p>
        </p:txBody>
      </p:sp>
      <p:pic>
        <p:nvPicPr>
          <p:cNvPr descr="../images/r/hcl-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</a:t>
            </a:r>
          </a:p>
        </p:txBody>
      </p:sp>
      <p:pic>
        <p:nvPicPr>
          <p:cNvPr descr="../images/external/cymk-subtractiv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subtractive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Building blocks Cyan (C), Magenta (M), Yellow (Y), Black (K).</a:t>
            </a:r>
          </a:p>
          <a:p>
            <a:pPr lvl="1"/>
            <a:r>
              <a:rPr/>
              <a:t>Cyan plus Magenta equals Blue</a:t>
            </a:r>
          </a:p>
          <a:p>
            <a:pPr lvl="1"/>
            <a:r>
              <a:rPr/>
              <a:t>Cyan plus Yellow equals Green</a:t>
            </a:r>
          </a:p>
          <a:p>
            <a:pPr lvl="1"/>
            <a:r>
              <a:rPr/>
              <a:t>Magenta plus Yellow equals Red</a:t>
            </a:r>
          </a:p>
          <a:p>
            <a:pPr lvl="1"/>
            <a:r>
              <a:rPr/>
              <a:t>All three combined equals Black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“There are 10 types of programmers in the world, those who undestand binary and those who don’t.”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7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6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5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4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3</m:t>
                        </m:r>
                      </m:sup>
                    </m:sSup>
                    <m:r>
                      <m:t>+</m:t>
                    </m:r>
                    <m:r>
                      <m:t>1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0</m:t>
                    </m:r>
                    <m:r>
                      <m:t>*</m:t>
                    </m:r>
                    <m:sSup>
                      <m:e>
                        <m:r>
                          <m:t>2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2"/>
                <a:r>
                  <a:rPr/>
                  <a:t>= 128+16+8+4 = 156</a:t>
                </a:r>
              </a:p>
              <a:p>
                <a:pPr lvl="1"/>
                <a:r>
                  <a:rPr/>
                  <a:t>Eight binary digits represent the numbers 0-255</a:t>
                </a:r>
              </a:p>
            </p:txBody>
          </p:sp>
        </mc:Choice>
      </mc:AlternateContent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CMYK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black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in theory does, C+M+Y = Black</a:t>
            </a:r>
          </a:p>
          <a:p>
            <a:pPr lvl="2"/>
            <a:r>
              <a:rPr/>
              <a:t>Too much ink</a:t>
            </a:r>
          </a:p>
          <a:p>
            <a:pPr lvl="2"/>
            <a:r>
              <a:rPr/>
              <a:t>Dull muddy color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Kindergarten view of colors</a:t>
            </a:r>
          </a:p>
          <a:p>
            <a:pPr lvl="1"/>
            <a:r>
              <a:rPr/>
              <a:t>RGB color system</a:t>
            </a:r>
          </a:p>
          <a:p>
            <a:pPr lvl="2"/>
            <a:r>
              <a:rPr/>
              <a:t>Gradients</a:t>
            </a:r>
          </a:p>
          <a:p>
            <a:pPr lvl="1"/>
            <a:r>
              <a:rPr/>
              <a:t>HSV color system</a:t>
            </a:r>
          </a:p>
          <a:p>
            <a:pPr lvl="2"/>
            <a:r>
              <a:rPr/>
              <a:t>Discrete color palettes</a:t>
            </a:r>
          </a:p>
          <a:p>
            <a:pPr lvl="1"/>
            <a:r>
              <a:rPr/>
              <a:t>CYMK system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Hexadecimal</a:t>
            </a:r>
            <a:r>
              <a:rPr/>
              <a:t> </a:t>
            </a:r>
            <a:r>
              <a:rPr/>
              <a:t>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Hexadecimal digits (base 16)</a:t>
                </a:r>
              </a:p>
              <a:p>
                <a:pPr lvl="2"/>
                <a:r>
                  <a:rPr/>
                  <a:t>0-9, A=10, B=11, C=12, D=13, E=14, F=15</a:t>
                </a:r>
              </a:p>
              <a:p>
                <a:pPr lvl="2"/>
                <a:r>
                  <a:rPr/>
                  <a:t>1001 1100 (base 2)</a:t>
                </a:r>
              </a:p>
              <a:p>
                <a:pPr lvl="2"/>
                <a:r>
                  <a:rPr/>
                  <a:t>= 9C (base 16)</a:t>
                </a:r>
              </a:p>
              <a:p>
                <a:pPr lvl="2"/>
                <a:r>
                  <a:rPr/>
                  <a:t>= </a:t>
                </a:r>
                <a14:m>
                  <m:oMath xmlns:m="http://schemas.openxmlformats.org/officeDocument/2006/math">
                    <m:r>
                      <m:t>9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1</m:t>
                        </m:r>
                      </m:sup>
                    </m:sSup>
                    <m:r>
                      <m:t>+</m:t>
                    </m:r>
                    <m:r>
                      <m:t>12</m:t>
                    </m:r>
                    <m:r>
                      <m:t>*</m:t>
                    </m:r>
                    <m:sSup>
                      <m:e>
                        <m:r>
                          <m:t>16</m:t>
                        </m:r>
                      </m:e>
                      <m:sup>
                        <m:r>
                          <m:t>0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Two hexadecimal digits represent the numbers 0-255.</a:t>
                </a:r>
              </a:p>
              <a:p>
                <a:pPr lvl="2"/>
                <a:r>
                  <a:rPr/>
                  <a:t>00 (base 16) = 0, FF (base 16) = 255</a:t>
                </a:r>
              </a:p>
              <a:p>
                <a:pPr lvl="1"/>
                <a:r>
                  <a:rPr/>
                  <a:t>A # prefix implies hexadecimal in most computer languages.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#rrggbb format</a:t>
            </a:r>
          </a:p>
          <a:p>
            <a:pPr lvl="2"/>
            <a:r>
              <a:rPr/>
              <a:t>#000000 is pure black</a:t>
            </a:r>
          </a:p>
          <a:p>
            <a:pPr lvl="2"/>
            <a:r>
              <a:rPr/>
              <a:t>#FFFFFF is pure white</a:t>
            </a:r>
          </a:p>
          <a:p>
            <a:pPr lvl="2"/>
            <a:r>
              <a:rPr/>
              <a:t>#FF0000 is pure red</a:t>
            </a:r>
          </a:p>
          <a:p>
            <a:pPr lvl="2"/>
            <a:r>
              <a:rPr/>
              <a:t>#00FF00 is pure green</a:t>
            </a:r>
          </a:p>
          <a:p>
            <a:pPr lvl="2"/>
            <a:r>
              <a:rPr/>
              <a:t>#0000FF is pure blue</a:t>
            </a:r>
          </a:p>
          <a:p>
            <a:pPr lvl="1"/>
            <a:r>
              <a:rPr/>
              <a:t>You can mix and match to get 16,777,216 colors</a:t>
            </a:r>
          </a:p>
          <a:p>
            <a:pPr lvl="2"/>
            <a:r>
              <a:rPr/>
              <a:t>#800080 is purple, #FF69B4 is pink, #40e0d0 is turquoise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yellow</a:t>
            </a:r>
          </a:p>
        </p:txBody>
      </p:sp>
      <p:pic>
        <p:nvPicPr>
          <p:cNvPr descr="../images/r/red-plus-g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magenta</a:t>
            </a:r>
          </a:p>
        </p:txBody>
      </p:sp>
      <p:pic>
        <p:nvPicPr>
          <p:cNvPr descr="../images/r/red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Colors,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cyan</a:t>
            </a:r>
          </a:p>
        </p:txBody>
      </p:sp>
      <p:pic>
        <p:nvPicPr>
          <p:cNvPr descr="../images/r/green-plus-blu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tutorial on colors</dc:title>
  <dc:creator>Steve Simon</dc:creator>
  <cp:keywords/>
  <dcterms:created xsi:type="dcterms:W3CDTF">2019-09-05T20:42:32Z</dcterms:created>
  <dcterms:modified xsi:type="dcterms:W3CDTF">2019-09-05T20:42:32Z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2019-07-22</vt:lpwstr>
  </property>
  <property fmtid="{D5CDD505-2E9C-101B-9397-08002B2CF9AE}" pid="3" name="output">
    <vt:lpwstr>powerpoint_presentation</vt:lpwstr>
  </property>
</Properties>
</file>