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notesMaster" Target="notesMasters/notesMaster1.xml" /><Relationship Id="rId63" Type="http://schemas.openxmlformats.org/officeDocument/2006/relationships/tableStyles" Target="tableStyles.xml" /><Relationship Id="rId6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1" Type="http://schemas.openxmlformats.org/officeDocument/2006/relationships/viewProps" Target="viewProps.xml" /><Relationship Id="rId6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
<Relationships xmlns="http://schemas.openxmlformats.org/package/2006/relationships"><Relationship Id="rId2" Type="http://schemas.openxmlformats.org/officeDocument/2006/relationships/slide" Target="../slides/slide57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charts.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count,</a:t>
            </a:r>
            <a:r>
              <a:rPr/>
              <a:t> </a:t>
            </a:r>
            <a:r>
              <a:rPr/>
              <a:t>percent,</a:t>
            </a:r>
            <a:r>
              <a:rPr/>
              <a:t> </a:t>
            </a:r>
            <a:r>
              <a:rPr/>
              <a:t>average,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total.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technical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histogram.</a:t>
            </a:r>
            <a:r>
              <a:rPr/>
              <a:t> </a:t>
            </a:r>
            <a:r>
              <a:rPr/>
              <a:t>Histograms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diagnostic</a:t>
            </a:r>
            <a:r>
              <a:rPr/>
              <a:t> </a:t>
            </a:r>
            <a:r>
              <a:rPr/>
              <a:t>tool,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cutting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floor.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much,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we’ve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far,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needed.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point.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Kate</a:t>
            </a:r>
            <a:r>
              <a:rPr/>
              <a:t> </a:t>
            </a:r>
            <a:r>
              <a:rPr/>
              <a:t>Winslet,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passenger,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adorable</a:t>
            </a:r>
            <a:r>
              <a:rPr/>
              <a:t> </a:t>
            </a:r>
            <a:r>
              <a:rPr/>
              <a:t>Leonardo</a:t>
            </a:r>
            <a:r>
              <a:rPr/>
              <a:t> </a:t>
            </a:r>
            <a:r>
              <a:rPr/>
              <a:t>di</a:t>
            </a:r>
            <a:r>
              <a:rPr/>
              <a:t> </a:t>
            </a:r>
            <a:r>
              <a:rPr/>
              <a:t>Caprio.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Color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minute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layer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complexity.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button.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chosen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good,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combinations.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traffic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red,</a:t>
            </a:r>
            <a:r>
              <a:rPr/>
              <a:t> </a:t>
            </a:r>
            <a:r>
              <a:rPr/>
              <a:t>yellow,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layer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scale_fill_manual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only.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desired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bright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prominent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gray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lets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fade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category.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simultaneously,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interesting.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way.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comparisons.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“</a:t>
            </a:r>
            <a:r>
              <a:rPr/>
              <a:t>dodge</a:t>
            </a:r>
            <a:r>
              <a:rPr/>
              <a:t>”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handled</a:t>
            </a:r>
            <a:r>
              <a:rPr/>
              <a:t> </a:t>
            </a:r>
            <a:r>
              <a:rPr/>
              <a:t>indirectly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Tableau.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stack</a:t>
            </a:r>
            <a:r>
              <a:rPr/>
              <a:t> </a:t>
            </a:r>
            <a:r>
              <a:rPr/>
              <a:t>option,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another,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packages,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specifying</a:t>
            </a:r>
            <a:r>
              <a:rPr/>
              <a:t> </a:t>
            </a:r>
            <a:r>
              <a:rPr/>
              <a:t>stack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normalize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creates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forces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stack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100%).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attributes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geometry/mark.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and/or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ambiguity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chart),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category.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vast</a:t>
            </a:r>
            <a:r>
              <a:rPr/>
              <a:t> </a:t>
            </a:r>
            <a:r>
              <a:rPr/>
              <a:t>majority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anchored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exceptions.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Y-axis,</a:t>
            </a:r>
            <a:r>
              <a:rPr/>
              <a:t> </a:t>
            </a:r>
            <a:r>
              <a:rPr/>
              <a:t>then,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bar’s</a:t>
            </a:r>
            <a:r>
              <a:rPr/>
              <a:t> </a:t>
            </a:r>
            <a:r>
              <a:rPr/>
              <a:t>height.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to,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bar’s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bar’s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vast</a:t>
            </a:r>
            <a:r>
              <a:rPr/>
              <a:t> </a:t>
            </a:r>
            <a:r>
              <a:rPr/>
              <a:t>majority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cases,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constant,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exceptions.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interior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bar.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exceptions.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exceptions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lecture,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curious.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Tableau.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pclass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x-axis,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pclass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button.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dodged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1"/>
            <a:r>
              <a:rPr/>
              <a:t>Drag</a:t>
            </a:r>
            <a:r>
              <a:rPr/>
              <a:t> </a:t>
            </a:r>
            <a:r>
              <a:rPr/>
              <a:t>pclass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columns</a:t>
            </a:r>
          </a:p>
          <a:p>
            <a:pPr lvl="0" marL="0" indent="0">
              <a:buNone/>
            </a:pPr>
          </a:p>
          <a:p>
            <a:pPr lvl="2"/>
            <a:r>
              <a:rPr/>
              <a:t>Set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Discrete</a:t>
            </a:r>
          </a:p>
          <a:p>
            <a:pPr lvl="0" marL="0" indent="0">
              <a:buNone/>
            </a:pPr>
          </a:p>
          <a:p>
            <a:pPr lvl="1"/>
            <a:r>
              <a:rPr/>
              <a:t>Drag</a:t>
            </a:r>
            <a:r>
              <a:rPr/>
              <a:t> </a:t>
            </a:r>
            <a:r>
              <a:rPr/>
              <a:t>pclass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columns</a:t>
            </a:r>
          </a:p>
          <a:p>
            <a:pPr lvl="0" marL="0" indent="0">
              <a:buNone/>
            </a:pPr>
          </a:p>
          <a:p>
            <a:pPr lvl="2"/>
            <a:r>
              <a:rPr/>
              <a:t>Set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count.</a:t>
            </a:r>
          </a:p>
          <a:p>
            <a:pPr lvl="0" marL="0" indent="0">
              <a:buNone/>
            </a:pPr>
          </a:p>
          <a:p>
            <a:pPr lvl="1"/>
            <a:r>
              <a:rPr/>
              <a:t>Drag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(to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pclass)</a:t>
            </a:r>
          </a:p>
          <a:p>
            <a:pPr lvl="0" marL="0" indent="0">
              <a:buNone/>
            </a:pPr>
          </a:p>
          <a:p>
            <a:pPr lvl="2"/>
            <a:r>
              <a:rPr/>
              <a:t>Set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Discrete</a:t>
            </a:r>
          </a:p>
          <a:p>
            <a:pPr lvl="0" marL="0" indent="0">
              <a:buNone/>
            </a:pPr>
          </a:p>
          <a:p>
            <a:pPr lvl="1"/>
            <a:r>
              <a:rPr/>
              <a:t>Drag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colur</a:t>
            </a:r>
            <a:r>
              <a:rPr/>
              <a:t> </a:t>
            </a:r>
            <a:r>
              <a:rPr/>
              <a:t>button</a:t>
            </a:r>
          </a:p>
          <a:p>
            <a:pPr lvl="0" marL="0" indent="0">
              <a:buNone/>
            </a:pPr>
          </a:p>
          <a:p>
            <a:pPr lvl="2"/>
            <a:r>
              <a:rPr/>
              <a:t>Set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Discrete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Altair/Python,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alt.Y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stack=</a:t>
            </a:r>
            <a:r>
              <a:rPr/>
              <a:t>‘</a:t>
            </a:r>
            <a:r>
              <a:rPr/>
              <a:t>normalize</a:t>
            </a:r>
            <a:r>
              <a:rPr/>
              <a:t>’</a:t>
            </a:r>
            <a:r>
              <a:rPr/>
              <a:t> </a:t>
            </a:r>
            <a:r>
              <a:rPr/>
              <a:t>argument.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position=</a:t>
            </a:r>
            <a:r>
              <a:rPr/>
              <a:t>‘</a:t>
            </a:r>
            <a:r>
              <a:rPr/>
              <a:t>fill</a:t>
            </a:r>
            <a:r>
              <a:rPr/>
              <a:t>’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geom_bar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falls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summary,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menu.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box,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Percent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Cell.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normalized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normalized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summary,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menu.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box,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Percent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Cell.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Mortality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reflects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“</a:t>
            </a:r>
            <a:r>
              <a:rPr/>
              <a:t>women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children</a:t>
            </a:r>
            <a:r>
              <a:rPr/>
              <a:t> </a:t>
            </a:r>
            <a:r>
              <a:rPr/>
              <a:t>first.</a:t>
            </a:r>
            <a:r>
              <a:rPr/>
              <a:t>”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I’d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shoving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kids</a:t>
            </a:r>
            <a:r>
              <a:rPr/>
              <a:t> </a:t>
            </a:r>
            <a:r>
              <a:rPr/>
              <a:t>aside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lifeboats.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Anyway,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gender.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spoiler</a:t>
            </a:r>
            <a:r>
              <a:rPr/>
              <a:t> </a:t>
            </a:r>
            <a:r>
              <a:rPr/>
              <a:t>alert,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Titanic,</a:t>
            </a:r>
            <a:r>
              <a:rPr/>
              <a:t> </a:t>
            </a:r>
            <a:r>
              <a:rPr/>
              <a:t>Kate</a:t>
            </a:r>
            <a:r>
              <a:rPr/>
              <a:t> </a:t>
            </a:r>
            <a:r>
              <a:rPr/>
              <a:t>survives,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Leonardo,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approaches.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Python/Altair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mark_bar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mark_point.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axis,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remind</a:t>
            </a:r>
            <a:r>
              <a:rPr/>
              <a:t> </a:t>
            </a:r>
            <a:r>
              <a:rPr/>
              <a:t>Python/Altair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geom_bar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specifying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geom_bar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normalized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alternate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normalized</a:t>
            </a:r>
            <a:r>
              <a:rPr/>
              <a:t> </a:t>
            </a:r>
            <a:r>
              <a:rPr/>
              <a:t>barchart.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alternate</a:t>
            </a:r>
            <a:r>
              <a:rPr/>
              <a:t> </a:t>
            </a:r>
            <a:r>
              <a:rPr/>
              <a:t>version.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alternate</a:t>
            </a:r>
            <a:r>
              <a:rPr/>
              <a:t> </a:t>
            </a:r>
            <a:r>
              <a:rPr/>
              <a:t>version.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53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geometries/marks.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geometry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mark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(meaning</a:t>
            </a:r>
            <a:r>
              <a:rPr/>
              <a:t> </a:t>
            </a:r>
            <a:r>
              <a:rPr/>
              <a:t>width)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held</a:t>
            </a:r>
            <a:r>
              <a:rPr/>
              <a:t> </a:t>
            </a:r>
            <a:r>
              <a:rPr/>
              <a:t>constant.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dodge,</a:t>
            </a:r>
            <a:r>
              <a:rPr/>
              <a:t> </a:t>
            </a:r>
            <a:r>
              <a:rPr/>
              <a:t>stack,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normalize.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terminology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standardized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packages.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(Note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myself)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57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barchart.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ship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massive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name.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unsinkable,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maiden</a:t>
            </a:r>
            <a:r>
              <a:rPr/>
              <a:t> </a:t>
            </a:r>
            <a:r>
              <a:rPr/>
              <a:t>voyage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1912,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ship</a:t>
            </a:r>
            <a:r>
              <a:rPr/>
              <a:t> </a:t>
            </a:r>
            <a:r>
              <a:rPr/>
              <a:t>hit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iceberg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sank.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sank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believed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women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children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statistics.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Leonardo</a:t>
            </a:r>
            <a:r>
              <a:rPr/>
              <a:t> </a:t>
            </a:r>
            <a:r>
              <a:rPr/>
              <a:t>diCaprio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Kate</a:t>
            </a:r>
            <a:r>
              <a:rPr/>
              <a:t> </a:t>
            </a:r>
            <a:r>
              <a:rPr/>
              <a:t>Winslet.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count.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x-axis)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pill.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dimenion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categorical).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(y-axis)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Altair/Python,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arguments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mark_bar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(not</a:t>
            </a:r>
            <a:r>
              <a:rPr/>
              <a:t> </a:t>
            </a:r>
            <a:r>
              <a:rPr/>
              <a:t>counting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pixel</a:t>
            </a:r>
            <a:r>
              <a:rPr/>
              <a:t> </a:t>
            </a:r>
            <a:r>
              <a:rPr/>
              <a:t>border),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pixel</a:t>
            </a:r>
            <a:r>
              <a:rPr/>
              <a:t> </a:t>
            </a:r>
            <a:r>
              <a:rPr/>
              <a:t>barrather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bar.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pixel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bar.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arguments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argument.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tried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argument,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border,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interior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color.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choice,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ambiguous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gaps.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0.5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50%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space,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widths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0.8.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bar.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touching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pixel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bar.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themselves.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produces.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slider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button.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tiny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8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9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10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11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14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18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20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2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22.png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23.png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Relationship Id="rId3" Type="http://schemas.openxmlformats.org/officeDocument/2006/relationships/image" Target="../media/image24.png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Relationship Id="rId3" Type="http://schemas.openxmlformats.org/officeDocument/2006/relationships/image" Target="../media/image25.png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image" Target="../media/image26.png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1.png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Relationship Id="rId3" Type="http://schemas.openxmlformats.org/officeDocument/2006/relationships/image" Target="../media/image27.png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Relationship Id="rId3" Type="http://schemas.openxmlformats.org/officeDocument/2006/relationships/image" Target="../media/image28.png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Relationship Id="rId3" Type="http://schemas.openxmlformats.org/officeDocument/2006/relationships/image" Target="../media/image29.png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Relationship Id="rId3" Type="http://schemas.openxmlformats.org/officeDocument/2006/relationships/image" Target="../media/image30.png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png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png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3.png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2019-08-03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gender-bar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25900" y="1600200"/>
            <a:ext cx="1092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aes(sex)) +
  geom_bar()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gender-bar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gender-bar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barchart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
    color='#FF0000', 
    size=5
).encode(
    x='pclass:N',
    y='count()'
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aes(pclass)) +
  geom_bar(fill="#FF0000", width=0.5)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Point and click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</a:p>
        </p:txBody>
      </p:sp>
      <p:pic>
        <p:nvPicPr>
          <p:cNvPr descr="../images/python/red-bar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86200" y="1600200"/>
            <a:ext cx="138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bars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</a:p>
        </p:txBody>
      </p:sp>
      <p:pic>
        <p:nvPicPr>
          <p:cNvPr descr="../images/r/red-ba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count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</a:p>
        </p:txBody>
      </p:sp>
      <p:pic>
        <p:nvPicPr>
          <p:cNvPr descr="../images/tableau/red-ba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bars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for emphasis in simple bar charts</a:t>
            </a:r>
          </a:p>
          <a:p>
            <a:pPr lvl="1"/>
            <a:r>
              <a:rPr/>
              <a:t>Very important for stacked or side-by-side bar charts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alt.Color('pclass:N'),
    x='pclass:N',
    y='count()'
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aes(x=pclass)) +
  geom_bar(aes(fill=pclass))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Point and click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Fewer in numbers than points</a:t>
            </a:r>
          </a:p>
          <a:p>
            <a:pPr lvl="1"/>
            <a:r>
              <a:rPr/>
              <a:t>Usually a summary statistic</a:t>
            </a:r>
          </a:p>
          <a:p>
            <a:pPr lvl="2"/>
            <a:r>
              <a:rPr/>
              <a:t>Count</a:t>
            </a:r>
          </a:p>
          <a:p>
            <a:pPr lvl="2"/>
            <a:r>
              <a:rPr/>
              <a:t>Percent</a:t>
            </a:r>
          </a:p>
          <a:p>
            <a:pPr lvl="2"/>
            <a:r>
              <a:rPr/>
              <a:t>Average</a:t>
            </a:r>
          </a:p>
          <a:p>
            <a:pPr lvl="2"/>
            <a:r>
              <a:rPr/>
              <a:t>Total</a:t>
            </a:r>
          </a:p>
          <a:p>
            <a:pPr lvl="1"/>
            <a:r>
              <a:rPr/>
              <a:t>A bar chart is NOT a histogram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Choosing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alt.Color(
        'pclass:N',
        scale=alt.Scale(
            range=['#00FF00', '#FFFF00', '#FF0000']
        )
    ),
    x='pclass:N',
    y='count()'
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Choosing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aes(x=pclass)) +
  geom_bar(aes(fill=pclass)) +
  scale_fill_manual(values=c("#00FF00", "#FFFF00", "#FF0000"))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Point and click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colors</a:t>
            </a:r>
          </a:p>
        </p:txBody>
      </p:sp>
      <p:pic>
        <p:nvPicPr>
          <p:cNvPr descr="../images/python/traffic-ligh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606800" y="1600200"/>
            <a:ext cx="1930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traffic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colors</a:t>
            </a:r>
          </a:p>
        </p:txBody>
      </p:sp>
      <p:pic>
        <p:nvPicPr>
          <p:cNvPr descr="../images/r/bar-col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traffic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funadamentals,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colors</a:t>
            </a:r>
          </a:p>
        </p:txBody>
      </p:sp>
      <p:pic>
        <p:nvPicPr>
          <p:cNvPr descr="../images/tableau/traffic-ligh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traffic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Make the first class bar red (#FF0000)</a:t>
            </a:r>
          </a:p>
          <a:p>
            <a:pPr lvl="1"/>
            <a:r>
              <a:rPr/>
              <a:t>Make the other two bars gray (#808080)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alt.Color(
        'pclass:N',
        scale=alt.Scale(
            range=['#FF0000', '#808080', '#808080']
        )
    ), 
    x='pclass:N',
    y='count()'
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red-first-cla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19500" y="1600200"/>
            <a:ext cx="1917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accent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aes(x=pclass)) +
  geom_bar(aes(fill=pclass)) +
  scale_fill_manual(values=c("#FF0000", "#808080", "#808080"))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bar-color-repea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highlight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</a:t>
            </a:r>
          </a:p>
          <a:p>
            <a:pPr lvl="2"/>
            <a:r>
              <a:rPr/>
              <a:t>Location</a:t>
            </a:r>
          </a:p>
          <a:p>
            <a:pPr lvl="2"/>
            <a:r>
              <a:rPr/>
              <a:t>Size</a:t>
            </a:r>
          </a:p>
          <a:p>
            <a:pPr lvl="2"/>
            <a:r>
              <a:rPr/>
              <a:t>Color</a:t>
            </a:r>
          </a:p>
          <a:p>
            <a:pPr lvl="2"/>
            <a:r>
              <a:rPr/>
              <a:t>NOT shape!!!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red-first-cla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highlight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Stack,</a:t>
            </a:r>
            <a:r>
              <a:rPr/>
              <a:t> </a:t>
            </a:r>
            <a:r>
              <a:rPr/>
              <a:t>Dodge,</a:t>
            </a:r>
            <a:r>
              <a:rPr/>
              <a:t> </a:t>
            </a:r>
            <a:r>
              <a:rPr/>
              <a:t>Normalize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Summarize by two categories</a:t>
            </a:r>
          </a:p>
          <a:p>
            <a:pPr lvl="1"/>
            <a:r>
              <a:rPr/>
              <a:t>Dodge</a:t>
            </a:r>
          </a:p>
          <a:p>
            <a:pPr lvl="2"/>
            <a:r>
              <a:rPr/>
              <a:t>Side by side</a:t>
            </a:r>
          </a:p>
          <a:p>
            <a:pPr lvl="1"/>
            <a:r>
              <a:rPr/>
              <a:t>Stack</a:t>
            </a:r>
          </a:p>
          <a:p>
            <a:pPr lvl="2"/>
            <a:r>
              <a:rPr/>
              <a:t>One on top, one on bottom</a:t>
            </a:r>
          </a:p>
          <a:p>
            <a:pPr lvl="1"/>
            <a:r>
              <a:rPr/>
              <a:t>Normalize</a:t>
            </a:r>
          </a:p>
          <a:p>
            <a:pPr lvl="2"/>
            <a:r>
              <a:rPr/>
              <a:t>Stack and set full bar to 100%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x='pclass:N',
    y='count()',
    color='sex'
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aes(x=pclass, fill=sex)) +
  geom_bar(position="stack")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bars</a:t>
            </a:r>
          </a:p>
        </p:txBody>
      </p:sp>
      <p:pic>
        <p:nvPicPr>
          <p:cNvPr descr="../images/python/stack-gend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03600" y="1600200"/>
            <a:ext cx="2336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bars</a:t>
            </a:r>
          </a:p>
        </p:txBody>
      </p:sp>
      <p:pic>
        <p:nvPicPr>
          <p:cNvPr descr="../images/r/count-by-stac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bars</a:t>
            </a:r>
          </a:p>
        </p:txBody>
      </p:sp>
      <p:pic>
        <p:nvPicPr>
          <p:cNvPr descr="../images/tableau/stacked-ba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dodge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x='sex',
    y='count()',
    color='sex',
    column='pclass:N'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aes(x=pclass, fill=sex)) +
  geom_bar(position="dodge")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Point and click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dodged</a:t>
            </a:r>
            <a:r>
              <a:rPr/>
              <a:t> </a:t>
            </a:r>
            <a:r>
              <a:rPr/>
              <a:t>bars</a:t>
            </a:r>
          </a:p>
        </p:txBody>
      </p:sp>
      <p:pic>
        <p:nvPicPr>
          <p:cNvPr descr="../images/python/dodge-gend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38500" y="1600200"/>
            <a:ext cx="2667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Grouped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gender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dodged</a:t>
            </a:r>
            <a:r>
              <a:rPr/>
              <a:t> </a:t>
            </a:r>
            <a:r>
              <a:rPr/>
              <a:t>bars</a:t>
            </a:r>
          </a:p>
        </p:txBody>
      </p:sp>
      <p:pic>
        <p:nvPicPr>
          <p:cNvPr descr="../images/r/count-by-dod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dodged</a:t>
            </a:r>
            <a:r>
              <a:rPr/>
              <a:t> </a:t>
            </a:r>
            <a:r>
              <a:rPr/>
              <a:t>bars</a:t>
            </a:r>
          </a:p>
        </p:txBody>
      </p:sp>
      <p:pic>
        <p:nvPicPr>
          <p:cNvPr descr="../images/tableau/dodged-ba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barchart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x='pclass:N',
    y='count()'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ggplot(ti, aes(x=pclass)) +
  geom_bar()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Drag and drop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normalize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x='sex',
    y=alt.Y('count()', stack='normalize'),
    color='pclass:N'
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aes(survived)) +
  geom_bar(aes(fill=sex), position="fill")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Drag and drop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normalized</a:t>
            </a:r>
            <a:r>
              <a:rPr/>
              <a:t> </a:t>
            </a:r>
            <a:r>
              <a:rPr/>
              <a:t>bars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normalized</a:t>
            </a:r>
            <a:r>
              <a:rPr/>
              <a:t> </a:t>
            </a:r>
            <a:r>
              <a:rPr/>
              <a:t>bars</a:t>
            </a:r>
          </a:p>
        </p:txBody>
      </p:sp>
      <p:pic>
        <p:nvPicPr>
          <p:cNvPr descr="../images/r/count-by-normaliz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normalized</a:t>
            </a:r>
            <a:r>
              <a:rPr/>
              <a:t> </a:t>
            </a:r>
            <a:r>
              <a:rPr/>
              <a:t>bars</a:t>
            </a:r>
          </a:p>
        </p:txBody>
      </p:sp>
      <p:pic>
        <p:nvPicPr>
          <p:cNvPr descr="../images/tableau/table-calcula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62300" y="1600200"/>
            <a:ext cx="283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normalized</a:t>
            </a:r>
            <a:r>
              <a:rPr/>
              <a:t> </a:t>
            </a:r>
            <a:r>
              <a:rPr/>
              <a:t>bars</a:t>
            </a:r>
          </a:p>
        </p:txBody>
      </p:sp>
      <p:pic>
        <p:nvPicPr>
          <p:cNvPr descr="../images/tableau/normalized-ba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bar chart showing counts involving both mortality and gender. Use normalized bars.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x='sex',
    y=alt.Y('count()', stack='normalize'),
    color='survived'
)</a:t>
            </a:r>
          </a:p>
          <a:p>
            <a:pPr lvl="1"/>
            <a:r>
              <a:rPr/>
              <a:t>Alternative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x='survived',
    y=alt.Y('count()', stack='normalize'),
    color='sex'
)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sex</a:t>
            </a:r>
          </a:p>
        </p:txBody>
      </p:sp>
      <p:pic>
        <p:nvPicPr>
          <p:cNvPr descr="../images/python/mortality-by-se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759200" y="1600200"/>
            <a:ext cx="1612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barchart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mortality</a:t>
            </a:r>
          </a:p>
        </p:txBody>
      </p:sp>
      <p:pic>
        <p:nvPicPr>
          <p:cNvPr descr="../images/python/sex-by-mortalit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708400" y="1600200"/>
            <a:ext cx="1727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Sex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barchart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aes(x=survived, fill=sex)) +
  geom_bar(position="normalize")</a:t>
            </a:r>
          </a:p>
          <a:p>
            <a:pPr lvl="1"/>
            <a:r>
              <a:rPr/>
              <a:t>Alternate version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aes(x=sex, fill=survived)) +
  geom_bar(position="normalize")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barchart</a:t>
            </a:r>
          </a:p>
        </p:txBody>
      </p:sp>
      <p:pic>
        <p:nvPicPr>
          <p:cNvPr descr="../images/python/basic-barchar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937000" y="1600200"/>
            <a:ext cx="1270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sex</a:t>
            </a:r>
          </a:p>
        </p:txBody>
      </p:sp>
      <p:pic>
        <p:nvPicPr>
          <p:cNvPr descr="../images/r/mortality-by-se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mortality</a:t>
            </a:r>
          </a:p>
        </p:txBody>
      </p:sp>
      <p:pic>
        <p:nvPicPr>
          <p:cNvPr descr="../images/r/sex-by-mortalit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sex</a:t>
            </a:r>
          </a:p>
        </p:txBody>
      </p:sp>
      <p:pic>
        <p:nvPicPr>
          <p:cNvPr descr="../images/tableau/mortality-by-se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barchart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mortality</a:t>
            </a:r>
          </a:p>
        </p:txBody>
      </p:sp>
      <p:pic>
        <p:nvPicPr>
          <p:cNvPr descr="../images/tableau/sex-by-mortalit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Sex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barchart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bars</a:t>
            </a:r>
          </a:p>
        </p:txBody>
      </p:sp>
      <p:pic>
        <p:nvPicPr>
          <p:cNvPr descr="../images/python/mean-bar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76700" y="1600200"/>
            <a:ext cx="990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sex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means</a:t>
            </a:r>
          </a:p>
        </p:txBody>
      </p:sp>
      <p:pic>
        <p:nvPicPr>
          <p:cNvPr descr="../images/r/mean-bar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sex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barchart</a:t>
            </a:r>
          </a:p>
        </p:txBody>
      </p:sp>
      <p:pic>
        <p:nvPicPr>
          <p:cNvPr descr="../images/tableau/mean-bar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sex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“A mapping of data to the visual aesthetics of geometries/marks”</a:t>
            </a:r>
          </a:p>
          <a:p>
            <a:pPr lvl="2"/>
            <a:r>
              <a:rPr/>
              <a:t>Bars are a type of geometry/mark</a:t>
            </a:r>
          </a:p>
          <a:p>
            <a:pPr lvl="2"/>
            <a:r>
              <a:rPr/>
              <a:t>Aesthetics for bars include location, size, color</a:t>
            </a:r>
          </a:p>
          <a:p>
            <a:pPr lvl="2"/>
            <a:r>
              <a:rPr/>
              <a:t>Stack versus dodge versus normalize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barchart</a:t>
            </a:r>
          </a:p>
        </p:txBody>
      </p:sp>
      <p:pic>
        <p:nvPicPr>
          <p:cNvPr descr="../images/r/basic-barchart-agai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barchart</a:t>
            </a:r>
          </a:p>
        </p:txBody>
      </p:sp>
      <p:pic>
        <p:nvPicPr>
          <p:cNvPr descr="../images/tableau/basic-barchar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barchart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bar chart showing the number of people in each gender (use the Sex variable).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x='sex',
    y='count()'
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Barchart fundamentals</dc:title>
  <dc:creator>Steve Simon</dc:creator>
  <cp:keywords/>
  <dcterms:created xsi:type="dcterms:W3CDTF">2019-09-23T23:33:49Z</dcterms:created>
  <dcterms:modified xsi:type="dcterms:W3CDTF">2019-09-23T23:33:49Z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2019-08-03</vt:lpwstr>
  </property>
  <property fmtid="{D5CDD505-2E9C-101B-9397-08002B2CF9AE}" pid="3" name="output">
    <vt:lpwstr>powerpoint_presentation</vt:lpwstr>
  </property>
</Properties>
</file>