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notesMaster" Target="notesMasters/notes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unsettling</a:t>
            </a:r>
            <a:r>
              <a:rPr/>
              <a:t> </a:t>
            </a:r>
            <a:r>
              <a:rPr/>
              <a:t>vibratory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life’s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stripes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stripes.</a:t>
            </a:r>
            <a:r>
              <a:rPr/>
              <a:t>”</a:t>
            </a:r>
            <a:r>
              <a:rPr/>
              <a:t> </a:t>
            </a:r>
            <a:r>
              <a:rPr/>
              <a:t>Marty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Zebra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Madagascar.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ordering,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strongly</a:t>
            </a:r>
            <a:r>
              <a:rPr/>
              <a:t> </a:t>
            </a:r>
            <a:r>
              <a:rPr/>
              <a:t>disagree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“</a:t>
            </a:r>
            <a:r>
              <a:rPr/>
              <a:t>disagree,</a:t>
            </a:r>
            <a:r>
              <a:rPr/>
              <a:t>”</a:t>
            </a:r>
            <a:r>
              <a:rPr/>
              <a:t> </a:t>
            </a:r>
            <a:r>
              <a:rPr/>
              <a:t>“</a:t>
            </a:r>
            <a:r>
              <a:rPr/>
              <a:t>neutral,</a:t>
            </a:r>
            <a:r>
              <a:rPr/>
              <a:t>”</a:t>
            </a:r>
            <a:r>
              <a:rPr/>
              <a:t> </a:t>
            </a:r>
            <a:r>
              <a:rPr/>
              <a:t>“</a:t>
            </a:r>
            <a:r>
              <a:rPr/>
              <a:t>agree,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“</a:t>
            </a:r>
            <a:r>
              <a:rPr/>
              <a:t>strongly</a:t>
            </a:r>
            <a:r>
              <a:rPr/>
              <a:t> </a:t>
            </a:r>
            <a:r>
              <a:rPr/>
              <a:t>agree.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orderly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overrated,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rapid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facilitates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compared.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travelled.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outnumbered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thrid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disrepancy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Stacking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diagonally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salmon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co-ed</a:t>
            </a:r>
            <a:r>
              <a:rPr/>
              <a:t> </a:t>
            </a:r>
            <a:r>
              <a:rPr/>
              <a:t>volleyball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outlook</a:t>
            </a:r>
            <a:r>
              <a:rPr/>
              <a:t> </a:t>
            </a:r>
            <a:r>
              <a:rPr/>
              <a:t>(happy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miserable).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unevenly.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thankfully,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56%,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picture.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friends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regions,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regions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outlook,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dominant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empty,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sensible</a:t>
            </a:r>
            <a:r>
              <a:rPr/>
              <a:t> </a:t>
            </a:r>
            <a:r>
              <a:rPr/>
              <a:t>defaults,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unevenness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noticeable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picture,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12%,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miserable.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indebtedness.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dominates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barchart.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happy,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money.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money.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visualization.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haw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classification.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happy,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miserable,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outlooks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outlooks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orientations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guidance.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manipulate)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Similarly,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precedent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time)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antecedent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afterward).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antecedent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treatments,</a:t>
            </a:r>
            <a:r>
              <a:rPr/>
              <a:t> </a:t>
            </a:r>
            <a:r>
              <a:rPr/>
              <a:t>causes,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precedents.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life,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preceed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ticket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designing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unpleasant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ordering,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easy.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disposal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facilitate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close.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stacks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projection,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comparison.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stack,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antecedent.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arrangements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layouts.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consideration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discern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electrons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indulge</a:t>
            </a:r>
            <a:r>
              <a:rPr/>
              <a:t> </a:t>
            </a:r>
            <a:r>
              <a:rPr/>
              <a:t>yourself?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clash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sideways.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artefacts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rounding.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imperceptible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noticeable.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compelling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margins,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340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340.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7.73.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308</a:t>
            </a:r>
            <a:r>
              <a:rPr/>
              <a:t> </a:t>
            </a:r>
            <a:r>
              <a:rPr/>
              <a:t>pixels,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43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remedies.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wider,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infrequently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other</a:t>
            </a:r>
            <a:r>
              <a:rPr/>
              <a:t>”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adults.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eighten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eighteen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nineteenth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compromise.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compromise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960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960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higer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knees.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assessments.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Divorced/Separated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truncated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widowed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divorced/separated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4.gif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5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7.gif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9.gif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20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knees</a:t>
            </a:r>
          </a:p>
        </p:txBody>
      </p:sp>
      <p:pic>
        <p:nvPicPr>
          <p:cNvPr descr="../images/r/truncated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Truncated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sorted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Sorted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Which bars get to snuggle?</a:t>
            </a:r>
          </a:p>
          <a:p>
            <a:pPr lvl="2"/>
            <a:r>
              <a:rPr/>
              <a:t>Minimize distance between important comparisons</a:t>
            </a:r>
          </a:p>
          <a:p>
            <a:pPr lvl="1"/>
            <a:r>
              <a:rPr/>
              <a:t>When should you stack?</a:t>
            </a:r>
          </a:p>
          <a:p>
            <a:pPr lvl="1"/>
            <a:r>
              <a:rPr/>
              <a:t>Counts versus percentages</a:t>
            </a:r>
          </a:p>
          <a:p>
            <a:pPr lvl="2"/>
            <a:r>
              <a:rPr/>
              <a:t>HOw to de-ephasize small categories</a:t>
            </a:r>
          </a:p>
          <a:p>
            <a:pPr lvl="1"/>
            <a:r>
              <a:rPr/>
              <a:t>What percentage to use?</a:t>
            </a:r>
          </a:p>
          <a:p>
            <a:pPr lvl="2"/>
            <a:r>
              <a:rPr/>
              <a:t>Row, column, or cell percentages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snuggle?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passenger-class-adjac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Dodged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adjacent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snuggle?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sex-adjac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Dodged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adjacent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passenger-class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stacked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passenger-class-reverse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stack?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sex-stack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stacked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(1/8)</a:t>
            </a:r>
          </a:p>
        </p:txBody>
      </p:sp>
      <p:pic>
        <p:nvPicPr>
          <p:cNvPr descr="../images/external/happiness-count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(2/8)</a:t>
            </a:r>
          </a:p>
        </p:txBody>
      </p:sp>
      <p:pic>
        <p:nvPicPr>
          <p:cNvPr descr="../images/external/happiness-row-percent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alternate-white-and-bl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319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Moire</a:t>
            </a:r>
            <a:r>
              <a:rPr/>
              <a:t> </a:t>
            </a:r>
            <a:r>
              <a:rPr/>
              <a:t>effect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(3/8)</a:t>
            </a:r>
          </a:p>
        </p:txBody>
      </p:sp>
      <p:pic>
        <p:nvPicPr>
          <p:cNvPr descr="../images/r/outlook-st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(4/8)</a:t>
            </a:r>
          </a:p>
        </p:txBody>
      </p:sp>
      <p:pic>
        <p:nvPicPr>
          <p:cNvPr descr="../images/external/happiness-column-percent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(5/8)</a:t>
            </a:r>
          </a:p>
        </p:txBody>
      </p:sp>
      <p:pic>
        <p:nvPicPr>
          <p:cNvPr descr="../images/r/income-st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(6/8)</a:t>
            </a:r>
          </a:p>
        </p:txBody>
      </p:sp>
      <p:pic>
        <p:nvPicPr>
          <p:cNvPr descr="../images/external/happiness-cell-percent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(7/8)</a:t>
            </a:r>
          </a:p>
        </p:txBody>
      </p:sp>
      <p:pic>
        <p:nvPicPr>
          <p:cNvPr descr="../images/r/cell-st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(8/8)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hard and fast rules</a:t>
            </a:r>
          </a:p>
          <a:p>
            <a:pPr lvl="1"/>
            <a:r>
              <a:rPr/>
              <a:t>Classify your categorical variables</a:t>
            </a:r>
          </a:p>
          <a:p>
            <a:pPr lvl="2"/>
            <a:r>
              <a:rPr/>
              <a:t>What is the treatment, what is the outcome?</a:t>
            </a:r>
          </a:p>
          <a:p>
            <a:pPr lvl="2"/>
            <a:r>
              <a:rPr/>
              <a:t>What is cause, what is effect?</a:t>
            </a:r>
          </a:p>
          <a:p>
            <a:pPr lvl="2"/>
            <a:r>
              <a:rPr/>
              <a:t>What is precedent, what is antecedent?</a:t>
            </a:r>
          </a:p>
          <a:p>
            <a:pPr lvl="1"/>
            <a:r>
              <a:rPr/>
              <a:t>Stack the outcome, effect, or antecedent.</a:t>
            </a:r>
          </a:p>
          <a:p>
            <a:pPr lvl="2"/>
            <a:r>
              <a:rPr/>
              <a:t>Probability of outcome given the treatment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make the gaps the same size as the bars</a:t>
            </a:r>
          </a:p>
          <a:p>
            <a:pPr lvl="1"/>
            <a:r>
              <a:rPr/>
              <a:t>Labels often fit better on a horizontal barchart</a:t>
            </a:r>
          </a:p>
          <a:p>
            <a:pPr lvl="1"/>
            <a:r>
              <a:rPr/>
              <a:t>With many bars, watch for rounding artefacts</a:t>
            </a:r>
          </a:p>
          <a:p>
            <a:pPr lvl="1"/>
            <a:r>
              <a:rPr/>
              <a:t>Sort your bars by size</a:t>
            </a:r>
          </a:p>
          <a:p>
            <a:pPr lvl="1"/>
            <a:r>
              <a:rPr/>
              <a:t>With two categorical variables, you have lots of options</a:t>
            </a:r>
          </a:p>
          <a:p>
            <a:pPr lvl="2"/>
            <a:r>
              <a:rPr/>
              <a:t>Minimize distance between the most important comparisons</a:t>
            </a:r>
          </a:p>
          <a:p>
            <a:pPr lvl="2"/>
            <a:r>
              <a:rPr/>
              <a:t>The bottom category in a stacked barchart is easiest to read</a:t>
            </a:r>
          </a:p>
          <a:p>
            <a:pPr lvl="2"/>
            <a:r>
              <a:rPr/>
              <a:t>Stack outcomes/effects/antecedents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optical-illusion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6543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three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Axis labels often fit better next to horizontal bars</a:t>
            </a:r>
          </a:p>
          <a:p>
            <a:pPr lvl="1"/>
            <a:r>
              <a:rPr/>
              <a:t>Bar charts with many bars</a:t>
            </a:r>
          </a:p>
          <a:p>
            <a:pPr lvl="2"/>
            <a:r>
              <a:rPr/>
              <a:t>Vertical bars allow more room</a:t>
            </a:r>
          </a:p>
          <a:p>
            <a:pPr lvl="2"/>
            <a:r>
              <a:rPr/>
              <a:t>Beware of rounding artefacts</a:t>
            </a:r>
          </a:p>
          <a:p>
            <a:pPr lvl="1"/>
            <a:r>
              <a:rPr/>
              <a:t>Do not cut off bar charts at the knees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location-vertica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location-vertical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location-horizon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</a:t>
            </a:r>
          </a:p>
        </p:txBody>
      </p:sp>
      <p:pic>
        <p:nvPicPr>
          <p:cNvPr descr="../images/r/rounding-artefac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categories to reduce the number of bars.</a:t>
            </a:r>
          </a:p>
          <a:p>
            <a:pPr lvl="1"/>
            <a:r>
              <a:rPr/>
              <a:t>Increase the resolution of your plot</a:t>
            </a:r>
          </a:p>
          <a:p>
            <a:pPr lvl="1"/>
            <a:r>
              <a:rPr/>
              <a:t>Switch to a line graph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Barcharts, recommendations</dc:title>
  <dc:creator>Steve Simon</dc:creator>
  <cp:keywords/>
  <dcterms:created xsi:type="dcterms:W3CDTF">2019-09-24T01:21:25Z</dcterms:created>
  <dcterms:modified xsi:type="dcterms:W3CDTF">2019-09-24T01:21:25Z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2019-08-03</vt:lpwstr>
  </property>
  <property fmtid="{D5CDD505-2E9C-101B-9397-08002B2CF9AE}" pid="3" name="output">
    <vt:lpwstr>powerpoint_presentation</vt:lpwstr>
  </property>
</Properties>
</file>