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Understanding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tasks:</a:t>
            </a:r>
            <a:r>
              <a:rPr/>
              <a:t> </a:t>
            </a:r>
            <a:r>
              <a:rPr/>
              <a:t>projection,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facilitate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distances.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distance.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Anchoring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implicit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assist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shortening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semicircular</a:t>
            </a:r>
            <a:r>
              <a:rPr/>
              <a:t> </a:t>
            </a:r>
            <a:r>
              <a:rPr/>
              <a:t>dial,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full.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level?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downwards.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subconciously.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3/4.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scane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3/4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difficulty,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February)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judging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ellipses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ellipse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(annual</a:t>
            </a:r>
            <a:r>
              <a:rPr/>
              <a:t> </a:t>
            </a:r>
            <a:r>
              <a:rPr/>
              <a:t>sales).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here–is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diameter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(Metro)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(Tesco)?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orientations.</a:t>
            </a:r>
            <a:r>
              <a:rPr/>
              <a:t> </a:t>
            </a:r>
            <a:r>
              <a:rPr/>
              <a:t>Picking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visible.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another?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comparisons:</a:t>
            </a:r>
            <a:r>
              <a:rPr/>
              <a:t> </a:t>
            </a:r>
            <a:r>
              <a:rPr/>
              <a:t>length,</a:t>
            </a:r>
            <a:r>
              <a:rPr/>
              <a:t> </a:t>
            </a:r>
            <a:r>
              <a:rPr/>
              <a:t>angle,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increasingly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(requiring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dimentional</a:t>
            </a:r>
            <a:r>
              <a:rPr/>
              <a:t> </a:t>
            </a:r>
            <a:r>
              <a:rPr/>
              <a:t>space)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brightness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snowfall,</a:t>
            </a:r>
            <a:r>
              <a:rPr/>
              <a:t> </a:t>
            </a:r>
            <a:r>
              <a:rPr/>
              <a:t>Remington,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southwester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Newport,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state?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darkness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marked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upstate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Vermont.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Newport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facilitate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projection,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hardest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length,</a:t>
            </a:r>
            <a:r>
              <a:rPr/>
              <a:t> </a:t>
            </a:r>
            <a:r>
              <a:rPr/>
              <a:t>angle,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volune,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myself)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replacing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legends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placements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helps,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1987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respect,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asked.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above.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movements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solely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movements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rotation,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superimpositions.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exapmle,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Farm)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Crookston)?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direction.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Perception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2017-09-03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Scanning</a:t>
            </a:r>
          </a:p>
          <a:p>
            <a:pPr lvl="2"/>
            <a:r>
              <a:rPr/>
              <a:t>Quantifying distance throug the use of a mental tape measure</a:t>
            </a:r>
          </a:p>
          <a:p>
            <a:pPr lvl="2"/>
            <a:r>
              <a:rPr/>
              <a:t>Shorter distances are easier</a:t>
            </a:r>
          </a:p>
          <a:p>
            <a:pPr lvl="1"/>
            <a:r>
              <a:rPr/>
              <a:t>Anchoring</a:t>
            </a:r>
          </a:p>
          <a:p>
            <a:pPr lvl="2"/>
            <a:r>
              <a:rPr/>
              <a:t>Implicit or explicit development of reference points</a:t>
            </a:r>
          </a:p>
          <a:p>
            <a:pPr lvl="2"/>
            <a:r>
              <a:rPr/>
              <a:t>Assists with scanning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</a:p>
        </p:txBody>
      </p:sp>
      <p:pic>
        <p:nvPicPr>
          <p:cNvPr descr="../images/r/fuel-gu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Assisting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anchors</a:t>
            </a:r>
          </a:p>
        </p:txBody>
      </p:sp>
      <p:pic>
        <p:nvPicPr>
          <p:cNvPr descr="../images/r/fuel-gau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3/4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Visually simple tasks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Angle/slope</a:t>
            </a:r>
          </a:p>
          <a:p>
            <a:pPr lvl="1"/>
            <a:r>
              <a:rPr/>
              <a:t>Visually demanding tasks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Density/Saturation/Hue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Angle/slope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decline)</a:t>
            </a:r>
          </a:p>
        </p:txBody>
      </p:sp>
      <p:pic>
        <p:nvPicPr>
          <p:cNvPr descr="../images/external/sales-tr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external/ellips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733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ellipses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length)</a:t>
            </a:r>
          </a:p>
        </p:txBody>
      </p:sp>
      <p:pic>
        <p:nvPicPr>
          <p:cNvPr descr="../images/external/investment-ris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6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Bubble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2"/>
            <a:r>
              <a:rPr/>
              <a:t>Projection,</a:t>
            </a:r>
          </a:p>
          <a:p>
            <a:pPr lvl="2"/>
            <a:r>
              <a:rPr/>
              <a:t>Superimposition,</a:t>
            </a:r>
          </a:p>
          <a:p>
            <a:pPr lvl="2"/>
            <a:r>
              <a:rPr/>
              <a:t>Scanning,</a:t>
            </a:r>
          </a:p>
          <a:p>
            <a:pPr lvl="2"/>
            <a:r>
              <a:rPr/>
              <a:t>Anchoring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Volume</a:t>
            </a:r>
          </a:p>
        </p:txBody>
      </p:sp>
      <p:pic>
        <p:nvPicPr>
          <p:cNvPr descr="../images/external/rgl_cda_ellipsoi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5900" y="1600200"/>
            <a:ext cx="361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Ellipsoid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btv_snow_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Weather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snowfall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2"/>
            <a:r>
              <a:rPr/>
              <a:t>Projection, Superimposition, Scanning, Anchoring</a:t>
            </a:r>
          </a:p>
          <a:p>
            <a:pPr lvl="1"/>
            <a:r>
              <a:rPr/>
              <a:t>Hierarchy of comparisons</a:t>
            </a:r>
          </a:p>
          <a:p>
            <a:pPr lvl="2"/>
            <a:r>
              <a:rPr/>
              <a:t>Position, Length, Angle, Area, Volume, Color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Hierarchy of comparisons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perception</a:t>
            </a:r>
          </a:p>
        </p:txBody>
      </p:sp>
      <p:pic>
        <p:nvPicPr>
          <p:cNvPr descr="../images/external/graph-perce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question are you trying to answer?</a:t>
            </a:r>
          </a:p>
          <a:p>
            <a:pPr lvl="2"/>
            <a:r>
              <a:rPr/>
              <a:t>What proportion of the patients are single?</a:t>
            </a:r>
          </a:p>
          <a:p>
            <a:pPr lvl="2"/>
            <a:r>
              <a:rPr/>
              <a:t>Are there more single or divorced patients?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Projection</a:t>
            </a:r>
          </a:p>
          <a:p>
            <a:pPr lvl="2"/>
            <a:r>
              <a:rPr/>
              <a:t>Shifting an object in a horizontal or vertical direction</a:t>
            </a:r>
          </a:p>
          <a:p>
            <a:pPr lvl="1"/>
            <a:r>
              <a:rPr/>
              <a:t>Superimposition</a:t>
            </a:r>
          </a:p>
          <a:p>
            <a:pPr lvl="2"/>
            <a:r>
              <a:rPr/>
              <a:t>Shifting in other directions (e.g., diagonal shifts, rotation) in order to make a comparison</a:t>
            </a:r>
          </a:p>
          <a:p>
            <a:pPr lvl="2"/>
            <a:r>
              <a:rPr/>
              <a:t>Much harder than projection</a:t>
            </a:r>
          </a:p>
          <a:p>
            <a:pPr lvl="1"/>
            <a:r>
              <a:rPr/>
              <a:t>Distance affects speed and accuracy of both projection and superimposition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tutorial</dc:title>
  <dc:creator>Steve Simon</dc:creator>
  <cp:keywords/>
  <dcterms:created xsi:type="dcterms:W3CDTF">2019-09-23T23:35:26Z</dcterms:created>
  <dcterms:modified xsi:type="dcterms:W3CDTF">2019-09-23T23:35:26Z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2017-09-03</vt:lpwstr>
  </property>
  <property fmtid="{D5CDD505-2E9C-101B-9397-08002B2CF9AE}" pid="3" name="output">
    <vt:lpwstr>powerpoint_presentation</vt:lpwstr>
  </property>
</Properties>
</file>