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themselves,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unsettling</a:t>
            </a:r>
            <a:r>
              <a:rPr/>
              <a:t> </a:t>
            </a:r>
            <a:r>
              <a:rPr/>
              <a:t>vibratory</a:t>
            </a:r>
            <a:r>
              <a:rPr/>
              <a:t> </a:t>
            </a:r>
            <a:r>
              <a:rPr/>
              <a:t>effect.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constantly</a:t>
            </a:r>
            <a:r>
              <a:rPr/>
              <a:t> </a:t>
            </a:r>
            <a:r>
              <a:rPr/>
              <a:t>shifting</a:t>
            </a:r>
            <a:r>
              <a:rPr/>
              <a:t> </a:t>
            </a:r>
            <a:r>
              <a:rPr/>
              <a:t>perspective.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perceives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foreground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perceives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foreground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“</a:t>
            </a:r>
            <a:r>
              <a:rPr/>
              <a:t>I’m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old,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life’s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over.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stripes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stripes.</a:t>
            </a:r>
            <a:r>
              <a:rPr/>
              <a:t>”</a:t>
            </a:r>
            <a:r>
              <a:rPr/>
              <a:t> </a:t>
            </a:r>
            <a:r>
              <a:rPr/>
              <a:t>Marty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Zebra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movie</a:t>
            </a:r>
            <a:r>
              <a:rPr/>
              <a:t> </a:t>
            </a:r>
            <a:r>
              <a:rPr/>
              <a:t>Madagascar.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categories,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facilitates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compared.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males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Leonardo</a:t>
            </a:r>
            <a:r>
              <a:rPr/>
              <a:t> </a:t>
            </a:r>
            <a:r>
              <a:rPr/>
              <a:t>DiCaprio</a:t>
            </a:r>
            <a:r>
              <a:rPr/>
              <a:t> </a:t>
            </a:r>
            <a:r>
              <a:rPr/>
              <a:t>travelled.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uneven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leaps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men</a:t>
            </a:r>
            <a:r>
              <a:rPr/>
              <a:t> </a:t>
            </a:r>
            <a:r>
              <a:rPr/>
              <a:t>outnumbered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thrid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disrepancy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Stacking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contribute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whole.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males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males.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components,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males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comparison,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projection.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horizontally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bar.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superimposition,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shift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diagonally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salmon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males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shift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slower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accurate.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males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co-ed</a:t>
            </a:r>
            <a:r>
              <a:rPr/>
              <a:t> </a:t>
            </a:r>
            <a:r>
              <a:rPr/>
              <a:t>volleyball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fictional,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are.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200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classified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(rich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poor)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outlook</a:t>
            </a:r>
            <a:r>
              <a:rPr/>
              <a:t> </a:t>
            </a:r>
            <a:r>
              <a:rPr/>
              <a:t>(happy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miserable).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total.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empty,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differnt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confused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optical</a:t>
            </a:r>
            <a:r>
              <a:rPr/>
              <a:t> </a:t>
            </a:r>
            <a:r>
              <a:rPr/>
              <a:t>illusion.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sensible</a:t>
            </a:r>
            <a:r>
              <a:rPr/>
              <a:t> </a:t>
            </a:r>
            <a:r>
              <a:rPr/>
              <a:t>defaults,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beware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page.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plotting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stretch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another.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unevenness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noticeable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wide.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thoughtful</a:t>
            </a:r>
            <a:r>
              <a:rPr/>
              <a:t> </a:t>
            </a:r>
            <a:r>
              <a:rPr/>
              <a:t>consideration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horizontal.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stretch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more,</a:t>
            </a:r>
            <a:r>
              <a:rPr/>
              <a:t> </a:t>
            </a:r>
            <a:r>
              <a:rPr/>
              <a:t>allowing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discern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subtle</a:t>
            </a:r>
            <a:r>
              <a:rPr/>
              <a:t> </a:t>
            </a:r>
            <a:r>
              <a:rPr/>
              <a:t>differences.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better.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Remember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fault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principle.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electrons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typical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indulge</a:t>
            </a:r>
            <a:r>
              <a:rPr/>
              <a:t> </a:t>
            </a:r>
            <a:r>
              <a:rPr/>
              <a:t>yourself?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Labels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clash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better.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turned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solution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sideways.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image,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artefacts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rounding.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imperceptible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hundred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wide?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shrink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noticeable.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44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compelling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44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situations,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drew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480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480</a:t>
            </a:r>
            <a:r>
              <a:rPr/>
              <a:t> </a:t>
            </a:r>
            <a:r>
              <a:rPr/>
              <a:t>pixels.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allowing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margins,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340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66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44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evenly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340.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7.73.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allocate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bar,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308</a:t>
            </a:r>
            <a:r>
              <a:rPr/>
              <a:t> </a:t>
            </a:r>
            <a:r>
              <a:rPr/>
              <a:t>pixels,</a:t>
            </a:r>
            <a:r>
              <a:rPr/>
              <a:t> </a:t>
            </a:r>
            <a:r>
              <a:rPr/>
              <a:t>leaving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32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43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44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wide.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artefacts,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remedies.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numbers,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intervals,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afford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widen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(0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etc.)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wider,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help.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infrequently</a:t>
            </a:r>
            <a:r>
              <a:rPr/>
              <a:t> </a:t>
            </a:r>
            <a:r>
              <a:rPr/>
              <a:t>occuring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“</a:t>
            </a:r>
            <a:r>
              <a:rPr/>
              <a:t>other</a:t>
            </a:r>
            <a:r>
              <a:rPr/>
              <a:t>”</a:t>
            </a:r>
            <a:r>
              <a:rPr/>
              <a:t> </a:t>
            </a:r>
            <a:r>
              <a:rPr/>
              <a:t>category.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Combining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losing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details,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children,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passenger.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adults.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eighten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eighteen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nineteenth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adults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compromise.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480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480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compromise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image.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44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resolution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960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960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needed.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careful,</a:t>
            </a:r>
            <a:r>
              <a:rPr/>
              <a:t> </a:t>
            </a:r>
            <a:r>
              <a:rPr/>
              <a:t>though.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PowerPoint,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resolution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limits.</a:t>
            </a:r>
            <a:r>
              <a:rPr/>
              <a:t> </a:t>
            </a:r>
            <a:r>
              <a:rPr/>
              <a:t>Trial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solution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approximately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shortens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project.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ordering,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jumps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70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jumps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confusion.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“</a:t>
            </a:r>
            <a:r>
              <a:rPr/>
              <a:t>strongly</a:t>
            </a:r>
            <a:r>
              <a:rPr/>
              <a:t> </a:t>
            </a:r>
            <a:r>
              <a:rPr/>
              <a:t>disagree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sequence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“</a:t>
            </a:r>
            <a:r>
              <a:rPr/>
              <a:t>disagree,</a:t>
            </a:r>
            <a:r>
              <a:rPr/>
              <a:t>”</a:t>
            </a:r>
            <a:r>
              <a:rPr/>
              <a:t> </a:t>
            </a:r>
            <a:r>
              <a:rPr/>
              <a:t>“</a:t>
            </a:r>
            <a:r>
              <a:rPr/>
              <a:t>neutral,</a:t>
            </a:r>
            <a:r>
              <a:rPr/>
              <a:t>”</a:t>
            </a:r>
            <a:r>
              <a:rPr/>
              <a:t> </a:t>
            </a:r>
            <a:r>
              <a:rPr/>
              <a:t>“</a:t>
            </a:r>
            <a:r>
              <a:rPr/>
              <a:t>agree,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“</a:t>
            </a:r>
            <a:r>
              <a:rPr/>
              <a:t>strongly</a:t>
            </a:r>
            <a:r>
              <a:rPr/>
              <a:t> </a:t>
            </a:r>
            <a:r>
              <a:rPr/>
              <a:t>agree.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orderly</a:t>
            </a:r>
            <a:r>
              <a:rPr/>
              <a:t> </a:t>
            </a:r>
            <a:r>
              <a:rPr/>
              <a:t>alphabetical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“</a:t>
            </a:r>
            <a:r>
              <a:rPr/>
              <a:t>look</a:t>
            </a:r>
            <a:r>
              <a:rPr/>
              <a:t> </a:t>
            </a:r>
            <a:r>
              <a:rPr/>
              <a:t>up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overrated,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rapid</a:t>
            </a:r>
            <a:r>
              <a:rPr/>
              <a:t> </a:t>
            </a:r>
            <a:r>
              <a:rPr/>
              <a:t>identification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bar.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7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8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9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10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1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2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3.gif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4.gif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gif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gif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6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Barcharts,</a:t>
            </a:r>
            <a:r>
              <a:rPr/>
              <a:t> </a:t>
            </a:r>
            <a:r>
              <a:rPr/>
              <a:t>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../images/r/sorted-barcha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Sorted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Multiple</a:t>
            </a:r>
            <a:r>
              <a:rPr/>
              <a:t> </a:t>
            </a:r>
            <a:r>
              <a:rPr/>
              <a:t>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Which bars get to snuggle?</a:t>
            </a:r>
          </a:p>
          <a:p>
            <a:pPr lvl="2"/>
            <a:r>
              <a:rPr/>
              <a:t>Minimize distance between important comparisons</a:t>
            </a:r>
          </a:p>
          <a:p>
            <a:pPr lvl="1"/>
            <a:r>
              <a:rPr/>
              <a:t>When should you stack?</a:t>
            </a:r>
          </a:p>
          <a:p>
            <a:pPr lvl="1"/>
            <a:r>
              <a:rPr/>
              <a:t>Counts versus percentages</a:t>
            </a:r>
          </a:p>
          <a:p>
            <a:pPr lvl="2"/>
            <a:r>
              <a:rPr/>
              <a:t>HOw to de-ephasize small categories</a:t>
            </a:r>
          </a:p>
          <a:p>
            <a:pPr lvl="1"/>
            <a:r>
              <a:rPr/>
              <a:t>What percentage to use?</a:t>
            </a:r>
          </a:p>
          <a:p>
            <a:pPr lvl="2"/>
            <a:r>
              <a:rPr/>
              <a:t>Row, column, or cell percentages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snuggle?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r/passenger-class-adjacen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Dodged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adjacent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snuggle?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r/sex-adjacen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Dodged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adjacent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stack?</a:t>
            </a:r>
            <a:r>
              <a:rPr/>
              <a:t> </a:t>
            </a:r>
            <a:r>
              <a:rPr/>
              <a:t>(1/3)</a:t>
            </a:r>
          </a:p>
        </p:txBody>
      </p:sp>
      <p:pic>
        <p:nvPicPr>
          <p:cNvPr descr="../images/r/passenger-class-stack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stacked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stack?</a:t>
            </a:r>
            <a:r>
              <a:rPr/>
              <a:t> </a:t>
            </a:r>
            <a:r>
              <a:rPr/>
              <a:t>(2/3)</a:t>
            </a:r>
          </a:p>
        </p:txBody>
      </p:sp>
      <p:pic>
        <p:nvPicPr>
          <p:cNvPr descr="../images/r/passenger-class-reverse-stack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order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stack?</a:t>
            </a:r>
            <a:r>
              <a:rPr/>
              <a:t> </a:t>
            </a:r>
            <a:r>
              <a:rPr/>
              <a:t>(3/3)</a:t>
            </a:r>
          </a:p>
        </p:txBody>
      </p:sp>
      <p:pic>
        <p:nvPicPr>
          <p:cNvPr descr="../images/r/sex-stack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stacked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</a:p>
        </p:txBody>
      </p:sp>
      <p:pic>
        <p:nvPicPr>
          <p:cNvPr descr="../images/external/happiness-counts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52600"/>
            <a:ext cx="8229600" cy="421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</a:p>
        </p:txBody>
      </p:sp>
      <p:pic>
        <p:nvPicPr>
          <p:cNvPr descr="../images/external/happiness-row-percents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r/outlook-stac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r/alternate-white-and-black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31900" y="1600200"/>
            <a:ext cx="6692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Alternate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Moire</a:t>
            </a:r>
            <a:r>
              <a:rPr/>
              <a:t> </a:t>
            </a:r>
            <a:r>
              <a:rPr/>
              <a:t>effect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</a:p>
        </p:txBody>
      </p:sp>
      <p:pic>
        <p:nvPicPr>
          <p:cNvPr descr="../images/external/happiness-column-percents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65300"/>
            <a:ext cx="8229600" cy="417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r/income-stac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</a:p>
        </p:txBody>
      </p:sp>
      <p:pic>
        <p:nvPicPr>
          <p:cNvPr descr="../images/external/happiness-cell-percents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78000"/>
            <a:ext cx="82296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r/cell-stac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r/optical-illusion-ba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654300"/>
            <a:ext cx="8229600" cy="191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Optical</a:t>
            </a:r>
            <a:r>
              <a:rPr/>
              <a:t> </a:t>
            </a:r>
            <a:r>
              <a:rPr/>
              <a:t>illusion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becoming</a:t>
            </a:r>
            <a:r>
              <a:rPr/>
              <a:t> </a:t>
            </a:r>
            <a:r>
              <a:rPr/>
              <a:t>three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Thoughts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Axis labels often fit better next to horizontal bars</a:t>
            </a:r>
          </a:p>
          <a:p>
            <a:pPr lvl="1"/>
            <a:r>
              <a:rPr/>
              <a:t>Bar charts with many bars</a:t>
            </a:r>
          </a:p>
          <a:p>
            <a:pPr lvl="2"/>
            <a:r>
              <a:rPr/>
              <a:t>Vertical bars allow more room</a:t>
            </a:r>
          </a:p>
          <a:p>
            <a:pPr lvl="2"/>
            <a:r>
              <a:rPr/>
              <a:t>Beware of rounding artefacts</a:t>
            </a:r>
          </a:p>
          <a:p>
            <a:pPr lvl="1"/>
            <a:r>
              <a:rPr/>
              <a:t>Do not cut off bar charts at the knees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(1/3)</a:t>
            </a:r>
          </a:p>
        </p:txBody>
      </p:sp>
      <p:pic>
        <p:nvPicPr>
          <p:cNvPr descr="../images/r/location-vertical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(2/3)</a:t>
            </a:r>
          </a:p>
        </p:txBody>
      </p:sp>
      <p:pic>
        <p:nvPicPr>
          <p:cNvPr descr="../images/r/location-vertical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(3/3)</a:t>
            </a:r>
          </a:p>
        </p:txBody>
      </p:sp>
      <p:pic>
        <p:nvPicPr>
          <p:cNvPr descr="../images/r/location-horizon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artefacts</a:t>
            </a:r>
          </a:p>
        </p:txBody>
      </p:sp>
      <p:pic>
        <p:nvPicPr>
          <p:cNvPr descr="../images/r/rounding-artefac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Solutions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artefacts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Combine categories to reduce the number of bars.</a:t>
            </a:r>
          </a:p>
          <a:p>
            <a:pPr lvl="1"/>
            <a:r>
              <a:rPr/>
              <a:t>Increase the resolution of your plot</a:t>
            </a:r>
          </a:p>
          <a:p>
            <a:pPr lvl="1"/>
            <a:r>
              <a:rPr/>
              <a:t>Switch to a line graph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Barcharts, recommendations</dc:title>
  <dc:creator>Steve Simon</dc:creator>
  <cp:keywords/>
  <dcterms:created xsi:type="dcterms:W3CDTF">2019-09-23T02:20:40Z</dcterms:created>
  <dcterms:modified xsi:type="dcterms:W3CDTF">2019-09-23T02:20:40Z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2019-08-03</vt:lpwstr>
  </property>
  <property fmtid="{D5CDD505-2E9C-101B-9397-08002B2CF9AE}" pid="3" name="output">
    <vt:lpwstr>powerpoint_presentation</vt:lpwstr>
  </property>
</Properties>
</file>