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notesMaster" Target="notesMasters/notesMaster1.xml" /><Relationship Id="rId44" Type="http://schemas.openxmlformats.org/officeDocument/2006/relationships/tableStyles" Target="tableStyles.xml" /><Relationship Id="rId4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2" Type="http://schemas.openxmlformats.org/officeDocument/2006/relationships/viewProps" Target="viewProps.xml" /><Relationship Id="rId4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mark_line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lucky,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CPI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thickness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pixels.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mark_line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food.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consumed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home.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Tarts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home.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consumed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home,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1300</a:t>
            </a:r>
            <a:r>
              <a:rPr/>
              <a:t> </a:t>
            </a:r>
            <a:r>
              <a:rPr/>
              <a:t>calorie</a:t>
            </a:r>
            <a:r>
              <a:rPr/>
              <a:t> </a:t>
            </a:r>
            <a:r>
              <a:rPr/>
              <a:t>Monster</a:t>
            </a:r>
            <a:r>
              <a:rPr/>
              <a:t> </a:t>
            </a:r>
            <a:r>
              <a:rPr/>
              <a:t>Thickburger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Hardee’s.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pet</a:t>
            </a:r>
            <a:r>
              <a:rPr/>
              <a:t> </a:t>
            </a:r>
            <a:r>
              <a:rPr/>
              <a:t>food.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joke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dog</a:t>
            </a:r>
            <a:r>
              <a:rPr/>
              <a:t> </a:t>
            </a:r>
            <a:r>
              <a:rPr/>
              <a:t>shopping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unhappy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Alpo.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cents,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dollars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dog</a:t>
            </a:r>
            <a:r>
              <a:rPr/>
              <a:t> </a:t>
            </a:r>
            <a:r>
              <a:rPr/>
              <a:t>money.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distinguishes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which.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miss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splines.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definitely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about.</a:t>
            </a:r>
            <a:r>
              <a:rPr/>
              <a:t> </a:t>
            </a:r>
            <a:r>
              <a:rPr/>
              <a:t>Unfortunately,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implemented</a:t>
            </a:r>
            <a:r>
              <a:rPr/>
              <a:t> </a:t>
            </a:r>
            <a:r>
              <a:rPr/>
              <a:t>inconsistently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stat_summary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what.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override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axis,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zero=False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expand_limits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ylim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consistnet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price.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increase,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increases.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own,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plot.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conencting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stat_summary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declines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increase.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blip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artefact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polygon.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relationship.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segments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notice.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itself.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path,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allowed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meander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reversing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polygon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intersect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started.</a:t>
            </a:r>
            <a:r>
              <a:rPr/>
              <a:t> </a:t>
            </a:r>
            <a:r>
              <a:rPr/>
              <a:t>Paths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polygons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equally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polygons.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emphasis,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obscure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thickeness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straight.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solid,</a:t>
            </a:r>
            <a:r>
              <a:rPr/>
              <a:t> </a:t>
            </a:r>
            <a:r>
              <a:rPr/>
              <a:t>dashed,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sequence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(sometimes</a:t>
            </a:r>
            <a:r>
              <a:rPr/>
              <a:t> </a:t>
            </a:r>
            <a:r>
              <a:rPr/>
              <a:t>four)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</a:t>
            </a:r>
            <a:r>
              <a:rPr/>
              <a:t> </a:t>
            </a:r>
            <a:r>
              <a:rPr/>
              <a:t>numbered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(first,</a:t>
            </a:r>
            <a:r>
              <a:rPr/>
              <a:t> </a:t>
            </a:r>
            <a:r>
              <a:rPr/>
              <a:t>third,</a:t>
            </a:r>
            <a:r>
              <a:rPr/>
              <a:t> </a:t>
            </a:r>
            <a:r>
              <a:rPr/>
              <a:t>etc.)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on</a:t>
            </a:r>
            <a:r>
              <a:rPr/>
              <a:t>”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specifies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numbered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(second,</a:t>
            </a:r>
            <a:r>
              <a:rPr/>
              <a:t> </a:t>
            </a:r>
            <a:r>
              <a:rPr/>
              <a:t>fourth,</a:t>
            </a:r>
            <a:r>
              <a:rPr/>
              <a:t> </a:t>
            </a:r>
            <a:r>
              <a:rPr/>
              <a:t>etc.)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off</a:t>
            </a:r>
            <a:r>
              <a:rPr/>
              <a:t>”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pixels.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“</a:t>
            </a:r>
            <a:r>
              <a:rPr/>
              <a:t>13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tight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tight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dots.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tighter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“</a:t>
            </a:r>
            <a:r>
              <a:rPr/>
              <a:t>16</a:t>
            </a:r>
            <a:r>
              <a:rPr/>
              <a:t>”</a:t>
            </a:r>
            <a:r>
              <a:rPr/>
              <a:t> </a:t>
            </a:r>
            <a:r>
              <a:rPr/>
              <a:t>puts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moderate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19</a:t>
            </a:r>
            <a:r>
              <a:rPr/>
              <a:t>”</a:t>
            </a:r>
            <a:r>
              <a:rPr/>
              <a:t> </a:t>
            </a:r>
            <a:r>
              <a:rPr/>
              <a:t>puts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“</a:t>
            </a:r>
            <a:r>
              <a:rPr/>
              <a:t>33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63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93</a:t>
            </a:r>
            <a:r>
              <a:rPr/>
              <a:t>”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medium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dashes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“</a:t>
            </a:r>
            <a:r>
              <a:rPr/>
              <a:t>99</a:t>
            </a:r>
            <a:r>
              <a:rPr/>
              <a:t>”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dashes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alternating</a:t>
            </a:r>
            <a:r>
              <a:rPr/>
              <a:t> </a:t>
            </a:r>
            <a:r>
              <a:rPr/>
              <a:t>pattern.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“</a:t>
            </a:r>
            <a:r>
              <a:rPr/>
              <a:t>9333</a:t>
            </a:r>
            <a:r>
              <a:rPr/>
              <a:t>”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dash-dot</a:t>
            </a:r>
            <a:r>
              <a:rPr/>
              <a:t> </a:t>
            </a:r>
            <a:r>
              <a:rPr/>
              <a:t>pattern.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9</a:t>
            </a:r>
            <a:r>
              <a:rPr/>
              <a:t>”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“</a:t>
            </a:r>
            <a:r>
              <a:rPr/>
              <a:t>3</a:t>
            </a:r>
            <a:r>
              <a:rPr/>
              <a:t>”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“</a:t>
            </a:r>
            <a:r>
              <a:rPr/>
              <a:t>3</a:t>
            </a:r>
            <a:r>
              <a:rPr/>
              <a:t>”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dash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“</a:t>
            </a:r>
            <a:r>
              <a:rPr/>
              <a:t>3</a:t>
            </a:r>
            <a:r>
              <a:rPr/>
              <a:t>”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“</a:t>
            </a:r>
            <a:r>
              <a:rPr/>
              <a:t>9939</a:t>
            </a:r>
            <a:r>
              <a:rPr/>
              <a:t>”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dash-dot</a:t>
            </a:r>
            <a:r>
              <a:rPr/>
              <a:t> </a:t>
            </a:r>
            <a:r>
              <a:rPr/>
              <a:t>pattern,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9</a:t>
            </a:r>
            <a:r>
              <a:rPr/>
              <a:t>”</a:t>
            </a:r>
            <a:r>
              <a:rPr/>
              <a:t>’s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fourth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widens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dots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infinite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possibilities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strokeDash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linetype</a:t>
            </a:r>
            <a:r>
              <a:rPr/>
              <a:t> </a:t>
            </a:r>
            <a:r>
              <a:rPr/>
              <a:t>argument.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freedom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surprisingly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deviate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annoying,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honestly,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deviate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6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7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8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0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3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graphs,</a:t>
            </a:r>
            <a:r>
              <a:rPr/>
              <a:t> </a:t>
            </a: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dots-and-dash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Tableau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mark_line(strokeDash=[5, 2, 2, 2])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geom_line(linetype="5222")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NO easy solution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Tableau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mark_line(color="red")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geom_line(color="red")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CLick on color button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line graph with the cpi data</a:t>
            </a:r>
          </a:p>
          <a:p>
            <a:pPr lvl="2"/>
            <a:r>
              <a:rPr/>
              <a:t>x=t</a:t>
            </a:r>
          </a:p>
          <a:p>
            <a:pPr lvl="2"/>
            <a:r>
              <a:rPr/>
              <a:t>y=CPI</a:t>
            </a:r>
          </a:p>
          <a:p>
            <a:pPr lvl="1"/>
            <a:r>
              <a:rPr/>
              <a:t>Change the defaults for the line</a:t>
            </a:r>
          </a:p>
          <a:p>
            <a:pPr lvl="2"/>
            <a:r>
              <a:rPr/>
              <a:t>Make the width equal to 3</a:t>
            </a:r>
          </a:p>
          <a:p>
            <a:pPr lvl="2"/>
            <a:r>
              <a:rPr/>
              <a:t>Make the color green</a:t>
            </a:r>
          </a:p>
          <a:p>
            <a:pPr lvl="2"/>
            <a:r>
              <a:rPr/>
              <a:t>Make the Y-axis start at 200 and end at 260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alt.Chart(df).mark_line(</a:t>
            </a:r>
            <a:br/>
            <a:r>
              <a:rPr sz="1800">
                <a:latin typeface="Courier"/>
              </a:rPr>
              <a:t>    color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'green'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size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 sz="1800">
                <a:latin typeface="Courier"/>
              </a:rPr>
              <a:t>).encode(</a:t>
            </a:r>
            <a:br/>
            <a:r>
              <a:rPr sz="1800">
                <a:latin typeface="Courier"/>
              </a:rPr>
              <a:t>    alt.X(</a:t>
            </a:r>
            <a:r>
              <a:rPr sz="1800">
                <a:solidFill>
                  <a:srgbClr val="4070A0"/>
                </a:solidFill>
                <a:latin typeface="Courier"/>
              </a:rPr>
              <a:t>'t'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alt.Y(</a:t>
            </a:r>
            <a:r>
              <a:rPr sz="1800">
                <a:solidFill>
                  <a:srgbClr val="4070A0"/>
                </a:solidFill>
                <a:latin typeface="Courier"/>
              </a:rPr>
              <a:t>'CPI'</a:t>
            </a:r>
            <a:r>
              <a:rPr sz="1800">
                <a:latin typeface="Courier"/>
              </a:rPr>
              <a:t>, scale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alt.Scale(domain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260</a:t>
            </a:r>
            <a:r>
              <a:rPr sz="1800">
                <a:latin typeface="Courier"/>
              </a:rPr>
              <a:t>)))</a:t>
            </a:r>
            <a:br/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green-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685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ggplot(cpi, aes(x=t, y=CPI)) +
  geom_line(size=3, color="green")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width-shape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Drag T to coumns, CPI to rows</a:t>
            </a:r>
          </a:p>
          <a:p>
            <a:pPr lvl="2"/>
            <a:r>
              <a:rPr/>
              <a:t>Set both as Dimension, Continuous (Green pill)</a:t>
            </a:r>
          </a:p>
          <a:p>
            <a:pPr lvl="1"/>
            <a:r>
              <a:rPr/>
              <a:t>Change Marks pull-down to Line</a:t>
            </a:r>
          </a:p>
          <a:p>
            <a:pPr lvl="1"/>
            <a:r>
              <a:rPr/>
              <a:t>Click on the color button, select green</a:t>
            </a:r>
          </a:p>
          <a:p>
            <a:pPr lvl="1"/>
            <a:r>
              <a:rPr/>
              <a:t>Click on size button, move slider to the right</a:t>
            </a:r>
          </a:p>
          <a:p>
            <a:pPr lvl="1"/>
            <a:r>
              <a:rPr/>
              <a:t>Double click on Y axis</a:t>
            </a:r>
          </a:p>
          <a:p>
            <a:pPr lvl="2"/>
            <a:r>
              <a:rPr/>
              <a:t>Select Range, Fixed</a:t>
            </a:r>
          </a:p>
          <a:p>
            <a:pPr lvl="2"/>
            <a:r>
              <a:rPr/>
              <a:t>Enter 200, 260 as fixed start, fixed end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green-lin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+The key step in Python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mark_line()</a:t>
            </a:r>
          </a:p>
          <a:p>
            <a:pPr lvl="1"/>
            <a:r>
              <a:rPr/>
              <a:t>The key step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geom_line()</a:t>
            </a:r>
          </a:p>
          <a:p>
            <a:pPr lvl="1"/>
            <a:r>
              <a:rPr/>
              <a:t>The key step in Tableau</a:t>
            </a:r>
          </a:p>
          <a:p>
            <a:pPr lvl="2"/>
            <a:r>
              <a:rPr/>
              <a:t>Choose Line from the Marks pulldown list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data set, consumer price index for food</a:t>
            </a:r>
          </a:p>
          <a:p>
            <a:pPr lvl="2"/>
            <a:r>
              <a:rPr/>
              <a:t>Food consumed at home</a:t>
            </a:r>
          </a:p>
          <a:p>
            <a:pPr lvl="2"/>
            <a:r>
              <a:rPr/>
              <a:t>Food consumed away from home</a:t>
            </a:r>
          </a:p>
          <a:p>
            <a:pPr lvl="2"/>
            <a:r>
              <a:rPr/>
              <a:t>Pet food</a:t>
            </a:r>
          </a:p>
          <a:p>
            <a:pPr lvl="1"/>
            <a:r>
              <a:rPr/>
              <a:t>Set January 2002 as 100.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/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Lines can emphasize patterns in a scatterplot</a:t>
            </a:r>
          </a:p>
          <a:p>
            <a:pPr lvl="2"/>
            <a:r>
              <a:rPr/>
              <a:t>Connect means</a:t>
            </a:r>
          </a:p>
          <a:p>
            <a:pPr lvl="2"/>
            <a:r>
              <a:rPr/>
              <a:t>Linear regression (not covered)</a:t>
            </a:r>
          </a:p>
          <a:p>
            <a:pPr lvl="2"/>
            <a:r>
              <a:rPr/>
              <a:t>Moving average (not covered)</a:t>
            </a:r>
          </a:p>
          <a:p>
            <a:pPr lvl="2"/>
            <a:r>
              <a:rPr/>
              <a:t>Smoothing splines (not covered)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scatterplot</a:t>
            </a:r>
          </a:p>
        </p:txBody>
      </p:sp>
      <p:pic>
        <p:nvPicPr>
          <p:cNvPr descr="../images/r/old-frien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pts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alt.Chart(df).mark_point().encode(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'Bedrooms'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'Price'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avg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alt.Chart(df).mark_line().encode(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'Bedrooms'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'mean(Price)'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pts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avg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python/average-summa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600200"/>
            <a:ext cx="548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code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aes(Bedrooms, Price)) +
  geom_point() +
  stat_summary(fun.y=mean, geom="line")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average-with-dat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your normal scatterplot</a:t>
            </a:r>
          </a:p>
          <a:p>
            <a:pPr lvl="1"/>
            <a:r>
              <a:rPr/>
              <a:t>Drag Price to opposite Y axis</a:t>
            </a:r>
          </a:p>
          <a:p>
            <a:pPr lvl="2"/>
            <a:r>
              <a:rPr/>
              <a:t>Change to Measure(Average)</a:t>
            </a:r>
          </a:p>
          <a:p>
            <a:pPr lvl="1"/>
            <a:r>
              <a:rPr/>
              <a:t>Change Marks for first plot to Shape</a:t>
            </a:r>
          </a:p>
          <a:p>
            <a:pPr lvl="1"/>
            <a:r>
              <a:rPr/>
              <a:t>Right click on either Y axis</a:t>
            </a:r>
          </a:p>
          <a:p>
            <a:pPr lvl="2"/>
            <a:r>
              <a:rPr/>
              <a:t>Select Synchronize Axis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alt.Y(scale=alt.Scale(zero=False))</a:t>
            </a:r>
          </a:p>
          <a:p>
            <a:pPr lvl="0" marL="0" indent="0">
              <a:buNone/>
            </a:pPr>
            <a:r>
              <a:rPr/>
              <a:t>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alt.Y(scale=alt.Scale(domain=(100, 200)))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expand_limits(y=0)</a:t>
            </a:r>
          </a:p>
          <a:p>
            <a:pPr lvl="0" marL="0" indent="0">
              <a:buNone/>
            </a:pPr>
            <a:r>
              <a:rPr/>
              <a:t>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ylim(100, 200)</a:t>
            </a:r>
          </a:p>
          <a:p>
            <a:pPr lvl="1"/>
            <a:r>
              <a:rPr/>
              <a:t>Tableau steps</a:t>
            </a:r>
          </a:p>
          <a:p>
            <a:pPr lvl="2"/>
            <a:r>
              <a:rPr/>
              <a:t>Double click on axis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tableau/individual-averag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scatterplot showing</a:t>
            </a:r>
          </a:p>
          <a:p>
            <a:pPr lvl="2"/>
            <a:r>
              <a:rPr/>
              <a:t>X = Bathrooms</a:t>
            </a:r>
          </a:p>
          <a:p>
            <a:pPr lvl="2"/>
            <a:r>
              <a:rPr/>
              <a:t>Y = Age</a:t>
            </a:r>
          </a:p>
          <a:p>
            <a:pPr lvl="1"/>
            <a:r>
              <a:rPr/>
              <a:t>Add a line connect the individual averages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pts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alt.Chart(df).mark_point().encode(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'Bathrooms'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'Age'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avg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alt.Chart(df).mark_line().encode(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'Bathrooms'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'mean(Age)'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pts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avg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Pyhton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verage-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600200"/>
            <a:ext cx="532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bathrooms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aes(Bathrooms, Age)) +
  geom_point() +
  stat_summary(fun.y=mean, geom="line")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exercise-aver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Tabeleau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average-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Families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(Add three or four slides plus an exercise)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Location</a:t>
            </a:r>
          </a:p>
          <a:p>
            <a:pPr lvl="1"/>
            <a:r>
              <a:rPr/>
              <a:t>Size</a:t>
            </a:r>
          </a:p>
          <a:p>
            <a:pPr lvl="1"/>
            <a:r>
              <a:rPr/>
              <a:t>Shape (not what you think it is!)</a:t>
            </a:r>
          </a:p>
          <a:p>
            <a:pPr lvl="1"/>
            <a:r>
              <a:rPr/>
              <a:t>Color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Sequence of x,y pairs</a:t>
            </a:r>
          </a:p>
          <a:p>
            <a:pPr lvl="2"/>
            <a:r>
              <a:rPr/>
              <a:t>sorted by x</a:t>
            </a:r>
          </a:p>
          <a:p>
            <a:pPr lvl="2"/>
            <a:r>
              <a:rPr/>
              <a:t>Connected in order (cannot double back)</a:t>
            </a:r>
          </a:p>
          <a:p>
            <a:pPr lvl="1"/>
            <a:r>
              <a:rPr/>
              <a:t>Alternatives to lines</a:t>
            </a:r>
          </a:p>
          <a:p>
            <a:pPr lvl="2"/>
            <a:r>
              <a:rPr/>
              <a:t>Paths</a:t>
            </a:r>
          </a:p>
          <a:p>
            <a:pPr lvl="2"/>
            <a:r>
              <a:rPr/>
              <a:t>Polygons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python/thicker-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5270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r/line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mark_line(size=8)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geom_line(size=8)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Click on size button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line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graphs, Fundamentals</dc:title>
  <dc:creator>Steve Simon</dc:creator>
  <cp:keywords/>
  <dcterms:created xsi:type="dcterms:W3CDTF">2019-09-30T03:00:37Z</dcterms:created>
  <dcterms:modified xsi:type="dcterms:W3CDTF">2019-09-30T03:00:37Z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2019-08-19</vt:lpwstr>
  </property>
  <property fmtid="{D5CDD505-2E9C-101B-9397-08002B2CF9AE}" pid="3" name="output">
    <vt:lpwstr>powerpoint_presentation</vt:lpwstr>
  </property>
</Properties>
</file>