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gif" ContentType="image/gi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8" Type="http://schemas.openxmlformats.org/officeDocument/2006/relationships/viewProps" Target="viewProps.xml" /><Relationship Id="rId17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themselves,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unsettling</a:t>
            </a:r>
            <a:r>
              <a:rPr/>
              <a:t> </a:t>
            </a:r>
            <a:r>
              <a:rPr/>
              <a:t>vibratory</a:t>
            </a:r>
            <a:r>
              <a:rPr/>
              <a:t> </a:t>
            </a:r>
            <a:r>
              <a:rPr/>
              <a:t>effect.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constantly</a:t>
            </a:r>
            <a:r>
              <a:rPr/>
              <a:t> </a:t>
            </a:r>
            <a:r>
              <a:rPr/>
              <a:t>shifting</a:t>
            </a:r>
            <a:r>
              <a:rPr/>
              <a:t> </a:t>
            </a:r>
            <a:r>
              <a:rPr/>
              <a:t>perspective.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perceives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foreground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perceives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foreground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“</a:t>
            </a:r>
            <a:r>
              <a:rPr/>
              <a:t>I’m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old,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life’s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over.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stripes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stripes.</a:t>
            </a:r>
            <a:r>
              <a:rPr/>
              <a:t>”</a:t>
            </a:r>
            <a:r>
              <a:rPr/>
              <a:t> </a:t>
            </a:r>
            <a:r>
              <a:rPr/>
              <a:t>Marty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Zebra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movie</a:t>
            </a:r>
            <a:r>
              <a:rPr/>
              <a:t> </a:t>
            </a:r>
            <a:r>
              <a:rPr/>
              <a:t>Madagascar.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empty,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differnt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confused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optical</a:t>
            </a:r>
            <a:r>
              <a:rPr/>
              <a:t> </a:t>
            </a:r>
            <a:r>
              <a:rPr/>
              <a:t>illusion.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rule,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sensible</a:t>
            </a:r>
            <a:r>
              <a:rPr/>
              <a:t> </a:t>
            </a:r>
            <a:r>
              <a:rPr/>
              <a:t>defaults,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beware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rounding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page.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plotting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stretch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another.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unevenness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noticeable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wide.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thoughtful</a:t>
            </a:r>
            <a:r>
              <a:rPr/>
              <a:t> </a:t>
            </a:r>
            <a:r>
              <a:rPr/>
              <a:t>consideration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horizontal.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stretch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more,</a:t>
            </a:r>
            <a:r>
              <a:rPr/>
              <a:t> </a:t>
            </a:r>
            <a:r>
              <a:rPr/>
              <a:t>allowing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discern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subtle</a:t>
            </a:r>
            <a:r>
              <a:rPr/>
              <a:t> </a:t>
            </a:r>
            <a:r>
              <a:rPr/>
              <a:t>differences.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better.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Remember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fault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principle.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displaying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costs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electrons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typical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indulge</a:t>
            </a:r>
            <a:r>
              <a:rPr/>
              <a:t> </a:t>
            </a:r>
            <a:r>
              <a:rPr/>
              <a:t>yourself?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Labels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degrees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better.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turned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degrees.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Labels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44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drew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480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480</a:t>
            </a:r>
            <a:r>
              <a:rPr/>
              <a:t> </a:t>
            </a:r>
            <a:r>
              <a:rPr/>
              <a:t>pixels.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allowing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margins,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340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66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44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evenly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340.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7.73.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allocate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bar,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308</a:t>
            </a:r>
            <a:r>
              <a:rPr/>
              <a:t> </a:t>
            </a:r>
            <a:r>
              <a:rPr/>
              <a:t>pixels,</a:t>
            </a:r>
            <a:r>
              <a:rPr/>
              <a:t> </a:t>
            </a:r>
            <a:r>
              <a:rPr/>
              <a:t>leaving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32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43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44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pixel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wide.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approximately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shortens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distance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gif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gif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gif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gif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5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6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Barcharts,</a:t>
            </a:r>
            <a:r>
              <a:rPr/>
              <a:t> </a:t>
            </a:r>
            <a:r>
              <a:rPr/>
              <a:t>recommendations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percentage</a:t>
            </a:r>
          </a:p>
        </p:txBody>
      </p:sp>
      <p:pic>
        <p:nvPicPr>
          <p:cNvPr descr="../images/external/happiness-counts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52600"/>
            <a:ext cx="8229600" cy="421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percentage</a:t>
            </a:r>
          </a:p>
        </p:txBody>
      </p:sp>
      <p:pic>
        <p:nvPicPr>
          <p:cNvPr descr="../images/external/happiness-row-percents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90700"/>
            <a:ext cx="8229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percentage</a:t>
            </a:r>
          </a:p>
        </p:txBody>
      </p:sp>
      <p:pic>
        <p:nvPicPr>
          <p:cNvPr descr="../images/external/happiness-column-percents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65300"/>
            <a:ext cx="8229600" cy="417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percentage</a:t>
            </a:r>
          </a:p>
        </p:txBody>
      </p:sp>
      <p:pic>
        <p:nvPicPr>
          <p:cNvPr descr="../images/external/happiness-cell-percents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78000"/>
            <a:ext cx="82296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widths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r/alternate-white-and-black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31900" y="1600200"/>
            <a:ext cx="6692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Alternate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Moire</a:t>
            </a:r>
            <a:r>
              <a:rPr/>
              <a:t> </a:t>
            </a:r>
            <a:r>
              <a:rPr/>
              <a:t>effect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widths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r/optical-illusion-ba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654300"/>
            <a:ext cx="8229600" cy="191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Optical</a:t>
            </a:r>
            <a:r>
              <a:rPr/>
              <a:t> </a:t>
            </a:r>
            <a:r>
              <a:rPr/>
              <a:t>illusion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becoming</a:t>
            </a:r>
            <a:r>
              <a:rPr/>
              <a:t> </a:t>
            </a:r>
            <a:r>
              <a:rPr/>
              <a:t>three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Thoughts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Axis labels often fit better next to horizontal bars</a:t>
            </a:r>
          </a:p>
          <a:p>
            <a:pPr lvl="1"/>
            <a:r>
              <a:rPr/>
              <a:t>Bar charts with many bars</a:t>
            </a:r>
          </a:p>
          <a:p>
            <a:pPr lvl="2"/>
            <a:r>
              <a:rPr/>
              <a:t>Vertical bars allow more room</a:t>
            </a:r>
          </a:p>
          <a:p>
            <a:pPr lvl="2"/>
            <a:r>
              <a:rPr/>
              <a:t>Beware of rounding artefacts</a:t>
            </a:r>
          </a:p>
          <a:p>
            <a:pPr lvl="1"/>
            <a:r>
              <a:rPr/>
              <a:t>Do not cut off bar charts at the knees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(1/3)</a:t>
            </a:r>
          </a:p>
        </p:txBody>
      </p:sp>
      <p:pic>
        <p:nvPicPr>
          <p:cNvPr descr="../images/r/location-vertical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(2/3)</a:t>
            </a:r>
          </a:p>
        </p:txBody>
      </p:sp>
      <p:pic>
        <p:nvPicPr>
          <p:cNvPr descr="../images/r/location-vertical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(3/3)</a:t>
            </a:r>
          </a:p>
        </p:txBody>
      </p:sp>
      <p:pic>
        <p:nvPicPr>
          <p:cNvPr descr="../images/r/location-horizon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rounding</a:t>
            </a:r>
            <a:r>
              <a:rPr/>
              <a:t> </a:t>
            </a:r>
            <a:r>
              <a:rPr/>
              <a:t>artefacts</a:t>
            </a:r>
          </a:p>
        </p:txBody>
      </p:sp>
      <p:pic>
        <p:nvPicPr>
          <p:cNvPr descr="../images/r/rounding-artefac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size</a:t>
            </a:r>
          </a:p>
        </p:txBody>
      </p:sp>
      <p:pic>
        <p:nvPicPr>
          <p:cNvPr descr="../images/r/sorted-barcha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Sorted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Barcharts, recommendations</dc:title>
  <dc:creator>Steve Simon</dc:creator>
  <cp:keywords/>
  <dcterms:created xsi:type="dcterms:W3CDTF">2019-09-22T02:29:42Z</dcterms:created>
  <dcterms:modified xsi:type="dcterms:W3CDTF">2019-09-22T02:29:42Z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2019-08-03</vt:lpwstr>
  </property>
  <property fmtid="{D5CDD505-2E9C-101B-9397-08002B2CF9AE}" pid="3" name="output">
    <vt:lpwstr>powerpoint_presentation</vt:lpwstr>
  </property>
</Properties>
</file>