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notesMaster" Target="notesMasters/notesMaster1.xml" /><Relationship Id="rId109" Type="http://schemas.openxmlformats.org/officeDocument/2006/relationships/tableStyles" Target="tableStyles.xml" /><Relationship Id="rId10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7" Type="http://schemas.openxmlformats.org/officeDocument/2006/relationships/viewProps" Target="viewProps.xml" /><Relationship Id="rId10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(annual</a:t>
            </a:r>
            <a:r>
              <a:rPr/>
              <a:t> </a:t>
            </a:r>
            <a:r>
              <a:rPr/>
              <a:t>sales).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here–is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diameter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(Metro)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(Tesco)?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snowfall,</a:t>
            </a:r>
            <a:r>
              <a:rPr/>
              <a:t> </a:t>
            </a:r>
            <a:r>
              <a:rPr/>
              <a:t>Remington,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southwester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Newport,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bar?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“</a:t>
            </a:r>
            <a:r>
              <a:rPr/>
              <a:t>wall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superimpositions,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distorts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advantage)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wedge,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wedge.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lines.))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unsettling</a:t>
            </a:r>
            <a:r>
              <a:rPr/>
              <a:t> </a:t>
            </a:r>
            <a:r>
              <a:rPr/>
              <a:t>vibratory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shifting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perceives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life’s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stripes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stripes.</a:t>
            </a:r>
            <a:r>
              <a:rPr/>
              <a:t>”</a:t>
            </a:r>
            <a:r>
              <a:rPr/>
              <a:t> </a:t>
            </a:r>
            <a:r>
              <a:rPr/>
              <a:t>Marty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Zebra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Madagascar.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empty,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sensible</a:t>
            </a:r>
            <a:r>
              <a:rPr/>
              <a:t> </a:t>
            </a:r>
            <a:r>
              <a:rPr/>
              <a:t>defaults,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unevenness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noticeable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consideration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discern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principle.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electrons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indulge</a:t>
            </a:r>
            <a:r>
              <a:rPr/>
              <a:t> </a:t>
            </a:r>
            <a:r>
              <a:rPr/>
              <a:t>yourself?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Labels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Weiyi</a:t>
            </a:r>
            <a:r>
              <a:rPr/>
              <a:t> </a:t>
            </a:r>
            <a:r>
              <a:rPr/>
              <a:t>Cai,</a:t>
            </a:r>
            <a:r>
              <a:rPr/>
              <a:t> </a:t>
            </a:r>
            <a:r>
              <a:rPr/>
              <a:t>Simone</a:t>
            </a:r>
            <a:r>
              <a:rPr/>
              <a:t> </a:t>
            </a:r>
            <a:r>
              <a:rPr/>
              <a:t>Landon.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Growing.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Connections.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2019.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https://www.nytimes.com/interactive/2019/04/03/world/white-extremist-terrorism-christchurch.html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5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46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4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ytimes.com/2019/06/22/upshot/america-who-deserves-representation.html" TargetMode="External" /><Relationship Id="rId3" Type="http://schemas.openxmlformats.org/officeDocument/2006/relationships/hyperlink" Target="https://www.nytimes.com/interactive/2019/04/03/world/white-extremist-terrorism-christchurch.html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0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9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2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23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25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7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8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29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1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32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43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4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Data-viz-02,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scotus-b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Axis labels often fit better on vertical location</a:t>
            </a:r>
          </a:p>
          <a:p>
            <a:pPr lvl="1"/>
            <a:r>
              <a:rPr/>
              <a:t>Cannot vary both X and Y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sideways</a:t>
            </a:r>
          </a:p>
        </p:txBody>
      </p:sp>
      <p:pic>
        <p:nvPicPr>
          <p:cNvPr descr="../images/location-vertic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terrorism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extremist</a:t>
            </a:r>
            <a:r>
              <a:rPr/>
              <a:t> </a:t>
            </a:r>
            <a:r>
              <a:rPr/>
              <a:t>terrorism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bar charts come from recent newspaper articles.</a:t>
            </a:r>
          </a:p>
          <a:p>
            <a:pPr lvl="2"/>
            <a:r>
              <a:rPr>
                <a:hlinkClick r:id="rId2"/>
              </a:rPr>
              <a:t>People Who Can’t Vote Still Count Politically in America. What if That Changes?</a:t>
            </a:r>
          </a:p>
          <a:p>
            <a:pPr lvl="2"/>
            <a:r>
              <a:rPr>
                <a:hlinkClick r:id="rId3"/>
              </a:rPr>
              <a:t>Attacks by White Extremists Are Growing. So Are Their Connections.</a:t>
            </a:r>
          </a:p>
          <a:p>
            <a:pPr lvl="1"/>
            <a:r>
              <a:rPr/>
              <a:t>Read the newspaper article for context and then look at the graph again.</a:t>
            </a:r>
          </a:p>
          <a:p>
            <a:pPr lvl="2"/>
            <a:r>
              <a:rPr/>
              <a:t>Explain to your partner what the graph is trying to show.</a:t>
            </a:r>
          </a:p>
          <a:p>
            <a:pPr lvl="2"/>
            <a:r>
              <a:rPr/>
              <a:t>Your partner will do the same to you with his/her graph.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julias-colour-wheel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complete-lecture_files/figure-pptx/color-cube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complete-lecture_files/figure-pptx/color-cub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Data-viz-02,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Colors</a:t>
            </a:r>
          </a:p>
          <a:p>
            <a:pPr lvl="1"/>
            <a:r>
              <a:rPr/>
              <a:t>Group exercises</a:t>
            </a:r>
          </a:p>
          <a:p>
            <a:pPr lvl="1"/>
            <a:r>
              <a:rPr/>
              <a:t>Perception</a:t>
            </a:r>
          </a:p>
          <a:p>
            <a:pPr lvl="1"/>
            <a:r>
              <a:rPr/>
              <a:t>Barchart fundamentals</a:t>
            </a:r>
          </a:p>
          <a:p>
            <a:pPr lvl="1"/>
            <a:r>
              <a:rPr/>
              <a:t>Barchart recommendations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complete-lecture_files/figure-pptx/rgb-gradient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complete-lecture_files/figure-pptx/rgb-gradient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(3/5)</a:t>
            </a:r>
          </a:p>
        </p:txBody>
      </p:sp>
      <p:pic>
        <p:nvPicPr>
          <p:cNvPr descr="complete-lecture_files/figure-pptx/rgb-gradient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(4/5)</a:t>
            </a:r>
          </a:p>
        </p:txBody>
      </p:sp>
      <p:pic>
        <p:nvPicPr>
          <p:cNvPr descr="complete-lecture_files/figure-pptx/rgb-gradient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complete-lecture_files/figure-pptx/rgb-gradient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Additive color mixing: adding red to green yields yellow; adding green to blue yields cyan; adding blue to red yields magenta; adding all three primary colors together yields white.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complete-lecture_files/figure-pptx/inten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complete-lecture_files/figure-pptx/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complete-lecture_files/figure-pptx/reve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 these steps to get ready for lecture #2 in data visualization.</a:t>
            </a:r>
          </a:p>
          <a:p>
            <a:pPr lvl="2"/>
            <a:r>
              <a:rPr/>
              <a:t>Download and import Titanic data</a:t>
            </a:r>
          </a:p>
          <a:p>
            <a:pPr lvl="2"/>
            <a:r>
              <a:rPr/>
              <a:t>Download and import scotus data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bar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pie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 to make a comparison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</a:p>
        </p:txBody>
      </p:sp>
      <p:pic>
        <p:nvPicPr>
          <p:cNvPr descr="../images/simon_fuel_gaug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fn &lt;- "https://dasl.datadescription.com/download/data/3484"</a:t>
            </a:r>
            <a:br/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"../data/titanic3.csv"</a:t>
            </a:r>
            <a:br/>
            <a:r>
              <a:rPr sz="1800">
                <a:latin typeface="Courier"/>
              </a:rPr>
              <a:t>titanic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simon_fuel_gaug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llip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investment-ris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Bubble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Volume</a:t>
            </a:r>
          </a:p>
        </p:txBody>
      </p:sp>
      <p:pic>
        <p:nvPicPr>
          <p:cNvPr descr="../images/rgl_cda_ellipsoi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1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btv_snow_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Weather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snowfall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bars-3d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kaggle</a:t>
            </a:r>
            <a:r>
              <a:rPr/>
              <a:t> </a:t>
            </a:r>
            <a:r>
              <a:rPr/>
              <a:t>website</a:t>
            </a:r>
          </a:p>
        </p:txBody>
      </p:sp>
      <p:pic>
        <p:nvPicPr>
          <p:cNvPr descr="../images/kaggle-scotus-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2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Kaggle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webpage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bars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pie-3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pie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pic>
        <p:nvPicPr>
          <p:cNvPr descr="../images/location-horizon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Horizontal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scotus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 the scotus_cases.csv data set, or go to the original source, the Kaggle datasets repository.</a:t>
            </a:r>
          </a:p>
          <a:p>
            <a:pPr lvl="0" marL="0" indent="0">
              <a:buNone/>
            </a:pPr>
            <a:r>
              <a:rPr/>
              <a:t>Import the data and create a bar chart showing the frequency of opinions written by year_filed. Note that there are a few typos and a few rows that do not belong. You can remove these, but they will not affect any of the analyses we are considering.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-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ableau-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Length varies, width doesn’t</a:t>
            </a:r>
          </a:p>
          <a:p>
            <a:pPr lvl="2"/>
            <a:r>
              <a:rPr/>
              <a:t>Exception, mosaic plots</a:t>
            </a:r>
          </a:p>
          <a:p>
            <a:pPr lvl="2"/>
            <a:r>
              <a:rPr/>
              <a:t>Think about gaps between bars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bar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to show Leonardo di Caprio’s perspective on the Titanic.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later))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((R code))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 results))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Facet</a:t>
            </a:r>
          </a:p>
          <a:p>
            <a:pPr lvl="2"/>
            <a:r>
              <a:rPr/>
              <a:t>Separate plots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2"/>
            <a:r>
              <a:rPr/>
              <a:t>Similar to facet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../images/count-by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</a:p>
        </p:txBody>
      </p:sp>
      <p:pic>
        <p:nvPicPr>
          <p:cNvPr descr="../images/count-by-passenger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facet</a:t>
            </a:r>
          </a:p>
        </p:txBody>
      </p:sp>
      <p:pic>
        <p:nvPicPr>
          <p:cNvPr descr="../images/count-by-fac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stack</a:t>
            </a:r>
          </a:p>
        </p:txBody>
      </p:sp>
      <p:pic>
        <p:nvPicPr>
          <p:cNvPr descr="../images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later))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</a:t>
            </a:r>
          </a:p>
          <a:p>
            <a:pPr lvl="2"/>
            <a:r>
              <a:rPr/>
              <a:t>Summarize what aesthetics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((Provide visualization. Maybe use the visualization from the earlier exercise?))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later))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totally different data set and get the students to draw four different visualizations. Have them divide into groups that like the same visualization software and have each person do a different visualization.))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alternate-white-and-blac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Moire</a:t>
            </a:r>
            <a:r>
              <a:rPr/>
              <a:t> </a:t>
            </a:r>
            <a:r>
              <a:rPr/>
              <a:t>effect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optical-illusion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654300"/>
            <a:ext cx="82296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three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Data-viz-02, bar charts</dc:title>
  <dc:creator>Steve Simon</dc:creator>
  <cp:keywords/>
  <dcterms:created xsi:type="dcterms:W3CDTF">2019-08-13T18:30:51Z</dcterms:created>
  <dcterms:modified xsi:type="dcterms:W3CDTF">2019-08-13T18:30:51Z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