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slide" Target="slides/slide87.xml" /><Relationship Id="rId89" Type="http://schemas.openxmlformats.org/officeDocument/2006/relationships/slide" Target="slides/slide88.xml" /><Relationship Id="rId90" Type="http://schemas.openxmlformats.org/officeDocument/2006/relationships/slide" Target="slides/slide89.xml" /><Relationship Id="rId91" Type="http://schemas.openxmlformats.org/officeDocument/2006/relationships/slide" Target="slides/slide90.xml" /><Relationship Id="rId92" Type="http://schemas.openxmlformats.org/officeDocument/2006/relationships/slide" Target="slides/slide91.xml" /><Relationship Id="rId93" Type="http://schemas.openxmlformats.org/officeDocument/2006/relationships/slide" Target="slides/slide92.xml" /><Relationship Id="rId94" Type="http://schemas.openxmlformats.org/officeDocument/2006/relationships/slide" Target="slides/slide93.xml" /><Relationship Id="rId95" Type="http://schemas.openxmlformats.org/officeDocument/2006/relationships/slide" Target="slides/slide94.xml" /><Relationship Id="rId96" Type="http://schemas.openxmlformats.org/officeDocument/2006/relationships/slide" Target="slides/slide95.xml" /><Relationship Id="rId97" Type="http://schemas.openxmlformats.org/officeDocument/2006/relationships/slide" Target="slides/slide96.xml" /><Relationship Id="rId98" Type="http://schemas.openxmlformats.org/officeDocument/2006/relationships/slide" Target="slides/slide97.xml" /><Relationship Id="rId99" Type="http://schemas.openxmlformats.org/officeDocument/2006/relationships/slide" Target="slides/slide98.xml" /><Relationship Id="rId100" Type="http://schemas.openxmlformats.org/officeDocument/2006/relationships/slide" Target="slides/slide99.xml" /><Relationship Id="rId101" Type="http://schemas.openxmlformats.org/officeDocument/2006/relationships/slide" Target="slides/slide100.xml" /><Relationship Id="rId102" Type="http://schemas.openxmlformats.org/officeDocument/2006/relationships/slide" Target="slides/slide101.xml" /><Relationship Id="rId103" Type="http://schemas.openxmlformats.org/officeDocument/2006/relationships/slide" Target="slides/slide102.xml" /><Relationship Id="rId104" Type="http://schemas.openxmlformats.org/officeDocument/2006/relationships/slide" Target="slides/slide103.xml" /><Relationship Id="rId105" Type="http://schemas.openxmlformats.org/officeDocument/2006/relationships/slide" Target="slides/slide104.xml" /><Relationship Id="rId106" Type="http://schemas.openxmlformats.org/officeDocument/2006/relationships/slide" Target="slides/slide105.xml" /><Relationship Id="rId107" Type="http://schemas.openxmlformats.org/officeDocument/2006/relationships/slide" Target="slides/slide106.xml" /><Relationship Id="rId108" Type="http://schemas.openxmlformats.org/officeDocument/2006/relationships/slide" Target="slides/slide107.xml" /><Relationship Id="rId109" Type="http://schemas.openxmlformats.org/officeDocument/2006/relationships/slide" Target="slides/slide108.xml" /><Relationship Id="rId110" Type="http://schemas.openxmlformats.org/officeDocument/2006/relationships/slide" Target="slides/slide109.xml" /><Relationship Id="rId111" Type="http://schemas.openxmlformats.org/officeDocument/2006/relationships/slide" Target="slides/slide110.xml" /><Relationship Id="rId112" Type="http://schemas.openxmlformats.org/officeDocument/2006/relationships/slide" Target="slides/slide111.xml" /><Relationship Id="rId113" Type="http://schemas.openxmlformats.org/officeDocument/2006/relationships/slide" Target="slides/slide112.xml" /><Relationship Id="rId114" Type="http://schemas.openxmlformats.org/officeDocument/2006/relationships/slide" Target="slides/slide113.xml" /><Relationship Id="rId115" Type="http://schemas.openxmlformats.org/officeDocument/2006/relationships/slide" Target="slides/slide114.xml" /><Relationship Id="rId116" Type="http://schemas.openxmlformats.org/officeDocument/2006/relationships/slide" Target="slides/slide115.xml" /><Relationship Id="rId117" Type="http://schemas.openxmlformats.org/officeDocument/2006/relationships/slide" Target="slides/slide116.xml" /><Relationship Id="rId118" Type="http://schemas.openxmlformats.org/officeDocument/2006/relationships/notesMaster" Target="notesMasters/notesMaster1.xml" /><Relationship Id="rId122" Type="http://schemas.openxmlformats.org/officeDocument/2006/relationships/tableStyles" Target="tableStyles.xml" /><Relationship Id="rId1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0" Type="http://schemas.openxmlformats.org/officeDocument/2006/relationships/viewProps" Target="viewProps.xml" /><Relationship Id="rId119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00.xml.rels><?xml version="1.0" encoding="UTF-8"?>
<Relationships xmlns="http://schemas.openxmlformats.org/package/2006/relationships"><Relationship Id="rId2" Type="http://schemas.openxmlformats.org/officeDocument/2006/relationships/slide" Target="../slides/slide101.xml" /><Relationship Id="rId1" Type="http://schemas.openxmlformats.org/officeDocument/2006/relationships/notesMaster" Target="../notesMasters/notesMaster1.xml" /></Relationships>
</file>

<file path=ppt/notesSlides/_rels/notesSlide101.xml.rels><?xml version="1.0" encoding="UTF-8"?>
<Relationships xmlns="http://schemas.openxmlformats.org/package/2006/relationships"><Relationship Id="rId2" Type="http://schemas.openxmlformats.org/officeDocument/2006/relationships/slide" Target="../slides/slide102.xml" /><Relationship Id="rId1" Type="http://schemas.openxmlformats.org/officeDocument/2006/relationships/notesMaster" Target="../notesMasters/notesMaster1.xml" /></Relationships>
</file>

<file path=ppt/notesSlides/_rels/notesSlide102.xml.rels><?xml version="1.0" encoding="UTF-8"?>
<Relationships xmlns="http://schemas.openxmlformats.org/package/2006/relationships"><Relationship Id="rId2" Type="http://schemas.openxmlformats.org/officeDocument/2006/relationships/slide" Target="../slides/slide103.xml" /><Relationship Id="rId1" Type="http://schemas.openxmlformats.org/officeDocument/2006/relationships/notesMaster" Target="../notesMasters/notesMaster1.xml" /></Relationships>
</file>

<file path=ppt/notesSlides/_rels/notesSlide103.xml.rels><?xml version="1.0" encoding="UTF-8"?>
<Relationships xmlns="http://schemas.openxmlformats.org/package/2006/relationships"><Relationship Id="rId2" Type="http://schemas.openxmlformats.org/officeDocument/2006/relationships/slide" Target="../slides/slide104.xml" /><Relationship Id="rId1" Type="http://schemas.openxmlformats.org/officeDocument/2006/relationships/notesMaster" Target="../notesMasters/notesMaster1.xml" /></Relationships>
</file>

<file path=ppt/notesSlides/_rels/notesSlide104.xml.rels><?xml version="1.0" encoding="UTF-8"?>
<Relationships xmlns="http://schemas.openxmlformats.org/package/2006/relationships"><Relationship Id="rId2" Type="http://schemas.openxmlformats.org/officeDocument/2006/relationships/slide" Target="../slides/slide105.xml" /><Relationship Id="rId1" Type="http://schemas.openxmlformats.org/officeDocument/2006/relationships/notesMaster" Target="../notesMasters/notesMaster1.xml" /></Relationships>
</file>

<file path=ppt/notesSlides/_rels/notesSlide105.xml.rels><?xml version="1.0" encoding="UTF-8"?>
<Relationships xmlns="http://schemas.openxmlformats.org/package/2006/relationships"><Relationship Id="rId2" Type="http://schemas.openxmlformats.org/officeDocument/2006/relationships/slide" Target="../slides/slide107.xml" /><Relationship Id="rId1" Type="http://schemas.openxmlformats.org/officeDocument/2006/relationships/notesMaster" Target="../notesMasters/notesMaster1.xml" /></Relationships>
</file>

<file path=ppt/notesSlides/_rels/notesSlide106.xml.rels><?xml version="1.0" encoding="UTF-8"?>
<Relationships xmlns="http://schemas.openxmlformats.org/package/2006/relationships"><Relationship Id="rId2" Type="http://schemas.openxmlformats.org/officeDocument/2006/relationships/slide" Target="../slides/slide108.xml" /><Relationship Id="rId1" Type="http://schemas.openxmlformats.org/officeDocument/2006/relationships/notesMaster" Target="../notesMasters/notesMaster1.xml" /></Relationships>
</file>

<file path=ppt/notesSlides/_rels/notesSlide107.xml.rels><?xml version="1.0" encoding="UTF-8"?>
<Relationships xmlns="http://schemas.openxmlformats.org/package/2006/relationships"><Relationship Id="rId2" Type="http://schemas.openxmlformats.org/officeDocument/2006/relationships/slide" Target="../slides/slide109.xml" /><Relationship Id="rId1" Type="http://schemas.openxmlformats.org/officeDocument/2006/relationships/notesMaster" Target="../notesMasters/notesMaster1.xml" /></Relationships>
</file>

<file path=ppt/notesSlides/_rels/notesSlide108.xml.rels><?xml version="1.0" encoding="UTF-8"?>
<Relationships xmlns="http://schemas.openxmlformats.org/package/2006/relationships"><Relationship Id="rId2" Type="http://schemas.openxmlformats.org/officeDocument/2006/relationships/slide" Target="../slides/slide110.xml" /><Relationship Id="rId1" Type="http://schemas.openxmlformats.org/officeDocument/2006/relationships/notesMaster" Target="../notesMasters/notesMaster1.xml" /></Relationships>
</file>

<file path=ppt/notesSlides/_rels/notesSlide109.xml.rels><?xml version="1.0" encoding="UTF-8"?>
<Relationships xmlns="http://schemas.openxmlformats.org/package/2006/relationships"><Relationship Id="rId2" Type="http://schemas.openxmlformats.org/officeDocument/2006/relationships/slide" Target="../slides/slide1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0.xml.rels><?xml version="1.0" encoding="UTF-8"?>
<Relationships xmlns="http://schemas.openxmlformats.org/package/2006/relationships"><Relationship Id="rId2" Type="http://schemas.openxmlformats.org/officeDocument/2006/relationships/slide" Target="../slides/slide112.xml" /><Relationship Id="rId1" Type="http://schemas.openxmlformats.org/officeDocument/2006/relationships/notesMaster" Target="../notesMasters/notesMaster1.xml" /></Relationships>
</file>

<file path=ppt/notesSlides/_rels/notesSlide111.xml.rels><?xml version="1.0" encoding="UTF-8"?>
<Relationships xmlns="http://schemas.openxmlformats.org/package/2006/relationships"><Relationship Id="rId2" Type="http://schemas.openxmlformats.org/officeDocument/2006/relationships/slide" Target="../slides/slide113.xml" /><Relationship Id="rId1" Type="http://schemas.openxmlformats.org/officeDocument/2006/relationships/notesMaster" Target="../notesMasters/notesMaster1.xml" /></Relationships>
</file>

<file path=ppt/notesSlides/_rels/notesSlide112.xml.rels><?xml version="1.0" encoding="UTF-8"?>
<Relationships xmlns="http://schemas.openxmlformats.org/package/2006/relationships"><Relationship Id="rId2" Type="http://schemas.openxmlformats.org/officeDocument/2006/relationships/slide" Target="../slides/slide11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?>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?>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?>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0.xml.rels><?xml version="1.0" encoding="UTF-8"?>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51.xml.rels><?xml version="1.0" encoding="UTF-8"?>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52.xml.rels><?xml version="1.0" encoding="UTF-8"?>
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53.xml.rels><?xml version="1.0" encoding="UTF-8"?>
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54.xml.rels><?xml version="1.0" encoding="UTF-8"?>
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55.xml.rels><?xml version="1.0" encoding="UTF-8"?>
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56.xml.rels><?xml version="1.0" encoding="UTF-8"?>
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57.xml.rels><?xml version="1.0" encoding="UTF-8"?>
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58.xml.rels><?xml version="1.0" encoding="UTF-8"?>
<Relationships xmlns="http://schemas.openxmlformats.org/package/2006/relationships"><Relationship Id="rId2" Type="http://schemas.openxmlformats.org/officeDocument/2006/relationships/slide" Target="../slides/slide59.xml" /><Relationship Id="rId1" Type="http://schemas.openxmlformats.org/officeDocument/2006/relationships/notesMaster" Target="../notesMasters/notesMaster1.xml" /></Relationships>
</file>

<file path=ppt/notesSlides/_rels/notesSlide59.xml.rels><?xml version="1.0" encoding="UTF-8"?>
<Relationships xmlns="http://schemas.openxmlformats.org/package/2006/relationships"><Relationship Id="rId2" Type="http://schemas.openxmlformats.org/officeDocument/2006/relationships/slide" Target="../slides/slide60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0.xml.rels><?xml version="1.0" encoding="UTF-8"?>
<Relationships xmlns="http://schemas.openxmlformats.org/package/2006/relationships"><Relationship Id="rId2" Type="http://schemas.openxmlformats.org/officeDocument/2006/relationships/slide" Target="../slides/slide61.xml" /><Relationship Id="rId1" Type="http://schemas.openxmlformats.org/officeDocument/2006/relationships/notesMaster" Target="../notesMasters/notesMaster1.xml" /></Relationships>
</file>

<file path=ppt/notesSlides/_rels/notesSlide61.xml.rels><?xml version="1.0" encoding="UTF-8"?>
<Relationships xmlns="http://schemas.openxmlformats.org/package/2006/relationships"><Relationship Id="rId2" Type="http://schemas.openxmlformats.org/officeDocument/2006/relationships/slide" Target="../slides/slide62.xml" /><Relationship Id="rId1" Type="http://schemas.openxmlformats.org/officeDocument/2006/relationships/notesMaster" Target="../notesMasters/notesMaster1.xml" /></Relationships>
</file>

<file path=ppt/notesSlides/_rels/notesSlide62.xml.rels><?xml version="1.0" encoding="UTF-8"?>
<Relationships xmlns="http://schemas.openxmlformats.org/package/2006/relationships"><Relationship Id="rId2" Type="http://schemas.openxmlformats.org/officeDocument/2006/relationships/slide" Target="../slides/slide63.xml" /><Relationship Id="rId1" Type="http://schemas.openxmlformats.org/officeDocument/2006/relationships/notesMaster" Target="../notesMasters/notesMaster1.xml" /></Relationships>
</file>

<file path=ppt/notesSlides/_rels/notesSlide63.xml.rels><?xml version="1.0" encoding="UTF-8"?>
<Relationships xmlns="http://schemas.openxmlformats.org/package/2006/relationships"><Relationship Id="rId2" Type="http://schemas.openxmlformats.org/officeDocument/2006/relationships/slide" Target="../slides/slide64.xml" /><Relationship Id="rId1" Type="http://schemas.openxmlformats.org/officeDocument/2006/relationships/notesMaster" Target="../notesMasters/notesMaster1.xml" /></Relationships>
</file>

<file path=ppt/notesSlides/_rels/notesSlide64.xml.rels><?xml version="1.0" encoding="UTF-8"?>
<Relationships xmlns="http://schemas.openxmlformats.org/package/2006/relationships"><Relationship Id="rId2" Type="http://schemas.openxmlformats.org/officeDocument/2006/relationships/slide" Target="../slides/slide65.xml" /><Relationship Id="rId1" Type="http://schemas.openxmlformats.org/officeDocument/2006/relationships/notesMaster" Target="../notesMasters/notesMaster1.xml" /></Relationships>
</file>

<file path=ppt/notesSlides/_rels/notesSlide65.xml.rels><?xml version="1.0" encoding="UTF-8"?>
<Relationships xmlns="http://schemas.openxmlformats.org/package/2006/relationships"><Relationship Id="rId2" Type="http://schemas.openxmlformats.org/officeDocument/2006/relationships/slide" Target="../slides/slide66.xml" /><Relationship Id="rId1" Type="http://schemas.openxmlformats.org/officeDocument/2006/relationships/notesMaster" Target="../notesMasters/notesMaster1.xml" /></Relationships>
</file>

<file path=ppt/notesSlides/_rels/notesSlide66.xml.rels><?xml version="1.0" encoding="UTF-8"?>
<Relationships xmlns="http://schemas.openxmlformats.org/package/2006/relationships"><Relationship Id="rId2" Type="http://schemas.openxmlformats.org/officeDocument/2006/relationships/slide" Target="../slides/slide67.xml" /><Relationship Id="rId1" Type="http://schemas.openxmlformats.org/officeDocument/2006/relationships/notesMaster" Target="../notesMasters/notesMaster1.xml" /></Relationships>
</file>

<file path=ppt/notesSlides/_rels/notesSlide67.xml.rels><?xml version="1.0" encoding="UTF-8"?>
<Relationships xmlns="http://schemas.openxmlformats.org/package/2006/relationships"><Relationship Id="rId2" Type="http://schemas.openxmlformats.org/officeDocument/2006/relationships/slide" Target="../slides/slide68.xml" /><Relationship Id="rId1" Type="http://schemas.openxmlformats.org/officeDocument/2006/relationships/notesMaster" Target="../notesMasters/notesMaster1.xml" /></Relationships>
</file>

<file path=ppt/notesSlides/_rels/notesSlide68.xml.rels><?xml version="1.0" encoding="UTF-8"?>
<Relationships xmlns="http://schemas.openxmlformats.org/package/2006/relationships"><Relationship Id="rId2" Type="http://schemas.openxmlformats.org/officeDocument/2006/relationships/slide" Target="../slides/slide69.xml" /><Relationship Id="rId1" Type="http://schemas.openxmlformats.org/officeDocument/2006/relationships/notesMaster" Target="../notesMasters/notesMaster1.xml" /></Relationships>
</file>

<file path=ppt/notesSlides/_rels/notesSlide69.xml.rels><?xml version="1.0" encoding="UTF-8"?>
<Relationships xmlns="http://schemas.openxmlformats.org/package/2006/relationships"><Relationship Id="rId2" Type="http://schemas.openxmlformats.org/officeDocument/2006/relationships/slide" Target="../slides/slide70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0.xml.rels><?xml version="1.0" encoding="UTF-8"?>
<Relationships xmlns="http://schemas.openxmlformats.org/package/2006/relationships"><Relationship Id="rId2" Type="http://schemas.openxmlformats.org/officeDocument/2006/relationships/slide" Target="../slides/slide71.xml" /><Relationship Id="rId1" Type="http://schemas.openxmlformats.org/officeDocument/2006/relationships/notesMaster" Target="../notesMasters/notesMaster1.xml" /></Relationships>
</file>

<file path=ppt/notesSlides/_rels/notesSlide71.xml.rels><?xml version="1.0" encoding="UTF-8"?>
<Relationships xmlns="http://schemas.openxmlformats.org/package/2006/relationships"><Relationship Id="rId2" Type="http://schemas.openxmlformats.org/officeDocument/2006/relationships/slide" Target="../slides/slide72.xml" /><Relationship Id="rId1" Type="http://schemas.openxmlformats.org/officeDocument/2006/relationships/notesMaster" Target="../notesMasters/notesMaster1.xml" /></Relationships>
</file>

<file path=ppt/notesSlides/_rels/notesSlide72.xml.rels><?xml version="1.0" encoding="UTF-8"?>
<Relationships xmlns="http://schemas.openxmlformats.org/package/2006/relationships"><Relationship Id="rId2" Type="http://schemas.openxmlformats.org/officeDocument/2006/relationships/slide" Target="../slides/slide73.xml" /><Relationship Id="rId1" Type="http://schemas.openxmlformats.org/officeDocument/2006/relationships/notesMaster" Target="../notesMasters/notesMaster1.xml" /></Relationships>
</file>

<file path=ppt/notesSlides/_rels/notesSlide73.xml.rels><?xml version="1.0" encoding="UTF-8"?>
<Relationships xmlns="http://schemas.openxmlformats.org/package/2006/relationships"><Relationship Id="rId2" Type="http://schemas.openxmlformats.org/officeDocument/2006/relationships/slide" Target="../slides/slide74.xml" /><Relationship Id="rId1" Type="http://schemas.openxmlformats.org/officeDocument/2006/relationships/notesMaster" Target="../notesMasters/notesMaster1.xml" /></Relationships>
</file>

<file path=ppt/notesSlides/_rels/notesSlide74.xml.rels><?xml version="1.0" encoding="UTF-8"?>
<Relationships xmlns="http://schemas.openxmlformats.org/package/2006/relationships"><Relationship Id="rId2" Type="http://schemas.openxmlformats.org/officeDocument/2006/relationships/slide" Target="../slides/slide75.xml" /><Relationship Id="rId1" Type="http://schemas.openxmlformats.org/officeDocument/2006/relationships/notesMaster" Target="../notesMasters/notesMaster1.xml" /></Relationships>
</file>

<file path=ppt/notesSlides/_rels/notesSlide75.xml.rels><?xml version="1.0" encoding="UTF-8"?>
<Relationships xmlns="http://schemas.openxmlformats.org/package/2006/relationships"><Relationship Id="rId2" Type="http://schemas.openxmlformats.org/officeDocument/2006/relationships/slide" Target="../slides/slide76.xml" /><Relationship Id="rId1" Type="http://schemas.openxmlformats.org/officeDocument/2006/relationships/notesMaster" Target="../notesMasters/notesMaster1.xml" /></Relationships>
</file>

<file path=ppt/notesSlides/_rels/notesSlide76.xml.rels><?xml version="1.0" encoding="UTF-8"?>
<Relationships xmlns="http://schemas.openxmlformats.org/package/2006/relationships"><Relationship Id="rId2" Type="http://schemas.openxmlformats.org/officeDocument/2006/relationships/slide" Target="../slides/slide77.xml" /><Relationship Id="rId1" Type="http://schemas.openxmlformats.org/officeDocument/2006/relationships/notesMaster" Target="../notesMasters/notesMaster1.xml" /></Relationships>
</file>

<file path=ppt/notesSlides/_rels/notesSlide77.xml.rels><?xml version="1.0" encoding="UTF-8"?>
<Relationships xmlns="http://schemas.openxmlformats.org/package/2006/relationships"><Relationship Id="rId2" Type="http://schemas.openxmlformats.org/officeDocument/2006/relationships/slide" Target="../slides/slide78.xml" /><Relationship Id="rId1" Type="http://schemas.openxmlformats.org/officeDocument/2006/relationships/notesMaster" Target="../notesMasters/notesMaster1.xml" /></Relationships>
</file>

<file path=ppt/notesSlides/_rels/notesSlide78.xml.rels><?xml version="1.0" encoding="UTF-8"?>
<Relationships xmlns="http://schemas.openxmlformats.org/package/2006/relationships"><Relationship Id="rId2" Type="http://schemas.openxmlformats.org/officeDocument/2006/relationships/slide" Target="../slides/slide79.xml" /><Relationship Id="rId1" Type="http://schemas.openxmlformats.org/officeDocument/2006/relationships/notesMaster" Target="../notesMasters/notesMaster1.xml" /></Relationships>
</file>

<file path=ppt/notesSlides/_rels/notesSlide79.xml.rels><?xml version="1.0" encoding="UTF-8"?>
<Relationships xmlns="http://schemas.openxmlformats.org/package/2006/relationships"><Relationship Id="rId2" Type="http://schemas.openxmlformats.org/officeDocument/2006/relationships/slide" Target="../slides/slide8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0.xml.rels><?xml version="1.0" encoding="UTF-8"?>
<Relationships xmlns="http://schemas.openxmlformats.org/package/2006/relationships"><Relationship Id="rId2" Type="http://schemas.openxmlformats.org/officeDocument/2006/relationships/slide" Target="../slides/slide81.xml" /><Relationship Id="rId1" Type="http://schemas.openxmlformats.org/officeDocument/2006/relationships/notesMaster" Target="../notesMasters/notesMaster1.xml" /></Relationships>
</file>

<file path=ppt/notesSlides/_rels/notesSlide81.xml.rels><?xml version="1.0" encoding="UTF-8"?>
<Relationships xmlns="http://schemas.openxmlformats.org/package/2006/relationships"><Relationship Id="rId2" Type="http://schemas.openxmlformats.org/officeDocument/2006/relationships/slide" Target="../slides/slide82.xml" /><Relationship Id="rId1" Type="http://schemas.openxmlformats.org/officeDocument/2006/relationships/notesMaster" Target="../notesMasters/notesMaster1.xml" /></Relationships>
</file>

<file path=ppt/notesSlides/_rels/notesSlide82.xml.rels><?xml version="1.0" encoding="UTF-8"?>
<Relationships xmlns="http://schemas.openxmlformats.org/package/2006/relationships"><Relationship Id="rId2" Type="http://schemas.openxmlformats.org/officeDocument/2006/relationships/slide" Target="../slides/slide83.xml" /><Relationship Id="rId1" Type="http://schemas.openxmlformats.org/officeDocument/2006/relationships/notesMaster" Target="../notesMasters/notesMaster1.xml" /></Relationships>
</file>

<file path=ppt/notesSlides/_rels/notesSlide83.xml.rels><?xml version="1.0" encoding="UTF-8"?>
<Relationships xmlns="http://schemas.openxmlformats.org/package/2006/relationships"><Relationship Id="rId2" Type="http://schemas.openxmlformats.org/officeDocument/2006/relationships/slide" Target="../slides/slide84.xml" /><Relationship Id="rId1" Type="http://schemas.openxmlformats.org/officeDocument/2006/relationships/notesMaster" Target="../notesMasters/notesMaster1.xml" /></Relationships>
</file>

<file path=ppt/notesSlides/_rels/notesSlide84.xml.rels><?xml version="1.0" encoding="UTF-8"?>
<Relationships xmlns="http://schemas.openxmlformats.org/package/2006/relationships"><Relationship Id="rId2" Type="http://schemas.openxmlformats.org/officeDocument/2006/relationships/slide" Target="../slides/slide85.xml" /><Relationship Id="rId1" Type="http://schemas.openxmlformats.org/officeDocument/2006/relationships/notesMaster" Target="../notesMasters/notesMaster1.xml" /></Relationships>
</file>

<file path=ppt/notesSlides/_rels/notesSlide85.xml.rels><?xml version="1.0" encoding="UTF-8"?>
<Relationships xmlns="http://schemas.openxmlformats.org/package/2006/relationships"><Relationship Id="rId2" Type="http://schemas.openxmlformats.org/officeDocument/2006/relationships/slide" Target="../slides/slide86.xml" /><Relationship Id="rId1" Type="http://schemas.openxmlformats.org/officeDocument/2006/relationships/notesMaster" Target="../notesMasters/notesMaster1.xml" /></Relationships>
</file>

<file path=ppt/notesSlides/_rels/notesSlide86.xml.rels><?xml version="1.0" encoding="UTF-8"?>
<Relationships xmlns="http://schemas.openxmlformats.org/package/2006/relationships"><Relationship Id="rId2" Type="http://schemas.openxmlformats.org/officeDocument/2006/relationships/slide" Target="../slides/slide87.xml" /><Relationship Id="rId1" Type="http://schemas.openxmlformats.org/officeDocument/2006/relationships/notesMaster" Target="../notesMasters/notesMaster1.xml" /></Relationships>
</file>

<file path=ppt/notesSlides/_rels/notesSlide87.xml.rels><?xml version="1.0" encoding="UTF-8"?>
<Relationships xmlns="http://schemas.openxmlformats.org/package/2006/relationships"><Relationship Id="rId2" Type="http://schemas.openxmlformats.org/officeDocument/2006/relationships/slide" Target="../slides/slide88.xml" /><Relationship Id="rId1" Type="http://schemas.openxmlformats.org/officeDocument/2006/relationships/notesMaster" Target="../notesMasters/notesMaster1.xml" /></Relationships>
</file>

<file path=ppt/notesSlides/_rels/notesSlide88.xml.rels><?xml version="1.0" encoding="UTF-8"?>
<Relationships xmlns="http://schemas.openxmlformats.org/package/2006/relationships"><Relationship Id="rId2" Type="http://schemas.openxmlformats.org/officeDocument/2006/relationships/slide" Target="../slides/slide89.xml" /><Relationship Id="rId1" Type="http://schemas.openxmlformats.org/officeDocument/2006/relationships/notesMaster" Target="../notesMasters/notesMaster1.xml" /></Relationships>
</file>

<file path=ppt/notesSlides/_rels/notesSlide89.xml.rels><?xml version="1.0" encoding="UTF-8"?>
<Relationships xmlns="http://schemas.openxmlformats.org/package/2006/relationships"><Relationship Id="rId2" Type="http://schemas.openxmlformats.org/officeDocument/2006/relationships/slide" Target="../slides/slide9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0.xml.rels><?xml version="1.0" encoding="UTF-8"?>
<Relationships xmlns="http://schemas.openxmlformats.org/package/2006/relationships"><Relationship Id="rId2" Type="http://schemas.openxmlformats.org/officeDocument/2006/relationships/slide" Target="../slides/slide91.xml" /><Relationship Id="rId1" Type="http://schemas.openxmlformats.org/officeDocument/2006/relationships/notesMaster" Target="../notesMasters/notesMaster1.xml" /></Relationships>
</file>

<file path=ppt/notesSlides/_rels/notesSlide91.xml.rels><?xml version="1.0" encoding="UTF-8"?>
<Relationships xmlns="http://schemas.openxmlformats.org/package/2006/relationships"><Relationship Id="rId2" Type="http://schemas.openxmlformats.org/officeDocument/2006/relationships/slide" Target="../slides/slide92.xml" /><Relationship Id="rId1" Type="http://schemas.openxmlformats.org/officeDocument/2006/relationships/notesMaster" Target="../notesMasters/notesMaster1.xml" /></Relationships>
</file>

<file path=ppt/notesSlides/_rels/notesSlide92.xml.rels><?xml version="1.0" encoding="UTF-8"?>
<Relationships xmlns="http://schemas.openxmlformats.org/package/2006/relationships"><Relationship Id="rId2" Type="http://schemas.openxmlformats.org/officeDocument/2006/relationships/slide" Target="../slides/slide93.xml" /><Relationship Id="rId1" Type="http://schemas.openxmlformats.org/officeDocument/2006/relationships/notesMaster" Target="../notesMasters/notesMaster1.xml" /></Relationships>
</file>

<file path=ppt/notesSlides/_rels/notesSlide93.xml.rels><?xml version="1.0" encoding="UTF-8"?>
<Relationships xmlns="http://schemas.openxmlformats.org/package/2006/relationships"><Relationship Id="rId2" Type="http://schemas.openxmlformats.org/officeDocument/2006/relationships/slide" Target="../slides/slide94.xml" /><Relationship Id="rId1" Type="http://schemas.openxmlformats.org/officeDocument/2006/relationships/notesMaster" Target="../notesMasters/notesMaster1.xml" /></Relationships>
</file>

<file path=ppt/notesSlides/_rels/notesSlide94.xml.rels><?xml version="1.0" encoding="UTF-8"?>
<Relationships xmlns="http://schemas.openxmlformats.org/package/2006/relationships"><Relationship Id="rId2" Type="http://schemas.openxmlformats.org/officeDocument/2006/relationships/slide" Target="../slides/slide95.xml" /><Relationship Id="rId1" Type="http://schemas.openxmlformats.org/officeDocument/2006/relationships/notesMaster" Target="../notesMasters/notesMaster1.xml" /></Relationships>
</file>

<file path=ppt/notesSlides/_rels/notesSlide95.xml.rels><?xml version="1.0" encoding="UTF-8"?>
<Relationships xmlns="http://schemas.openxmlformats.org/package/2006/relationships"><Relationship Id="rId2" Type="http://schemas.openxmlformats.org/officeDocument/2006/relationships/slide" Target="../slides/slide96.xml" /><Relationship Id="rId1" Type="http://schemas.openxmlformats.org/officeDocument/2006/relationships/notesMaster" Target="../notesMasters/notesMaster1.xml" /></Relationships>
</file>

<file path=ppt/notesSlides/_rels/notesSlide96.xml.rels><?xml version="1.0" encoding="UTF-8"?>
<Relationships xmlns="http://schemas.openxmlformats.org/package/2006/relationships"><Relationship Id="rId2" Type="http://schemas.openxmlformats.org/officeDocument/2006/relationships/slide" Target="../slides/slide97.xml" /><Relationship Id="rId1" Type="http://schemas.openxmlformats.org/officeDocument/2006/relationships/notesMaster" Target="../notesMasters/notesMaster1.xml" /></Relationships>
</file>

<file path=ppt/notesSlides/_rels/notesSlide97.xml.rels><?xml version="1.0" encoding="UTF-8"?>
<Relationships xmlns="http://schemas.openxmlformats.org/package/2006/relationships"><Relationship Id="rId2" Type="http://schemas.openxmlformats.org/officeDocument/2006/relationships/slide" Target="../slides/slide98.xml" /><Relationship Id="rId1" Type="http://schemas.openxmlformats.org/officeDocument/2006/relationships/notesMaster" Target="../notesMasters/notesMaster1.xml" /></Relationships>
</file>

<file path=ppt/notesSlides/_rels/notesSlide98.xml.rels><?xml version="1.0" encoding="UTF-8"?>
<Relationships xmlns="http://schemas.openxmlformats.org/package/2006/relationships"><Relationship Id="rId2" Type="http://schemas.openxmlformats.org/officeDocument/2006/relationships/slide" Target="../slides/slide99.xml" /><Relationship Id="rId1" Type="http://schemas.openxmlformats.org/officeDocument/2006/relationships/notesMaster" Target="../notesMasters/notesMaster1.xml" /></Relationships>
</file>

<file path=ppt/notesSlides/_rels/notesSlide99.xml.rels><?xml version="1.0" encoding="UTF-8"?>
<Relationships xmlns="http://schemas.openxmlformats.org/package/2006/relationships"><Relationship Id="rId2" Type="http://schemas.openxmlformats.org/officeDocument/2006/relationships/slide" Target="../slides/slide10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workshop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modules.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modules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scatterplats,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plots.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optional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modules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adapt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directories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stretches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piled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stretched</a:t>
            </a:r>
            <a:r>
              <a:rPr/>
              <a:t> </a:t>
            </a:r>
            <a:r>
              <a:rPr/>
              <a:t>apart.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outlying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very,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rare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waste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numerous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houses.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squeezes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together.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evenly</a:t>
            </a:r>
            <a:r>
              <a:rPr/>
              <a:t> </a:t>
            </a:r>
            <a:r>
              <a:rPr/>
              <a:t>distributed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overprinting.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perfectly,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jumping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frying</a:t>
            </a:r>
            <a:r>
              <a:rPr/>
              <a:t> </a:t>
            </a:r>
            <a:r>
              <a:rPr/>
              <a:t>pan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heck!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101</a:t>
            </a:fld>
            <a:endParaRPr lang="en-US"/>
          </a:p>
        </p:txBody>
      </p:sp>
    </p:spTree>
  </p:cSld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(1.5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losing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information,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increasing</a:t>
            </a:r>
            <a:r>
              <a:rPr/>
              <a:t> </a:t>
            </a:r>
            <a:r>
              <a:rPr/>
              <a:t>clarity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compensates.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redundant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made.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102</a:t>
            </a:fld>
            <a:endParaRPr lang="en-US"/>
          </a:p>
        </p:txBody>
      </p:sp>
    </p:spTree>
  </p:cSld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aesthetic.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fact,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103</a:t>
            </a:fld>
            <a:endParaRPr lang="en-US"/>
          </a:p>
        </p:txBody>
      </p:sp>
    </p:spTree>
  </p:cSld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typical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(e.g.,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set),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shape.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104</a:t>
            </a:fld>
            <a:endParaRPr lang="en-US"/>
          </a:p>
        </p:txBody>
      </p:sp>
    </p:spTree>
  </p:cSld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mix.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diffent</a:t>
            </a:r>
            <a:r>
              <a:rPr/>
              <a:t> </a:t>
            </a:r>
            <a:r>
              <a:rPr/>
              <a:t>shapes,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diameter,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perimeter?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answer,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shapes.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both.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105</a:t>
            </a:fld>
            <a:endParaRPr lang="en-US"/>
          </a:p>
        </p:txBody>
      </p:sp>
    </p:spTree>
  </p:cSld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Answer: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107</a:t>
            </a:fld>
            <a:endParaRPr lang="en-US"/>
          </a:p>
        </p:txBody>
      </p:sp>
    </p:spTree>
  </p:cSld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Answer: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(strethcing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squeezing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108</a:t>
            </a:fld>
            <a:endParaRPr lang="en-US"/>
          </a:p>
        </p:txBody>
      </p:sp>
    </p:spTree>
  </p:cSld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Answer: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(using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circles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translucent</a:t>
            </a:r>
            <a:r>
              <a:rPr/>
              <a:t> </a:t>
            </a:r>
            <a:r>
              <a:rPr/>
              <a:t>points)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109</a:t>
            </a:fld>
            <a:endParaRPr lang="en-US"/>
          </a:p>
        </p:txBody>
      </p:sp>
    </p:spTree>
  </p:cSld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Answer: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110</a:t>
            </a:fld>
            <a:endParaRPr lang="en-US"/>
          </a:p>
        </p:txBody>
      </p:sp>
    </p:spTree>
  </p:cSld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earlier.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aesthetics?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Again,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scaling,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112</a:t>
            </a:fld>
            <a:endParaRPr lang="en-US"/>
          </a:p>
        </p:txBody>
      </p:sp>
    </p:spTree>
  </p:cSld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above.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113</a:t>
            </a:fld>
            <a:endParaRPr lang="en-US"/>
          </a:p>
        </p:txBody>
      </p:sp>
    </p:spTree>
  </p:cSld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interface,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“</a:t>
            </a:r>
            <a:r>
              <a:rPr/>
              <a:t>program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scatterplot.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up.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system.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“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  <a:r>
              <a:rPr/>
              <a:t>”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File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Open</a:t>
            </a:r>
            <a:r>
              <a:rPr/>
              <a:t>”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menu.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imported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correctly.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sheet1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classify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dimensions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(designated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pills)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(designated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pills).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designations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Drag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field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educated</a:t>
            </a:r>
            <a:r>
              <a:rPr/>
              <a:t> </a:t>
            </a:r>
            <a:r>
              <a:rPr/>
              <a:t>guesses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thinks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aggregating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Sum(Age)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Measure(Sum)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freak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bonkers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Sum(Price)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this?</a:t>
            </a:r>
            <a:r>
              <a:rPr/>
              <a:t> </a:t>
            </a:r>
            <a:r>
              <a:rPr/>
              <a:t>Pat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articles.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read/skim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Each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preparations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beginning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class..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appeats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newpspaper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articles.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less)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convey.</a:t>
            </a:r>
            <a:r>
              <a:rPr/>
              <a:t> </a:t>
            </a:r>
            <a:r>
              <a:rPr/>
              <a:t>The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Each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tutorial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perceptual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visulalizations.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fundamental</a:t>
            </a:r>
            <a:r>
              <a:rPr/>
              <a:t> </a:t>
            </a:r>
            <a:r>
              <a:rPr/>
              <a:t>commands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visualizations.</a:t>
            </a:r>
            <a:r>
              <a:rPr/>
              <a:t> </a:t>
            </a:r>
            <a:r>
              <a:rPr/>
              <a:t>Warning: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terribly</a:t>
            </a:r>
            <a:r>
              <a:rPr/>
              <a:t> </a:t>
            </a:r>
            <a:r>
              <a:rPr/>
              <a:t>ugly.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now.</a:t>
            </a:r>
            <a:r>
              <a:rPr/>
              <a:t> </a:t>
            </a:r>
            <a:r>
              <a:rPr/>
              <a:t>Later,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visualizations.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recommendations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visualizations.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return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relate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concepts</a:t>
            </a:r>
            <a:r>
              <a:rPr/>
              <a:t> </a:t>
            </a:r>
            <a:r>
              <a:rPr/>
              <a:t>discussed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lecture.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quiz,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reinforce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module.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presented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module.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newpaper</a:t>
            </a:r>
            <a:r>
              <a:rPr/>
              <a:t> </a:t>
            </a:r>
            <a:r>
              <a:rPr/>
              <a:t>article,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Popvich,</a:t>
            </a:r>
            <a:r>
              <a:rPr/>
              <a:t> </a:t>
            </a:r>
            <a:r>
              <a:rPr/>
              <a:t>N.,</a:t>
            </a:r>
            <a:r>
              <a:rPr/>
              <a:t> </a:t>
            </a:r>
            <a:r>
              <a:rPr/>
              <a:t>Fountain,</a:t>
            </a:r>
            <a:r>
              <a:rPr/>
              <a:t> </a:t>
            </a:r>
            <a:r>
              <a:rPr/>
              <a:t>H.,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Pearce,</a:t>
            </a:r>
            <a:r>
              <a:rPr/>
              <a:t> </a:t>
            </a:r>
            <a:r>
              <a:rPr/>
              <a:t>A.</a:t>
            </a:r>
            <a:r>
              <a:rPr/>
              <a:t> </a:t>
            </a:r>
            <a:r>
              <a:rPr/>
              <a:t>(2017,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22).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Charted</a:t>
            </a:r>
            <a:r>
              <a:rPr/>
              <a:t> </a:t>
            </a:r>
            <a:r>
              <a:rPr/>
              <a:t>Arctic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1979.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Trend.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https://www.nytimes.com/interactive/2017/09/22/climate/arctic-sea-ice-shrinking-trend-watch.html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newpaper</a:t>
            </a:r>
            <a:r>
              <a:rPr/>
              <a:t> </a:t>
            </a:r>
            <a:r>
              <a:rPr/>
              <a:t>article,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Kevin</a:t>
            </a:r>
            <a:r>
              <a:rPr/>
              <a:t> </a:t>
            </a:r>
            <a:r>
              <a:rPr/>
              <a:t>Litman-Navarro.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150</a:t>
            </a:r>
            <a:r>
              <a:rPr/>
              <a:t> </a:t>
            </a:r>
            <a:r>
              <a:rPr/>
              <a:t>Privacy</a:t>
            </a:r>
            <a:r>
              <a:rPr/>
              <a:t> </a:t>
            </a:r>
            <a:r>
              <a:rPr/>
              <a:t>Policies.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Incomprehensible</a:t>
            </a:r>
            <a:r>
              <a:rPr/>
              <a:t> </a:t>
            </a:r>
            <a:r>
              <a:rPr/>
              <a:t>Disaster.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https://www.nytimes.com/interactive/2019/06/12/opinion/facebook-google-privacy-policies.html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newpaper</a:t>
            </a:r>
            <a:r>
              <a:rPr/>
              <a:t> </a:t>
            </a:r>
            <a:r>
              <a:rPr/>
              <a:t>article,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Claire</a:t>
            </a:r>
            <a:r>
              <a:rPr/>
              <a:t> </a:t>
            </a:r>
            <a:r>
              <a:rPr/>
              <a:t>Cain</a:t>
            </a:r>
            <a:r>
              <a:rPr/>
              <a:t> </a:t>
            </a:r>
            <a:r>
              <a:rPr/>
              <a:t>Miller</a:t>
            </a:r>
            <a:r>
              <a:rPr/>
              <a:t> </a:t>
            </a:r>
            <a:r>
              <a:rPr/>
              <a:t>(2019,</a:t>
            </a:r>
            <a:r>
              <a:rPr/>
              <a:t> </a:t>
            </a:r>
            <a:r>
              <a:rPr/>
              <a:t>August</a:t>
            </a:r>
            <a:r>
              <a:rPr/>
              <a:t> </a:t>
            </a:r>
            <a:r>
              <a:rPr/>
              <a:t>21).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Medicine</a:t>
            </a:r>
            <a:r>
              <a:rPr/>
              <a:t> </a:t>
            </a:r>
            <a:r>
              <a:rPr/>
              <a:t>Became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Stealth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Friendly</a:t>
            </a:r>
            <a:r>
              <a:rPr/>
              <a:t> </a:t>
            </a:r>
            <a:r>
              <a:rPr/>
              <a:t>Profession.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https://nytimes.com/2019/08/21/upshot/medicine-family-friendly-profession-women.html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releases.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read/skim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journalist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dispaying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marital</a:t>
            </a:r>
            <a:r>
              <a:rPr/>
              <a:t> </a:t>
            </a:r>
            <a:r>
              <a:rPr/>
              <a:t>status,</a:t>
            </a:r>
            <a:r>
              <a:rPr/>
              <a:t> </a:t>
            </a:r>
            <a:r>
              <a:rPr/>
              <a:t>divorced,</a:t>
            </a:r>
            <a:r>
              <a:rPr/>
              <a:t> </a:t>
            </a:r>
            <a:r>
              <a:rPr/>
              <a:t>married,</a:t>
            </a:r>
            <a:r>
              <a:rPr/>
              <a:t> </a:t>
            </a:r>
            <a:r>
              <a:rPr/>
              <a:t>single,</a:t>
            </a:r>
            <a:r>
              <a:rPr/>
              <a:t> </a:t>
            </a:r>
            <a:r>
              <a:rPr/>
              <a:t>widowed.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choice.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asking.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ask.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(people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this)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randomize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response.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answers.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nicely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psychology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divorced/separated,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winner,</a:t>
            </a:r>
            <a:r>
              <a:rPr/>
              <a:t> </a:t>
            </a:r>
            <a:r>
              <a:rPr/>
              <a:t>hands-down.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projection.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answering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aligned.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judgement,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length.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difficult.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believer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agnosticism.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something,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expectation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assignments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choosing.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preferences,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preferences.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Tableau.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choice,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hoping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choices.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package.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ggplot2.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languages,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modern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principles,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restrict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packages.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product.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currently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company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version,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Public.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server.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publicly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proprietary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version.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judge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wedges,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assessments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angle.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angle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judgement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judgement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accurately.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opinion.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established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empirical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position,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wait!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single,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angle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wedge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degrees,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quickly,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accurately,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25%.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accurate.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half,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perceptual</a:t>
            </a:r>
            <a:r>
              <a:rPr/>
              <a:t> </a:t>
            </a:r>
            <a:r>
              <a:rPr/>
              <a:t>task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quarters.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hopeless.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visually</a:t>
            </a:r>
            <a:r>
              <a:rPr/>
              <a:t> </a:t>
            </a:r>
            <a:r>
              <a:rPr/>
              <a:t>stack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quarters.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questions,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100%.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half,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50%.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75%.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visually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pieces.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angles.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empirical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supports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judgements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75%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markedly</a:t>
            </a:r>
            <a:r>
              <a:rPr/>
              <a:t> </a:t>
            </a:r>
            <a:r>
              <a:rPr/>
              <a:t>superior.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hopeless,</a:t>
            </a:r>
            <a:r>
              <a:rPr/>
              <a:t> </a:t>
            </a:r>
            <a:r>
              <a:rPr/>
              <a:t>however.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simplify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single/never</a:t>
            </a:r>
            <a:r>
              <a:rPr/>
              <a:t> </a:t>
            </a:r>
            <a:r>
              <a:rPr/>
              <a:t>married</a:t>
            </a:r>
            <a:r>
              <a:rPr/>
              <a:t> </a:t>
            </a:r>
            <a:r>
              <a:rPr/>
              <a:t>category,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Also,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closest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axis.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easiest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distances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short.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judge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effectiveness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accuracy.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whole,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better,</a:t>
            </a:r>
            <a:r>
              <a:rPr/>
              <a:t> </a:t>
            </a:r>
            <a:r>
              <a:rPr/>
              <a:t>particularly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75%.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improved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foundations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Leland</a:t>
            </a:r>
            <a:r>
              <a:rPr/>
              <a:t> </a:t>
            </a:r>
            <a:r>
              <a:rPr/>
              <a:t>Wilkinson.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Dr. Wilkinson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1999</a:t>
            </a:r>
            <a:r>
              <a:rPr/>
              <a:t> </a:t>
            </a:r>
            <a:r>
              <a:rPr/>
              <a:t>(second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2006)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laid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imagine.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mathematically</a:t>
            </a:r>
            <a:r>
              <a:rPr/>
              <a:t> </a:t>
            </a:r>
            <a:r>
              <a:rPr/>
              <a:t>rigorous,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enjoy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highlight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fundamental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presenter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confusion.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appreciate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Leland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along.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camel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horse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committee.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ugly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camels.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Wilkinson’s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framework.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closely.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points.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dizzying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options,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barplot.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unavoidable.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follows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problem.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methods.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remembering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defaults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borders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differ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borders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sense.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different.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determine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</a:t>
            </a:r>
            <a:r>
              <a:rPr/>
              <a:t> </a:t>
            </a:r>
            <a:r>
              <a:rPr/>
              <a:t>differ.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confusing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chaos.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arguments,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continues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plots,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persp3d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stem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stem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leaf</a:t>
            </a:r>
            <a:r>
              <a:rPr/>
              <a:t> </a:t>
            </a:r>
            <a:r>
              <a:rPr/>
              <a:t>diagrams,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others.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Adopting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shopping.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daunting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kitchen</a:t>
            </a:r>
            <a:r>
              <a:rPr/>
              <a:t> </a:t>
            </a:r>
            <a:r>
              <a:rPr/>
              <a:t>sink.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suggestions.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opinion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“</a:t>
            </a:r>
            <a:r>
              <a:rPr/>
              <a:t>My</a:t>
            </a:r>
            <a:r>
              <a:rPr/>
              <a:t> </a:t>
            </a:r>
            <a:r>
              <a:rPr/>
              <a:t>teacher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smart</a:t>
            </a:r>
            <a:r>
              <a:rPr/>
              <a:t> </a:t>
            </a:r>
            <a:r>
              <a:rPr/>
              <a:t>guy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_____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_____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visualization.</a:t>
            </a:r>
            <a:r>
              <a:rPr/>
              <a:t>”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happens.</a:t>
            </a:r>
            <a:r>
              <a:rPr/>
              <a:t> </a:t>
            </a:r>
            <a:r>
              <a:rPr/>
              <a:t>Nothing,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suspect.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tragedies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wise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carries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world.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care,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co-workers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smart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(put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air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pride</a:t>
            </a:r>
            <a:r>
              <a:rPr/>
              <a:t> </a:t>
            </a:r>
            <a:r>
              <a:rPr/>
              <a:t>here)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cubicle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answer.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comfort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develops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interface.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interface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quickly.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reproducibility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reusability.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fits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style</a:t>
            </a:r>
            <a:r>
              <a:rPr/>
              <a:t> </a:t>
            </a:r>
            <a:r>
              <a:rPr/>
              <a:t>better?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arrogant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presumption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know.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consideration.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“</a:t>
            </a:r>
            <a:r>
              <a:rPr/>
              <a:t>ringers.</a:t>
            </a:r>
            <a:r>
              <a:rPr/>
              <a:t>”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longer,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ringer,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bored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borrow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presented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Symposium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materials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site.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bergen</a:t>
            </a:r>
            <a:r>
              <a:rPr/>
              <a:t> </a:t>
            </a:r>
            <a:r>
              <a:rPr/>
              <a:t>iverson</a:t>
            </a:r>
            <a:r>
              <a:rPr/>
              <a:t> </a:t>
            </a:r>
            <a:r>
              <a:rPr/>
              <a:t>sdss2019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Bergan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Iverson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slide.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nouns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definition.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Data.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non-numeric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workshop.</a:t>
            </a:r>
            <a:r>
              <a:rPr/>
              <a:t> </a:t>
            </a:r>
            <a:r>
              <a:rPr/>
              <a:t>Ideally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rectangular</a:t>
            </a:r>
            <a:r>
              <a:rPr/>
              <a:t> </a:t>
            </a:r>
            <a:r>
              <a:rPr/>
              <a:t>grid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table.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Dr. Wilkinson</a:t>
            </a:r>
            <a:r>
              <a:rPr/>
              <a:t> </a:t>
            </a:r>
            <a:r>
              <a:rPr/>
              <a:t>likes,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feature.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compound</a:t>
            </a:r>
            <a:r>
              <a:rPr/>
              <a:t> </a:t>
            </a:r>
            <a:r>
              <a:rPr/>
              <a:t>noun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deliberate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Bergen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Iverson.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noun</a:t>
            </a:r>
            <a:r>
              <a:rPr/>
              <a:t> </a:t>
            </a:r>
            <a:r>
              <a:rPr/>
              <a:t>geometries.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noun</a:t>
            </a:r>
            <a:r>
              <a:rPr/>
              <a:t> </a:t>
            </a:r>
            <a:r>
              <a:rPr/>
              <a:t>marks.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Mapping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transformation.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features.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ink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sheet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paper.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lines,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Geometries/marks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properties,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aesthetics.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position,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geometry/mark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aesthetic.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effect,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antagonistically.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intentionally</a:t>
            </a:r>
            <a:r>
              <a:rPr/>
              <a:t> </a:t>
            </a:r>
            <a:r>
              <a:rPr/>
              <a:t>ignoring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advantage.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geometry/mark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mark</a:t>
            </a:r>
            <a:r>
              <a:rPr/>
              <a:t> </a:t>
            </a:r>
            <a:r>
              <a:rPr/>
              <a:t>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geometry/marks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</a:t>
            </a:r>
            <a:r>
              <a:rPr/>
              <a:t> </a:t>
            </a:r>
            <a:r>
              <a:rPr/>
              <a:t>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guesses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pull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menu.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(among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things)</a:t>
            </a:r>
            <a:r>
              <a:rPr/>
              <a:t> </a:t>
            </a:r>
            <a:r>
              <a:rPr/>
              <a:t>Bar,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(points).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confusing,</a:t>
            </a:r>
            <a:r>
              <a:rPr/>
              <a:t> </a:t>
            </a:r>
            <a:r>
              <a:rPr/>
              <a:t>unfortunately.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latitude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x=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y=</a:t>
            </a:r>
            <a:r>
              <a:rPr/>
              <a:t> </a:t>
            </a:r>
            <a:r>
              <a:rPr/>
              <a:t>arguments.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size=,</a:t>
            </a:r>
            <a:r>
              <a:rPr/>
              <a:t> </a:t>
            </a:r>
            <a:r>
              <a:rPr/>
              <a:t>shape=,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color=</a:t>
            </a:r>
            <a:r>
              <a:rPr/>
              <a:t> </a:t>
            </a:r>
            <a:r>
              <a:rPr/>
              <a:t>arguments.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(short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aesthetics)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x=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y=</a:t>
            </a:r>
            <a:r>
              <a:rPr/>
              <a:t> </a:t>
            </a:r>
            <a:r>
              <a:rPr/>
              <a:t>arguments.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size=,</a:t>
            </a:r>
            <a:r>
              <a:rPr/>
              <a:t> </a:t>
            </a:r>
            <a:r>
              <a:rPr/>
              <a:t>shape=,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color=</a:t>
            </a:r>
            <a:r>
              <a:rPr/>
              <a:t> </a:t>
            </a:r>
            <a:r>
              <a:rPr/>
              <a:t>arguments.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accomplishes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interface.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locations.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icons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appropriately.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represents,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guesses.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usally</a:t>
            </a:r>
            <a:r>
              <a:rPr/>
              <a:t> </a:t>
            </a:r>
            <a:r>
              <a:rPr/>
              <a:t>good,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override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guesses.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Altair/Python,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codes.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Q</a:t>
            </a:r>
            <a:r>
              <a:rPr/>
              <a:t> </a:t>
            </a:r>
            <a:r>
              <a:rPr/>
              <a:t>(quantitative)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continuous.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(Ordinal)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ordered</a:t>
            </a:r>
            <a:r>
              <a:rPr/>
              <a:t> </a:t>
            </a:r>
            <a:r>
              <a:rPr/>
              <a:t>categories.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N</a:t>
            </a:r>
            <a:r>
              <a:rPr/>
              <a:t> </a:t>
            </a:r>
            <a:r>
              <a:rPr/>
              <a:t>(Nomina)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unordered</a:t>
            </a:r>
            <a:r>
              <a:rPr/>
              <a:t> </a:t>
            </a:r>
            <a:r>
              <a:rPr/>
              <a:t>categories.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T</a:t>
            </a:r>
            <a:r>
              <a:rPr/>
              <a:t> </a:t>
            </a:r>
            <a:r>
              <a:rPr/>
              <a:t>(Temporal)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DASL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Library.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Statlib,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Carnegie</a:t>
            </a:r>
            <a:r>
              <a:rPr/>
              <a:t> </a:t>
            </a:r>
            <a:r>
              <a:rPr/>
              <a:t>Mellon,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company,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Description,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DataDesk,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Statlib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dark.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teaching.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Saratoga,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page.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Saratoga,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quickly.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conversion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analyses.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continuous,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as.numeric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trick.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as.character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as.factor</a:t>
            </a:r>
            <a:r>
              <a:rPr/>
              <a:t> </a:t>
            </a:r>
            <a:r>
              <a:rPr/>
              <a:t>functions.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as.Date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catergorical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pill</a:t>
            </a:r>
            <a:r>
              <a:rPr/>
              <a:t>”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choice.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pill</a:t>
            </a:r>
            <a:r>
              <a:rPr/>
              <a:t>”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choice.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invidual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aggregate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pull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53</a:t>
            </a:fld>
            <a:endParaRPr lang="en-US"/>
          </a:p>
        </p:txBody>
      </p:sp>
    </p:spTree>
  </p:cSld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Geometries/marks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implemented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(Altair),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(ggplot2),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Tableau.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54</a:t>
            </a:fld>
            <a:endParaRPr lang="en-US"/>
          </a:p>
        </p:txBody>
      </p:sp>
    </p:spTree>
  </p:cSld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You’ve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Tableau.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but,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part,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nice.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55</a:t>
            </a:fld>
            <a:endParaRPr lang="en-US"/>
          </a:p>
        </p:txBody>
      </p:sp>
    </p:spTree>
  </p:cSld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mark_point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Altair/Python.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color.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57</a:t>
            </a:fld>
            <a:endParaRPr lang="en-US"/>
          </a:p>
        </p:txBody>
      </p:sp>
    </p:spTree>
  </p:cSld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defaults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mark_point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58</a:t>
            </a:fld>
            <a:endParaRPr lang="en-US"/>
          </a:p>
        </p:txBody>
      </p:sp>
    </p:spTree>
  </p:cSld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shapes.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59</a:t>
            </a:fld>
            <a:endParaRPr lang="en-US"/>
          </a:p>
        </p:txBody>
      </p:sp>
    </p:spTree>
  </p:cSld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60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similar.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”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“</a:t>
            </a:r>
            <a:r>
              <a:rPr/>
              <a:t>Saratoga</a:t>
            </a:r>
            <a:r>
              <a:rPr/>
              <a:t> </a:t>
            </a:r>
            <a:r>
              <a:rPr/>
              <a:t>Houses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1063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Living.Area,</a:t>
            </a:r>
            <a:r>
              <a:rPr/>
              <a:t> </a:t>
            </a:r>
            <a:r>
              <a:rPr/>
              <a:t>Bathrooms,</a:t>
            </a:r>
            <a:r>
              <a:rPr/>
              <a:t> </a:t>
            </a:r>
            <a:r>
              <a:rPr/>
              <a:t>Bedrooms,</a:t>
            </a:r>
            <a:r>
              <a:rPr/>
              <a:t> </a:t>
            </a:r>
            <a:r>
              <a:rPr/>
              <a:t>Fireplaces,</a:t>
            </a:r>
            <a:r>
              <a:rPr/>
              <a:t> </a:t>
            </a:r>
            <a:r>
              <a:rPr/>
              <a:t>Lot.Size,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Fireplace.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Actually,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thoughtfully</a:t>
            </a:r>
            <a:r>
              <a:rPr/>
              <a:t> </a:t>
            </a:r>
            <a:r>
              <a:rPr/>
              <a:t>provide.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61</a:t>
            </a:fld>
            <a:endParaRPr lang="en-US"/>
          </a:p>
        </p:txBody>
      </p:sp>
    </p:spTree>
  </p:cSld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62</a:t>
            </a:fld>
            <a:endParaRPr lang="en-US"/>
          </a:p>
        </p:txBody>
      </p:sp>
    </p:spTree>
  </p:cSld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location.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young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14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233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63</a:t>
            </a:fld>
            <a:endParaRPr lang="en-US"/>
          </a:p>
        </p:txBody>
      </p:sp>
    </p:spTree>
  </p:cSld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expensive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dollars.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cheap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one-tenth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64</a:t>
            </a:fld>
            <a:endParaRPr lang="en-US"/>
          </a:p>
        </p:txBody>
      </p:sp>
    </p:spTree>
  </p:cSld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drew.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65</a:t>
            </a:fld>
            <a:endParaRPr lang="en-US"/>
          </a:p>
        </p:txBody>
      </p:sp>
    </p:spTree>
  </p:cSld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66</a:t>
            </a:fld>
            <a:endParaRPr lang="en-US"/>
          </a:p>
        </p:txBody>
      </p:sp>
    </p:spTree>
  </p:cSld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trend.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cost</a:t>
            </a:r>
            <a:r>
              <a:rPr/>
              <a:t> </a:t>
            </a:r>
            <a:r>
              <a:rPr/>
              <a:t>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67</a:t>
            </a:fld>
            <a:endParaRPr lang="en-US"/>
          </a:p>
        </p:txBody>
      </p:sp>
    </p:spTree>
  </p:cSld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sits</a:t>
            </a:r>
            <a:r>
              <a:rPr/>
              <a:t> </a:t>
            </a:r>
            <a:r>
              <a:rPr/>
              <a:t>insider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ggplot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68</a:t>
            </a:fld>
            <a:endParaRPr lang="en-US"/>
          </a:p>
        </p:txBody>
      </p:sp>
    </p:spTree>
  </p:cSld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trend.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69</a:t>
            </a:fld>
            <a:endParaRPr lang="en-US"/>
          </a:p>
        </p:txBody>
      </p:sp>
    </p:spTree>
  </p:cSld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option.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weird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field.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SUM(Bedrooms)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Dimension.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70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worked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we’d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paid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wage.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glad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importing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first.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convenient,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directly.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editing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“</a:t>
            </a:r>
            <a:r>
              <a:rPr/>
              <a:t>NA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separates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luck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replace,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inconsistencies,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invalid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mark.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again.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export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71</a:t>
            </a:fld>
            <a:endParaRPr lang="en-US"/>
          </a:p>
        </p:txBody>
      </p:sp>
    </p:spTree>
  </p:cSld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bedrooms,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bedrooms.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circles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triangles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decipher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dimensions,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Bedrooms,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restricted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screen.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72</a:t>
            </a:fld>
            <a:endParaRPr lang="en-US"/>
          </a:p>
        </p:txBody>
      </p:sp>
    </p:spTree>
  </p:cSld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scatterplot.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73</a:t>
            </a:fld>
            <a:endParaRPr lang="en-US"/>
          </a:p>
        </p:txBody>
      </p:sp>
    </p:spTree>
  </p:cSld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mapped.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shapes.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Bedrooms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nominal.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74</a:t>
            </a:fld>
            <a:endParaRPr lang="en-US"/>
          </a:p>
        </p:txBody>
      </p:sp>
    </p:spTree>
  </p:cSld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terrible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shapes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pattern.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75</a:t>
            </a:fld>
            <a:endParaRPr lang="en-US"/>
          </a:p>
        </p:txBody>
      </p:sp>
    </p:spTree>
  </p:cSld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Bedrooms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numeric,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treated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76</a:t>
            </a:fld>
            <a:endParaRPr lang="en-US"/>
          </a:p>
        </p:txBody>
      </p:sp>
    </p:spTree>
  </p:cSld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particularly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confusing,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overprinting.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77</a:t>
            </a:fld>
            <a:endParaRPr lang="en-US"/>
          </a:p>
        </p:txBody>
      </p:sp>
    </p:spTree>
  </p:cSld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revert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field.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icon.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SUM(Bedrooms)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Categorical.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78</a:t>
            </a:fld>
            <a:endParaRPr lang="en-US"/>
          </a:p>
        </p:txBody>
      </p:sp>
    </p:spTree>
  </p:cSld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dimension.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circle.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79</a:t>
            </a:fld>
            <a:endParaRPr lang="en-US"/>
          </a:p>
        </p:txBody>
      </p:sp>
    </p:spTree>
  </p:cSld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scatterplot.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80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scatterplot.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adapt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directories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Altair/Python,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81</a:t>
            </a:fld>
            <a:endParaRPr lang="en-US"/>
          </a:p>
        </p:txBody>
      </p:sp>
    </p:spTree>
  </p:cSld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jumble,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circles,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spacious</a:t>
            </a:r>
            <a:r>
              <a:rPr/>
              <a:t> </a:t>
            </a:r>
            <a:r>
              <a:rPr/>
              <a:t>houses.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82</a:t>
            </a:fld>
            <a:endParaRPr lang="en-US"/>
          </a:p>
        </p:txBody>
      </p:sp>
    </p:spTree>
  </p:cSld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ggplot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83</a:t>
            </a:fld>
            <a:endParaRPr lang="en-US"/>
          </a:p>
        </p:txBody>
      </p:sp>
    </p:spTree>
  </p:cSld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earlier.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spacious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clustered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expensive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84</a:t>
            </a:fld>
            <a:endParaRPr lang="en-US"/>
          </a:p>
        </p:txBody>
      </p:sp>
    </p:spTree>
  </p:cSld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varies.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85</a:t>
            </a:fld>
            <a:endParaRPr lang="en-US"/>
          </a:p>
        </p:txBody>
      </p:sp>
    </p:spTree>
  </p:cSld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Living.Area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icon.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86</a:t>
            </a:fld>
            <a:endParaRPr lang="en-US"/>
          </a:p>
        </p:txBody>
      </p:sp>
    </p:spTree>
  </p:cSld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bathroom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orange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bathroom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87</a:t>
            </a:fld>
            <a:endParaRPr lang="en-US"/>
          </a:p>
        </p:txBody>
      </p:sp>
    </p:spTree>
  </p:cSld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changed.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discrete,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distinguishable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We’ll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module.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88</a:t>
            </a:fld>
            <a:endParaRPr lang="en-US"/>
          </a:p>
        </p:txBody>
      </p:sp>
    </p:spTree>
  </p:cSld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scatterplot.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89</a:t>
            </a:fld>
            <a:endParaRPr lang="en-US"/>
          </a:p>
        </p:txBody>
      </p:sp>
    </p:spTree>
  </p:cSld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Altair/Python,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scaling,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Altair/Python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choice.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darker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left.</a:t>
            </a:r>
            <a:r>
              <a:rPr/>
              <a:t> </a:t>
            </a:r>
            <a:r>
              <a:rPr/>
              <a:t>Newer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bathrooms.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91</a:t>
            </a:fld>
            <a:endParaRPr lang="en-US"/>
          </a:p>
        </p:txBody>
      </p:sp>
    </p:spTree>
  </p:cSld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92</a:t>
            </a:fld>
            <a:endParaRPr lang="en-US"/>
          </a:p>
        </p:txBody>
      </p:sp>
    </p:spTree>
  </p:cSld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Baths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function,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93</a:t>
            </a:fld>
            <a:endParaRPr lang="en-US"/>
          </a:p>
        </p:txBody>
      </p:sp>
    </p:spTree>
  </p:cSld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Baths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(blue</a:t>
            </a:r>
            <a:r>
              <a:rPr/>
              <a:t> </a:t>
            </a:r>
            <a:r>
              <a:rPr/>
              <a:t>pill)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contrast.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94</a:t>
            </a:fld>
            <a:endParaRPr lang="en-US"/>
          </a:p>
        </p:txBody>
      </p:sp>
    </p:spTree>
  </p:cSld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Pat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alredy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positions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appearance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color.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(Note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myself)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panels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aspect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unclear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Possibly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position,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panels.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95</a:t>
            </a:fld>
            <a:endParaRPr lang="en-US"/>
          </a:p>
        </p:txBody>
      </p:sp>
    </p:spTree>
  </p:cSld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recommendations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scatterplots.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blob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stgray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corners.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elliptical</a:t>
            </a:r>
            <a:r>
              <a:rPr/>
              <a:t> </a:t>
            </a:r>
            <a:r>
              <a:rPr/>
              <a:t>blob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center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strategies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otherwise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overprinting.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lesson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aesthetics,</a:t>
            </a:r>
            <a:r>
              <a:rPr/>
              <a:t> </a:t>
            </a:r>
            <a:r>
              <a:rPr/>
              <a:t>letting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96</a:t>
            </a:fld>
            <a:endParaRPr lang="en-US"/>
          </a:p>
        </p:txBody>
      </p:sp>
    </p:spTree>
  </p:cSld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difficulty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overprinting.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crammed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blob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interpret.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solutions: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symbols,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opacity,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97</a:t>
            </a:fld>
            <a:endParaRPr lang="en-US"/>
          </a:p>
        </p:txBody>
      </p:sp>
    </p:spTree>
  </p:cSld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overprinting.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ink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disentanlge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partially</a:t>
            </a:r>
            <a:r>
              <a:rPr/>
              <a:t> </a:t>
            </a:r>
            <a:r>
              <a:rPr/>
              <a:t>overlapping</a:t>
            </a:r>
            <a:r>
              <a:rPr/>
              <a:t> </a:t>
            </a:r>
            <a:r>
              <a:rPr/>
              <a:t>symbols.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98</a:t>
            </a:fld>
            <a:endParaRPr lang="en-US"/>
          </a:p>
        </p:txBody>
      </p:sp>
    </p:spTree>
  </p:cSld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Smaller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overprinting.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99</a:t>
            </a:fld>
            <a:endParaRPr lang="en-US"/>
          </a:p>
        </p:txBody>
      </p:sp>
    </p:spTree>
  </p:cSld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somewhat</a:t>
            </a:r>
            <a:r>
              <a:rPr/>
              <a:t> </a:t>
            </a:r>
            <a:r>
              <a:rPr/>
              <a:t>translucent,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prevents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massive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blob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forming.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experiement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translucence.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3.png" />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9.xml" /><Relationship Id="rId3" Type="http://schemas.openxmlformats.org/officeDocument/2006/relationships/image" Target="../media/image56.png" />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0.xml" /><Relationship Id="rId3" Type="http://schemas.openxmlformats.org/officeDocument/2006/relationships/image" Target="../media/image57.png" />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1.xml" /><Relationship Id="rId3" Type="http://schemas.openxmlformats.org/officeDocument/2006/relationships/image" Target="../media/image58.png" />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2.xml" /><Relationship Id="rId3" Type="http://schemas.openxmlformats.org/officeDocument/2006/relationships/image" Target="../media/image59.png" />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3.xml" /><Relationship Id="rId3" Type="http://schemas.openxmlformats.org/officeDocument/2006/relationships/image" Target="../media/image60.png" />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4.xml" /><Relationship Id="rId3" Type="http://schemas.openxmlformats.org/officeDocument/2006/relationships/image" Target="../media/image61.png" />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5.xml" />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6.xml" />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7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8.xml" />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9.xml" />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0.xml" /><Relationship Id="rId3" Type="http://schemas.openxmlformats.org/officeDocument/2006/relationships/hyperlink" Target="http://www.statsci.org/data/general/sleep.html" TargetMode="External" /><Relationship Id="rId4" Type="http://schemas.openxmlformats.org/officeDocument/2006/relationships/hyperlink" Target="http://www.statsci.org/data/general/sleep.txt" TargetMode="External" />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1.xml" /><Relationship Id="rId3" Type="http://schemas.openxmlformats.org/officeDocument/2006/relationships/image" Target="../media/image62.png" />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2.xml" /><Relationship Id="rId3" Type="http://schemas.openxmlformats.org/officeDocument/2006/relationships/image" Target="../media/image63.png" /></Relationships>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4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5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6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7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8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9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10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1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hyperlink" Target="https://www.nytimes.com/interactive/2017/09/22/climate/arctic-sea-ice-shrinking-trend-watch.html" TargetMode="External" /><Relationship Id="rId4" Type="http://schemas.openxmlformats.org/officeDocument/2006/relationships/hyperlink" Target="https://www.nytimes.com/interactive/2019/06/12/opinion/facebook-google-privacy-policies.html" TargetMode="External" /><Relationship Id="rId5" Type="http://schemas.openxmlformats.org/officeDocument/2006/relationships/hyperlink" Target="https://nytimes.com/2019/08/21/upshot/medicine-family-friendly-profession-women.html" TargetMode="Externa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2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3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4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15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16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17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18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19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20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21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22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23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24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Relationship Id="rId3" Type="http://schemas.openxmlformats.org/officeDocument/2006/relationships/image" Target="../media/image25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Relationship Id="rId3" Type="http://schemas.openxmlformats.org/officeDocument/2006/relationships/image" Target="../media/image26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Relationship Id="rId3" Type="http://schemas.openxmlformats.org/officeDocument/2006/relationships/image" Target="../media/image27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Relationship Id="rId3" Type="http://schemas.openxmlformats.org/officeDocument/2006/relationships/image" Target="../media/image28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Relationship Id="rId3" Type="http://schemas.openxmlformats.org/officeDocument/2006/relationships/image" Target="../media/image29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Relationship Id="rId3" Type="http://schemas.openxmlformats.org/officeDocument/2006/relationships/image" Target="../media/image30.png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6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7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8.xml" /><Relationship Id="rId3" Type="http://schemas.openxmlformats.org/officeDocument/2006/relationships/image" Target="../media/image3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9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0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1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2.xml" /><Relationship Id="rId3" Type="http://schemas.openxmlformats.org/officeDocument/2006/relationships/image" Target="../media/image32.png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3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4.xml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5.xml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6.xml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7.xml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8.xml" /><Relationship Id="rId3" Type="http://schemas.openxmlformats.org/officeDocument/2006/relationships/image" Target="../media/image3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dasl.datadescription.com/" TargetMode="External" /><Relationship Id="rId4" Type="http://schemas.openxmlformats.org/officeDocument/2006/relationships/image" Target="../media/image1.png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9.xml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0.xml" /><Relationship Id="rId3" Type="http://schemas.openxmlformats.org/officeDocument/2006/relationships/image" Target="../media/image34.png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1.xml" /><Relationship Id="rId3" Type="http://schemas.openxmlformats.org/officeDocument/2006/relationships/image" Target="../media/image35.png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2.xml" /><Relationship Id="rId3" Type="http://schemas.openxmlformats.org/officeDocument/2006/relationships/image" Target="../media/image36.png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3.xml" /><Relationship Id="rId3" Type="http://schemas.openxmlformats.org/officeDocument/2006/relationships/image" Target="../media/image37.png" />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4.xml" />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5.xml" />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6.xml" /><Relationship Id="rId3" Type="http://schemas.openxmlformats.org/officeDocument/2006/relationships/image" Target="../media/image38.png" />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7.xml" />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8.xml" /><Relationship Id="rId3" Type="http://schemas.openxmlformats.org/officeDocument/2006/relationships/image" Target="../media/image39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2.png" />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9.xml" />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0.xml" /><Relationship Id="rId3" Type="http://schemas.openxmlformats.org/officeDocument/2006/relationships/image" Target="../media/image40.png" />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1.xml" /><Relationship Id="rId3" Type="http://schemas.openxmlformats.org/officeDocument/2006/relationships/image" Target="../media/image41.png" />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2.xml" />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3.xml" />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4.xml" /><Relationship Id="rId3" Type="http://schemas.openxmlformats.org/officeDocument/2006/relationships/image" Target="../media/image42.png" />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5.xml" />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6.xml" /><Relationship Id="rId3" Type="http://schemas.openxmlformats.org/officeDocument/2006/relationships/image" Target="../media/image43.png" />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7.xml" /><Relationship Id="rId3" Type="http://schemas.openxmlformats.org/officeDocument/2006/relationships/image" Target="../media/image44.png" />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8.xml" /><Relationship Id="rId3" Type="http://schemas.openxmlformats.org/officeDocument/2006/relationships/image" Target="../media/image45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9.xml" />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0.xml" />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1.xml" /><Relationship Id="rId3" Type="http://schemas.openxmlformats.org/officeDocument/2006/relationships/image" Target="../media/image46.png" />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2.xml" />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3.xml" /><Relationship Id="rId3" Type="http://schemas.openxmlformats.org/officeDocument/2006/relationships/image" Target="../media/image47.png" />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4.xml" />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5.xml" /><Relationship Id="rId3" Type="http://schemas.openxmlformats.org/officeDocument/2006/relationships/image" Target="../media/image48.png" />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6.xml" /><Relationship Id="rId3" Type="http://schemas.openxmlformats.org/officeDocument/2006/relationships/image" Target="../media/image49.png" />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7.xml" /><Relationship Id="rId3" Type="http://schemas.openxmlformats.org/officeDocument/2006/relationships/image" Target="../media/image50.png" />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8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9.xml" />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0.xml" /><Relationship Id="rId3" Type="http://schemas.openxmlformats.org/officeDocument/2006/relationships/image" Target="../media/image51.png" />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1.xml" />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2.xml" /><Relationship Id="rId3" Type="http://schemas.openxmlformats.org/officeDocument/2006/relationships/image" Target="../media/image52.png" />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3.xml" /><Relationship Id="rId3" Type="http://schemas.openxmlformats.org/officeDocument/2006/relationships/image" Target="../media/image53.png" />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4.xml" />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5.xml" />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6.xml" />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7.xml" /><Relationship Id="rId3" Type="http://schemas.openxmlformats.org/officeDocument/2006/relationships/image" Target="../media/image54.png" />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8.xml" /><Relationship Id="rId3" Type="http://schemas.openxmlformats.org/officeDocument/2006/relationships/image" Target="../media/image5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scatterplots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2019-08-16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basic-scatter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49500" y="1600200"/>
            <a:ext cx="4445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Python</a:t>
            </a:r>
          </a:p>
        </p:txBody>
      </p:sp>
    </p:spTree>
  </p:cSld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opacity</a:t>
            </a:r>
          </a:p>
        </p:txBody>
      </p:sp>
      <p:pic>
        <p:nvPicPr>
          <p:cNvPr descr="../images/r/point-opacit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opacity</a:t>
            </a:r>
          </a:p>
        </p:txBody>
      </p:sp>
    </p:spTree>
  </p:cSld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</a:t>
            </a:r>
          </a:p>
        </p:txBody>
      </p:sp>
      <p:pic>
        <p:nvPicPr>
          <p:cNvPr descr="../images/r/point-log-sca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scales</a:t>
            </a:r>
          </a:p>
        </p:txBody>
      </p:sp>
    </p:spTree>
  </p:cSld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much.</a:t>
            </a:r>
          </a:p>
        </p:txBody>
      </p:sp>
      <p:pic>
        <p:nvPicPr>
          <p:cNvPr descr="../images/r/point-aesthetics-color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</a:p>
        </p:txBody>
      </p:sp>
      <p:pic>
        <p:nvPicPr>
          <p:cNvPr descr="../images/r/double-u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shapes</a:t>
            </a:r>
          </a:p>
        </p:txBody>
      </p:sp>
    </p:spTree>
  </p:cSld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</a:p>
        </p:txBody>
      </p:sp>
      <p:pic>
        <p:nvPicPr>
          <p:cNvPr descr="../images/r/shape-revist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mix</a:t>
            </a:r>
          </a:p>
        </p:txBody>
      </p:sp>
      <p:pic>
        <p:nvPicPr>
          <p:cNvPr descr="../images/r/size-and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Overprinting</a:t>
            </a:r>
          </a:p>
          <a:p>
            <a:pPr lvl="2"/>
            <a:r>
              <a:rPr/>
              <a:t>Open symbols</a:t>
            </a:r>
          </a:p>
          <a:p>
            <a:pPr lvl="2"/>
            <a:r>
              <a:rPr/>
              <a:t>Small points</a:t>
            </a:r>
          </a:p>
          <a:p>
            <a:pPr lvl="2"/>
            <a:r>
              <a:rPr/>
              <a:t>Opacity</a:t>
            </a:r>
          </a:p>
          <a:p>
            <a:pPr lvl="2"/>
            <a:r>
              <a:rPr/>
              <a:t>Log transformation</a:t>
            </a:r>
          </a:p>
          <a:p>
            <a:pPr lvl="1"/>
            <a:r>
              <a:rPr/>
              <a:t>Don’t try to squeeze in too much</a:t>
            </a:r>
          </a:p>
          <a:p>
            <a:pPr lvl="1"/>
            <a:r>
              <a:rPr/>
              <a:t>Double up to emphasize</a:t>
            </a:r>
          </a:p>
          <a:p>
            <a:pPr lvl="1"/>
            <a:r>
              <a:rPr/>
              <a:t>Shape is for categorical variables</a:t>
            </a:r>
          </a:p>
          <a:p>
            <a:pPr lvl="1"/>
            <a:r>
              <a:rPr/>
              <a:t>Size is for continuous variables</a:t>
            </a:r>
          </a:p>
          <a:p>
            <a:pPr lvl="1"/>
            <a:r>
              <a:rPr/>
              <a:t>Size and shape don’t mix</a:t>
            </a:r>
          </a:p>
        </p:txBody>
      </p:sp>
    </p:spTree>
  </p:cSld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Quick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 visualization is a mapping of data to the visual aesthetics of geometries/marks. Some examples of visual aesthetics include (choose all that apply)</a:t>
            </a:r>
          </a:p>
          <a:p>
            <a:pPr lvl="1">
              <a:buAutoNum type="arabicPeriod"/>
            </a:pPr>
            <a:r>
              <a:rPr/>
              <a:t>Size</a:t>
            </a:r>
          </a:p>
          <a:p>
            <a:pPr lvl="1">
              <a:buAutoNum type="arabicPeriod"/>
            </a:pPr>
            <a:r>
              <a:rPr/>
              <a:t>Points</a:t>
            </a:r>
          </a:p>
          <a:p>
            <a:pPr lvl="1">
              <a:buAutoNum type="arabicPeriod"/>
            </a:pPr>
            <a:r>
              <a:rPr/>
              <a:t>Shapes</a:t>
            </a:r>
          </a:p>
        </p:txBody>
      </p:sp>
    </p:spTree>
  </p:cSld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Quick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log transformation works by (choose the best answer)</a:t>
            </a:r>
          </a:p>
          <a:p>
            <a:pPr lvl="1">
              <a:buAutoNum type="arabicPeriod"/>
            </a:pPr>
            <a:r>
              <a:rPr/>
              <a:t>Stretching all data values equally.</a:t>
            </a:r>
          </a:p>
          <a:p>
            <a:pPr lvl="1">
              <a:buAutoNum type="arabicPeriod"/>
            </a:pPr>
            <a:r>
              <a:rPr/>
              <a:t>Stretching the small values and squeezing the large values.</a:t>
            </a:r>
          </a:p>
          <a:p>
            <a:pPr lvl="1">
              <a:buAutoNum type="arabicPeriod"/>
            </a:pPr>
            <a:r>
              <a:rPr/>
              <a:t>Stretching the large values and squeezing the small values.</a:t>
            </a:r>
          </a:p>
        </p:txBody>
      </p:sp>
    </p:spTree>
  </p:cSld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Quick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Strategies that can sometimes help when you have a lot of problems with overprinting include (choose all that apply)</a:t>
            </a:r>
          </a:p>
          <a:p>
            <a:pPr lvl="1">
              <a:buAutoNum type="arabicPeriod"/>
            </a:pPr>
            <a:r>
              <a:rPr/>
              <a:t>Using open circles</a:t>
            </a:r>
          </a:p>
          <a:p>
            <a:pPr lvl="1">
              <a:buAutoNum type="arabicPeriod"/>
            </a:pPr>
            <a:r>
              <a:rPr/>
              <a:t>Using large size points</a:t>
            </a:r>
          </a:p>
          <a:p>
            <a:pPr lvl="1">
              <a:buAutoNum type="arabicPeriod"/>
            </a:pPr>
            <a:r>
              <a:rPr/>
              <a:t>Using translucent points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the R code that will download the data and create a simple scatterplot.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library(ggplot2)
saratoga_houses &lt;- read.csv("data/houses.csv")
ggplot(saratoga_houses, aes(x=Age, y=Price)) +
  geom_point()</a:t>
            </a:r>
          </a:p>
        </p:txBody>
      </p:sp>
    </p:spTree>
  </p:cSld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Quick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two visual aesthetics that doen’t work well together are (choose the best answer)</a:t>
            </a:r>
          </a:p>
          <a:p>
            <a:pPr lvl="1">
              <a:buAutoNum type="arabicPeriod"/>
            </a:pPr>
            <a:r>
              <a:rPr/>
              <a:t>color and size</a:t>
            </a:r>
          </a:p>
          <a:p>
            <a:pPr lvl="1">
              <a:buAutoNum type="arabicPeriod"/>
            </a:pPr>
            <a:r>
              <a:rPr/>
              <a:t>color and shape</a:t>
            </a:r>
          </a:p>
          <a:p>
            <a:pPr lvl="1">
              <a:buAutoNum type="arabicPeriod"/>
            </a:pPr>
            <a:r>
              <a:rPr/>
              <a:t>size and shape</a:t>
            </a:r>
          </a:p>
        </p:txBody>
      </p:sp>
    </p:spTree>
  </p:cSld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aesthetics?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aesthetics (location, shape, size, color) are used?</a:t>
            </a:r>
          </a:p>
          <a:p>
            <a:pPr lvl="1"/>
            <a:r>
              <a:rPr/>
              <a:t>What aesthetics are not used?</a:t>
            </a:r>
          </a:p>
          <a:p>
            <a:pPr lvl="1"/>
            <a:r>
              <a:rPr/>
              <a:t>What variables are mapped to which aesthetics?</a:t>
            </a:r>
          </a:p>
        </p:txBody>
      </p:sp>
    </p:spTree>
  </p:cSld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Advanced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is a second data set on sleep in mammals. You can find a brief description of this data set at</a:t>
            </a:r>
          </a:p>
          <a:p>
            <a:pPr lvl="2"/>
            <a:r>
              <a:rPr>
                <a:hlinkClick r:id="rId3"/>
              </a:rPr>
              <a:t>http://www.statsci.org/data/general/sleep.html</a:t>
            </a:r>
          </a:p>
          <a:p>
            <a:pPr lvl="1"/>
            <a:r>
              <a:rPr/>
              <a:t>You can download the actual data at</a:t>
            </a:r>
          </a:p>
          <a:p>
            <a:pPr lvl="2"/>
            <a:r>
              <a:rPr>
                <a:hlinkClick r:id="rId4"/>
              </a:rPr>
              <a:t>http://www.statsci.org/data/general/sleep.txt</a:t>
            </a:r>
          </a:p>
        </p:txBody>
      </p:sp>
    </p:spTree>
  </p:cSld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  <p:pic>
        <p:nvPicPr>
          <p:cNvPr descr="../images/external/sleep-data-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17800" y="1600200"/>
            <a:ext cx="3708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sleep</a:t>
            </a:r>
            <a:r>
              <a:rPr/>
              <a:t> </a:t>
            </a:r>
            <a:r>
              <a:rPr/>
              <a:t>file</a:t>
            </a:r>
          </a:p>
        </p:txBody>
      </p:sp>
    </p:spTree>
  </p:cSld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Advanced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are some interesting relationships among the variables. Explore whatever strikes you as interesting. Some possibiilities include</a:t>
            </a:r>
          </a:p>
          <a:p>
            <a:pPr lvl="2"/>
            <a:r>
              <a:rPr/>
              <a:t>bodywt and predation</a:t>
            </a:r>
          </a:p>
          <a:p>
            <a:pPr lvl="2"/>
            <a:r>
              <a:rPr/>
              <a:t>gestation and lifespan</a:t>
            </a:r>
          </a:p>
          <a:p>
            <a:pPr lvl="2"/>
            <a:r>
              <a:rPr/>
              <a:t>exposure and totalsleep</a:t>
            </a:r>
          </a:p>
          <a:p>
            <a:pPr lvl="1"/>
            <a:r>
              <a:rPr/>
              <a:t>Draw a visualization</a:t>
            </a:r>
          </a:p>
          <a:p>
            <a:pPr lvl="2"/>
            <a:r>
              <a:rPr/>
              <a:t>illustrates an intersting interrelationships</a:t>
            </a:r>
          </a:p>
          <a:p>
            <a:pPr lvl="2"/>
            <a:r>
              <a:rPr/>
              <a:t>use a third variable for shape, size, or color</a:t>
            </a:r>
          </a:p>
        </p:txBody>
      </p:sp>
    </p:spTree>
  </p:cSld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Correlations</a:t>
            </a:r>
          </a:p>
        </p:txBody>
      </p:sp>
      <p:pic>
        <p:nvPicPr>
          <p:cNvPr descr="../images/external/sleep-correlation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Correlation</a:t>
            </a:r>
            <a:r>
              <a:rPr/>
              <a:t> </a:t>
            </a:r>
            <a:r>
              <a:rPr/>
              <a:t>matrix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sleep</a:t>
            </a:r>
            <a:r>
              <a:rPr/>
              <a:t> </a:t>
            </a:r>
            <a:r>
              <a:rPr/>
              <a:t>variables</a:t>
            </a:r>
          </a:p>
        </p:txBody>
      </p:sp>
    </p:spTree>
  </p:cSld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“A mapping of data to the visual aesthetics of geometries/marks”</a:t>
            </a:r>
          </a:p>
          <a:p>
            <a:pPr lvl="2"/>
            <a:r>
              <a:rPr/>
              <a:t>Points are a type of geometry/mark</a:t>
            </a:r>
          </a:p>
          <a:p>
            <a:pPr lvl="2"/>
            <a:r>
              <a:rPr/>
              <a:t>Aesthetics for points include location, shape, size, color</a:t>
            </a:r>
          </a:p>
          <a:p>
            <a:pPr lvl="1"/>
            <a:r>
              <a:rPr/>
              <a:t>Basic tips</a:t>
            </a:r>
          </a:p>
          <a:p>
            <a:pPr lvl="2"/>
            <a:r>
              <a:rPr/>
              <a:t>Don’t try to squeeze in too much</a:t>
            </a:r>
          </a:p>
          <a:p>
            <a:pPr lvl="2"/>
            <a:r>
              <a:rPr/>
              <a:t>Double up to emphasize</a:t>
            </a:r>
          </a:p>
          <a:p>
            <a:pPr lvl="2"/>
            <a:r>
              <a:rPr/>
              <a:t>Shape is only good for categories</a:t>
            </a:r>
          </a:p>
          <a:p>
            <a:pPr lvl="2"/>
            <a:r>
              <a:rPr/>
              <a:t>Shape and size don’t mix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simple-scatter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</a:t>
            </a:r>
          </a:p>
        </p:txBody>
      </p:sp>
      <p:pic>
        <p:nvPicPr>
          <p:cNvPr descr="../images/tableau/main-sc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screen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file</a:t>
            </a:r>
          </a:p>
        </p:txBody>
      </p:sp>
      <p:pic>
        <p:nvPicPr>
          <p:cNvPr descr="../images/tableau/file-op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Tabelau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preview</a:t>
            </a:r>
          </a:p>
        </p:txBody>
      </p:sp>
      <p:pic>
        <p:nvPicPr>
          <p:cNvPr descr="../images/tableau/with-saratog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imported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visualization</a:t>
            </a:r>
          </a:p>
        </p:txBody>
      </p:sp>
      <p:pic>
        <p:nvPicPr>
          <p:cNvPr descr="../images/tableau/empty-fram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rows</a:t>
            </a:r>
          </a:p>
        </p:txBody>
      </p:sp>
      <p:pic>
        <p:nvPicPr>
          <p:cNvPr descr="../images/tableau/drag-and-dro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initial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columns</a:t>
            </a:r>
          </a:p>
        </p:txBody>
      </p:sp>
      <p:pic>
        <p:nvPicPr>
          <p:cNvPr descr="../images/tableau/change-to-dimens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basic-scatter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Introduction,</a:t>
            </a:r>
            <a:r>
              <a:rPr/>
              <a:t> </a:t>
            </a:r>
            <a:r>
              <a:rPr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Scatterplots</a:t>
            </a:r>
          </a:p>
          <a:p>
            <a:pPr lvl="1"/>
            <a:r>
              <a:rPr/>
              <a:t>Bar charts</a:t>
            </a:r>
          </a:p>
          <a:p>
            <a:pPr lvl="1"/>
            <a:r>
              <a:rPr/>
              <a:t>Line plots</a:t>
            </a:r>
          </a:p>
          <a:p>
            <a:pPr lvl="1"/>
            <a:r>
              <a:rPr/>
              <a:t>Surface plots (optional)</a:t>
            </a:r>
          </a:p>
          <a:p>
            <a:pPr lvl="1"/>
            <a:r>
              <a:rPr/>
              <a:t>Maps (optional)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one of these graphs/newspaper articles</a:t>
            </a:r>
          </a:p>
          <a:p>
            <a:pPr lvl="2"/>
            <a:r>
              <a:rPr>
                <a:hlinkClick r:id="rId3"/>
              </a:rPr>
              <a:t>We Charted Arctic Sea Ice for Nearly Every Day Since 1979. You’ll See a Trend.</a:t>
            </a:r>
          </a:p>
          <a:p>
            <a:pPr lvl="2"/>
            <a:r>
              <a:rPr>
                <a:hlinkClick r:id="rId4"/>
              </a:rPr>
              <a:t>We Read 150 Privacy Policies. They Were an Incomprehensible Disaster.</a:t>
            </a:r>
          </a:p>
          <a:p>
            <a:pPr lvl="2"/>
            <a:r>
              <a:rPr>
                <a:hlinkClick r:id="rId5"/>
              </a:rPr>
              <a:t>How Medicine Became the Stealth Family Friendly Profession.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Arctic</a:t>
            </a:r>
            <a:r>
              <a:rPr/>
              <a:t> </a:t>
            </a:r>
            <a:r>
              <a:rPr/>
              <a:t>ice</a:t>
            </a:r>
            <a:r>
              <a:rPr/>
              <a:t> </a:t>
            </a:r>
            <a:r>
              <a:rPr/>
              <a:t>levels</a:t>
            </a:r>
          </a:p>
        </p:txBody>
      </p:sp>
      <p:pic>
        <p:nvPicPr>
          <p:cNvPr descr="../images/external/arctic-ice-scatter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663700"/>
            <a:ext cx="8229600" cy="389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Arctic</a:t>
            </a:r>
            <a:r>
              <a:rPr/>
              <a:t> </a:t>
            </a:r>
            <a:r>
              <a:rPr/>
              <a:t>ice</a:t>
            </a:r>
            <a:r>
              <a:rPr/>
              <a:t> </a:t>
            </a:r>
            <a:r>
              <a:rPr/>
              <a:t>levels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Privacy</a:t>
            </a:r>
            <a:r>
              <a:rPr/>
              <a:t> </a:t>
            </a:r>
            <a:r>
              <a:rPr/>
              <a:t>policies</a:t>
            </a:r>
          </a:p>
        </p:txBody>
      </p:sp>
      <p:pic>
        <p:nvPicPr>
          <p:cNvPr descr="../images/external/privacy-polici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24100" y="1600200"/>
            <a:ext cx="448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reader</a:t>
            </a:r>
            <a:r>
              <a:rPr/>
              <a:t> </a:t>
            </a:r>
            <a:r>
              <a:rPr/>
              <a:t>difficulty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friendly</a:t>
            </a:r>
            <a:r>
              <a:rPr/>
              <a:t> </a:t>
            </a:r>
            <a:r>
              <a:rPr/>
              <a:t>profession</a:t>
            </a:r>
          </a:p>
        </p:txBody>
      </p:sp>
      <p:pic>
        <p:nvPicPr>
          <p:cNvPr descr="../images/external/female-doct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86000" y="1600200"/>
            <a:ext cx="4572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message?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Your group will be assigned one particular graph and newspaper article</a:t>
            </a:r>
          </a:p>
          <a:p>
            <a:pPr lvl="1"/>
            <a:r>
              <a:rPr/>
              <a:t>Read/skim the article and examine the graph</a:t>
            </a:r>
          </a:p>
          <a:p>
            <a:pPr lvl="1"/>
            <a:r>
              <a:rPr/>
              <a:t>What is the message?</a:t>
            </a:r>
          </a:p>
          <a:p>
            <a:pPr lvl="2"/>
            <a:r>
              <a:rPr/>
              <a:t>Summarize in 25 words or less.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better?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chart…</a:t>
            </a:r>
          </a:p>
        </p:txBody>
      </p:sp>
      <p:pic>
        <p:nvPicPr>
          <p:cNvPr descr="../images/r/bar-chart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…</a:t>
            </a:r>
          </a:p>
        </p:txBody>
      </p:sp>
      <p:pic>
        <p:nvPicPr>
          <p:cNvPr descr="../images/r/bar-chart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r/pie-chart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Two most important criteria</a:t>
            </a:r>
          </a:p>
          <a:p>
            <a:pPr lvl="2"/>
            <a:r>
              <a:rPr/>
              <a:t>Speed</a:t>
            </a:r>
          </a:p>
          <a:p>
            <a:pPr lvl="2"/>
            <a:r>
              <a:rPr/>
              <a:t>Accuracy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larger?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best!</a:t>
            </a:r>
          </a:p>
        </p:txBody>
      </p:sp>
      <p:pic>
        <p:nvPicPr>
          <p:cNvPr descr="../images/r/bar-chart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projecting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Introduction,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Preparation</a:t>
            </a:r>
          </a:p>
          <a:p>
            <a:pPr lvl="1"/>
            <a:r>
              <a:rPr/>
              <a:t>Exercise, what is the message?</a:t>
            </a:r>
          </a:p>
          <a:p>
            <a:pPr lvl="1"/>
            <a:r>
              <a:rPr/>
              <a:t>Tutorial</a:t>
            </a:r>
          </a:p>
          <a:p>
            <a:pPr lvl="1"/>
            <a:r>
              <a:rPr/>
              <a:t>Fundamentals</a:t>
            </a:r>
          </a:p>
          <a:p>
            <a:pPr lvl="1"/>
            <a:r>
              <a:rPr/>
              <a:t>Basic exercises</a:t>
            </a:r>
          </a:p>
          <a:p>
            <a:pPr lvl="1"/>
            <a:r>
              <a:rPr/>
              <a:t>Recommendations</a:t>
            </a:r>
          </a:p>
          <a:p>
            <a:pPr lvl="1"/>
            <a:r>
              <a:rPr/>
              <a:t>Exercise, identify features</a:t>
            </a:r>
          </a:p>
          <a:p>
            <a:pPr lvl="1"/>
            <a:r>
              <a:rPr/>
              <a:t>Short quiz</a:t>
            </a:r>
          </a:p>
          <a:p>
            <a:pPr lvl="1"/>
            <a:r>
              <a:rPr/>
              <a:t>On your own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best,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r/bar-chart-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lengths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Worst,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r/pie-chart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Pie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angles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fraction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single?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r/pie-chart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Pie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estimating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wedge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best</a:t>
            </a:r>
          </a:p>
        </p:txBody>
      </p:sp>
      <p:pic>
        <p:nvPicPr>
          <p:cNvPr descr="../images/r/bar-chart-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estimating</a:t>
            </a:r>
            <a:r>
              <a:rPr/>
              <a:t> </a:t>
            </a:r>
            <a:r>
              <a:rPr/>
              <a:t>percentage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side-by-side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hopeless.</a:t>
            </a:r>
          </a:p>
        </p:txBody>
      </p:sp>
      <p:pic>
        <p:nvPicPr>
          <p:cNvPr descr="../images/r/bar-chart-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questions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hopeless</a:t>
            </a:r>
            <a:r>
              <a:rPr/>
              <a:t>”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hopeless</a:t>
            </a:r>
          </a:p>
        </p:txBody>
      </p:sp>
      <p:pic>
        <p:nvPicPr>
          <p:cNvPr descr="../images/r/bar-char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re-ordered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Judging effectiveness of a graph</a:t>
            </a:r>
          </a:p>
          <a:p>
            <a:pPr lvl="2"/>
            <a:r>
              <a:rPr/>
              <a:t>Speed</a:t>
            </a:r>
          </a:p>
          <a:p>
            <a:pPr lvl="2"/>
            <a:r>
              <a:rPr/>
              <a:t>Accuracy</a:t>
            </a:r>
          </a:p>
          <a:p>
            <a:pPr lvl="1"/>
            <a:r>
              <a:rPr/>
              <a:t>Pie chart better for estimating percentages</a:t>
            </a:r>
          </a:p>
          <a:p>
            <a:pPr lvl="1"/>
            <a:r>
              <a:rPr/>
              <a:t>Any graph can be improved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foundation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</a:p>
        </p:txBody>
      </p:sp>
      <p:pic>
        <p:nvPicPr>
          <p:cNvPr descr="../images/external/the-grammar-of-graphic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51200" y="1600200"/>
            <a:ext cx="2641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Front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external/r-barplo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97000" y="1600200"/>
            <a:ext cx="6350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external/r-his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25500" y="1600200"/>
            <a:ext cx="7480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Introduction,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agnosticism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course will show examples using</a:t>
            </a:r>
          </a:p>
          <a:p>
            <a:pPr lvl="2"/>
            <a:r>
              <a:rPr/>
              <a:t>Python,</a:t>
            </a:r>
          </a:p>
          <a:p>
            <a:pPr lvl="2"/>
            <a:r>
              <a:rPr/>
              <a:t>R, and</a:t>
            </a:r>
          </a:p>
          <a:p>
            <a:pPr lvl="2"/>
            <a:r>
              <a:rPr/>
              <a:t>Tableau</a:t>
            </a:r>
          </a:p>
          <a:p>
            <a:pPr lvl="1"/>
            <a:r>
              <a:rPr/>
              <a:t>I do not play favorites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external/r-boxplo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66800" y="1600200"/>
            <a:ext cx="6997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resource</a:t>
            </a:r>
          </a:p>
        </p:txBody>
      </p:sp>
      <p:pic>
        <p:nvPicPr>
          <p:cNvPr descr="../images/external/bergen-201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60500" y="1600200"/>
            <a:ext cx="6223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Title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Bergen-Iverson</a:t>
            </a:r>
            <a:r>
              <a:rPr/>
              <a:t> </a:t>
            </a:r>
            <a:r>
              <a:rPr/>
              <a:t>presentation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“A mapping of data to the visual aesthetics of geometries/marks”</a:t>
            </a:r>
          </a:p>
          <a:p>
            <a:pPr lvl="2"/>
            <a:r>
              <a:rPr/>
              <a:t>Bergen and Iverson 2019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Geometries/marks</a:t>
            </a:r>
          </a:p>
          <a:p>
            <a:pPr lvl="2"/>
            <a:r>
              <a:rPr/>
              <a:t>Points</a:t>
            </a:r>
          </a:p>
          <a:p>
            <a:pPr lvl="2"/>
            <a:r>
              <a:rPr/>
              <a:t>Lines</a:t>
            </a:r>
          </a:p>
          <a:p>
            <a:pPr lvl="2"/>
            <a:r>
              <a:rPr/>
              <a:t>Bars</a:t>
            </a:r>
          </a:p>
          <a:p>
            <a:pPr lvl="1"/>
            <a:r>
              <a:rPr/>
              <a:t>Aesthetics</a:t>
            </a:r>
          </a:p>
          <a:p>
            <a:pPr lvl="2"/>
            <a:r>
              <a:rPr/>
              <a:t>Position</a:t>
            </a:r>
          </a:p>
          <a:p>
            <a:pPr lvl="2"/>
            <a:r>
              <a:rPr/>
              <a:t>Shape</a:t>
            </a:r>
          </a:p>
          <a:p>
            <a:pPr lvl="2"/>
            <a:r>
              <a:rPr/>
              <a:t>Size</a:t>
            </a:r>
          </a:p>
          <a:p>
            <a:pPr lvl="2"/>
            <a:r>
              <a:rPr/>
              <a:t>Color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mark_point</a:t>
            </a:r>
          </a:p>
          <a:p>
            <a:pPr lvl="1"/>
            <a:r>
              <a:rPr/>
              <a:t>mark_line</a:t>
            </a:r>
          </a:p>
          <a:p>
            <a:pPr lvl="1"/>
            <a:r>
              <a:rPr/>
              <a:t>mark_bar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geom_point</a:t>
            </a:r>
          </a:p>
          <a:p>
            <a:pPr lvl="1"/>
            <a:r>
              <a:rPr/>
              <a:t>geom_line</a:t>
            </a:r>
          </a:p>
          <a:p>
            <a:pPr lvl="1"/>
            <a:r>
              <a:rPr/>
              <a:t>geom_bar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marks-pull-dow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644900" y="1600200"/>
            <a:ext cx="1866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pulldown</a:t>
            </a:r>
            <a:r>
              <a:rPr/>
              <a:t> </a:t>
            </a:r>
            <a:r>
              <a:rPr/>
              <a:t>menu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encode function</a:t>
            </a:r>
          </a:p>
          <a:p>
            <a:pPr lvl="2"/>
            <a:r>
              <a:rPr/>
              <a:t>x=</a:t>
            </a:r>
          </a:p>
          <a:p>
            <a:pPr lvl="2"/>
            <a:r>
              <a:rPr/>
              <a:t>y=</a:t>
            </a:r>
          </a:p>
          <a:p>
            <a:pPr lvl="2"/>
            <a:r>
              <a:rPr/>
              <a:t>shape=</a:t>
            </a:r>
          </a:p>
          <a:p>
            <a:pPr lvl="2"/>
            <a:r>
              <a:rPr/>
              <a:t>size=</a:t>
            </a:r>
          </a:p>
          <a:p>
            <a:pPr lvl="2"/>
            <a:r>
              <a:rPr/>
              <a:t>color=</a:t>
            </a:r>
          </a:p>
          <a:p>
            <a:pPr lvl="1"/>
            <a:r>
              <a:rPr/>
              <a:t>Example</a:t>
            </a:r>
          </a:p>
          <a:p>
            <a:pPr lvl="2"/>
            <a:r>
              <a:rPr/>
              <a:t>alt.Chart(</a:t>
            </a:r>
            <a:r>
              <a:rPr i="1"/>
              <a:t>data</a:t>
            </a:r>
            <a:r>
              <a:rPr/>
              <a:t>).mark_point().encode( x=‘</a:t>
            </a:r>
            <a:r>
              <a:rPr i="1"/>
              <a:t>var1</a:t>
            </a:r>
            <a:r>
              <a:rPr/>
              <a:t>’, y=‘</a:t>
            </a:r>
            <a:r>
              <a:rPr i="1"/>
              <a:t>var2</a:t>
            </a:r>
            <a:r>
              <a:rPr/>
              <a:t>’, size=‘</a:t>
            </a:r>
            <a:r>
              <a:rPr i="1"/>
              <a:t>var3</a:t>
            </a:r>
            <a:r>
              <a:rPr/>
              <a:t>’, shape=‘</a:t>
            </a:r>
            <a:r>
              <a:rPr i="1"/>
              <a:t>var4</a:t>
            </a:r>
            <a:r>
              <a:rPr/>
              <a:t>’, color=‘</a:t>
            </a:r>
            <a:r>
              <a:rPr i="1"/>
              <a:t>var5</a:t>
            </a:r>
            <a:r>
              <a:rPr/>
              <a:t>’)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aes function</a:t>
            </a:r>
          </a:p>
          <a:p>
            <a:pPr lvl="2"/>
            <a:r>
              <a:rPr/>
              <a:t>x=</a:t>
            </a:r>
          </a:p>
          <a:p>
            <a:pPr lvl="2"/>
            <a:r>
              <a:rPr/>
              <a:t>y=</a:t>
            </a:r>
          </a:p>
          <a:p>
            <a:pPr lvl="2"/>
            <a:r>
              <a:rPr/>
              <a:t>size=</a:t>
            </a:r>
          </a:p>
          <a:p>
            <a:pPr lvl="2"/>
            <a:r>
              <a:rPr/>
              <a:t>shape=</a:t>
            </a:r>
          </a:p>
          <a:p>
            <a:pPr lvl="2"/>
            <a:r>
              <a:rPr/>
              <a:t>color=</a:t>
            </a:r>
          </a:p>
          <a:p>
            <a:pPr lvl="1"/>
            <a:r>
              <a:rPr/>
              <a:t>Example</a:t>
            </a:r>
          </a:p>
          <a:p>
            <a:pPr lvl="2"/>
            <a:r>
              <a:rPr/>
              <a:t>ggplot(</a:t>
            </a:r>
            <a:r>
              <a:rPr i="1"/>
              <a:t>data</a:t>
            </a:r>
            <a:r>
              <a:rPr/>
              <a:t>, aes(x=</a:t>
            </a:r>
            <a:r>
              <a:rPr i="1"/>
              <a:t>var1</a:t>
            </a:r>
            <a:r>
              <a:rPr/>
              <a:t>, y=</a:t>
            </a:r>
            <a:r>
              <a:rPr i="1"/>
              <a:t>var2</a:t>
            </a:r>
            <a:r>
              <a:rPr/>
              <a:t>)) +</a:t>
            </a:r>
          </a:p>
          <a:p>
            <a:pPr lvl="2"/>
            <a:r>
              <a:rPr/>
              <a:t>geom_point(aes(size=</a:t>
            </a:r>
            <a:r>
              <a:rPr i="1"/>
              <a:t>var3</a:t>
            </a:r>
            <a:r>
              <a:rPr/>
              <a:t>, shape=</a:t>
            </a:r>
            <a:r>
              <a:rPr i="1"/>
              <a:t>var4</a:t>
            </a:r>
            <a:r>
              <a:rPr/>
              <a:t>, color=</a:t>
            </a:r>
            <a:r>
              <a:rPr i="1"/>
              <a:t>var5</a:t>
            </a:r>
            <a:r>
              <a:rPr/>
              <a:t>))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marks-button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35300" y="1600200"/>
            <a:ext cx="308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Marks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software you like best</a:t>
            </a:r>
          </a:p>
          <a:p>
            <a:pPr lvl="1"/>
            <a:r>
              <a:rPr/>
              <a:t>What does your boss use?</a:t>
            </a:r>
          </a:p>
          <a:p>
            <a:pPr lvl="1"/>
            <a:r>
              <a:rPr/>
              <a:t>What do your co-workers use?</a:t>
            </a:r>
          </a:p>
          <a:p>
            <a:pPr lvl="1"/>
            <a:r>
              <a:rPr/>
              <a:t>What software are you most comfortable with?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Q: Quantitative</a:t>
            </a:r>
          </a:p>
          <a:p>
            <a:pPr lvl="2"/>
            <a:r>
              <a:rPr/>
              <a:t>Use for continuous variables</a:t>
            </a:r>
          </a:p>
          <a:p>
            <a:pPr lvl="1"/>
            <a:r>
              <a:rPr/>
              <a:t>O: Ordinal</a:t>
            </a:r>
          </a:p>
          <a:p>
            <a:pPr lvl="2"/>
            <a:r>
              <a:rPr/>
              <a:t>Use for ordered categories</a:t>
            </a:r>
          </a:p>
          <a:p>
            <a:pPr lvl="1"/>
            <a:r>
              <a:rPr/>
              <a:t>N: nominal</a:t>
            </a:r>
          </a:p>
          <a:p>
            <a:pPr lvl="2"/>
            <a:r>
              <a:rPr/>
              <a:t>Use for unordered categories</a:t>
            </a:r>
          </a:p>
          <a:p>
            <a:pPr lvl="1"/>
            <a:r>
              <a:rPr/>
              <a:t>T: Temporal</a:t>
            </a:r>
          </a:p>
          <a:p>
            <a:pPr lvl="2"/>
            <a:r>
              <a:rPr/>
              <a:t>Use for time variables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as.numeric()</a:t>
            </a:r>
          </a:p>
          <a:p>
            <a:pPr lvl="2"/>
            <a:r>
              <a:rPr/>
              <a:t>Use for continuous variables</a:t>
            </a:r>
          </a:p>
          <a:p>
            <a:pPr lvl="1"/>
            <a:r>
              <a:rPr/>
              <a:t>as.character(), as.factor()</a:t>
            </a:r>
          </a:p>
          <a:p>
            <a:pPr lvl="2"/>
            <a:r>
              <a:rPr/>
              <a:t>Use for categorical variables</a:t>
            </a:r>
          </a:p>
          <a:p>
            <a:pPr lvl="1"/>
            <a:r>
              <a:rPr/>
              <a:t>as.Date()</a:t>
            </a:r>
          </a:p>
          <a:p>
            <a:pPr lvl="2"/>
            <a:r>
              <a:rPr/>
              <a:t>Use for date variables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Dimension Discrete (blue pill)</a:t>
            </a:r>
          </a:p>
          <a:p>
            <a:pPr lvl="2"/>
            <a:r>
              <a:rPr/>
              <a:t>Use for categorical variables</a:t>
            </a:r>
          </a:p>
          <a:p>
            <a:pPr lvl="1"/>
            <a:r>
              <a:rPr/>
              <a:t>Dimension Continuous (green pill)</a:t>
            </a:r>
          </a:p>
          <a:p>
            <a:pPr lvl="2"/>
            <a:r>
              <a:rPr/>
              <a:t>Use for continuous variables</a:t>
            </a:r>
          </a:p>
          <a:p>
            <a:pPr lvl="1"/>
            <a:r>
              <a:rPr/>
              <a:t>Measure</a:t>
            </a:r>
          </a:p>
          <a:p>
            <a:pPr lvl="2"/>
            <a:r>
              <a:rPr/>
              <a:t>Use for summary measures (average, count, etc.)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variable-typ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38500" y="1600200"/>
            <a:ext cx="2667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Variable</a:t>
            </a:r>
            <a:r>
              <a:rPr/>
              <a:t> </a:t>
            </a:r>
            <a:r>
              <a:rPr/>
              <a:t>pull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“A mapping of data to the visual aesthetics of geometries/marks”</a:t>
            </a:r>
          </a:p>
          <a:p>
            <a:pPr lvl="1"/>
            <a:r>
              <a:rPr/>
              <a:t>Geometries/marks</a:t>
            </a:r>
          </a:p>
          <a:p>
            <a:pPr lvl="2"/>
            <a:r>
              <a:rPr/>
              <a:t>Point</a:t>
            </a:r>
          </a:p>
          <a:p>
            <a:pPr lvl="2"/>
            <a:r>
              <a:rPr/>
              <a:t>Bar</a:t>
            </a:r>
          </a:p>
          <a:p>
            <a:pPr lvl="2"/>
            <a:r>
              <a:rPr/>
              <a:t>Line</a:t>
            </a:r>
          </a:p>
          <a:p>
            <a:pPr lvl="1"/>
            <a:r>
              <a:rPr/>
              <a:t>Aesthetics</a:t>
            </a:r>
          </a:p>
          <a:p>
            <a:pPr lvl="2"/>
            <a:r>
              <a:rPr/>
              <a:t>Location</a:t>
            </a:r>
          </a:p>
          <a:p>
            <a:pPr lvl="2"/>
            <a:r>
              <a:rPr/>
              <a:t>Size</a:t>
            </a:r>
          </a:p>
          <a:p>
            <a:pPr lvl="2"/>
            <a:r>
              <a:rPr/>
              <a:t>Shape</a:t>
            </a:r>
          </a:p>
          <a:p>
            <a:pPr lvl="2"/>
            <a:r>
              <a:rPr/>
              <a:t>Color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scatterplot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alt.Chart(df).mark_point().encode(
    x='Age', y='Price'
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
  geom_point()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(Drag and drop)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.mark_point(shape="square", color="green").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geom_point(shape="square", color="green")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Click on the shape and color buttons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Change the default color to any color you like</a:t>
            </a:r>
          </a:p>
          <a:p>
            <a:pPr lvl="1"/>
            <a:r>
              <a:rPr/>
              <a:t>Change the default shape to any shape you like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alt.Chart(df).mark_point(
    shape="square",
    color="green"
).encode(
    x='Age',
    y='Price'
)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change-defaul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54200" y="1600200"/>
            <a:ext cx="543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squares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>
                <a:hlinkClick r:id="rId3"/>
              </a:rPr>
              <a:t>https://dasl.datadescription.com/</a:t>
            </a:r>
          </a:p>
        </p:txBody>
      </p:sp>
      <p:pic>
        <p:nvPicPr>
          <p:cNvPr descr="../images/external/dasl-main-page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714500" y="1600200"/>
            <a:ext cx="5715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Main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website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
  geom_point(shape="square", color="green")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change-defaul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change-defaul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squares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r/point-aesthetics-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r/point-aesthetics-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Revise the plot so that the location of the points represents X=Bedrooms and Y=Price.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alt.Chart(df).mark_point().encode(
    x='Bedrooms',
    y='Price'
)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altair-basic-exercise-loca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08200" y="1600200"/>
            <a:ext cx="491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
  saratoga_houses, 
  aes(x=Bedrooms, y=Price)) + 
  geom_point())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bedrooms-and-pric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</a:p>
        </p:txBody>
      </p:sp>
      <p:pic>
        <p:nvPicPr>
          <p:cNvPr descr="../images/external/dasl-saratoga-house-pric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(Take your existing scatterplot of age and price)</a:t>
            </a:r>
          </a:p>
          <a:p>
            <a:pPr lvl="1"/>
            <a:r>
              <a:rPr/>
              <a:t>Click on the Age pill</a:t>
            </a:r>
          </a:p>
          <a:p>
            <a:pPr lvl="2"/>
            <a:r>
              <a:rPr/>
              <a:t>Choose the remove option</a:t>
            </a:r>
          </a:p>
          <a:p>
            <a:pPr lvl="1"/>
            <a:r>
              <a:rPr/>
              <a:t>Drag Bedrooms to the Columns field</a:t>
            </a:r>
          </a:p>
          <a:p>
            <a:pPr lvl="2"/>
            <a:r>
              <a:rPr/>
              <a:t>Change to Dimension, Continuus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bedrooms-vs-pric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shape</a:t>
            </a:r>
          </a:p>
        </p:txBody>
      </p:sp>
      <p:pic>
        <p:nvPicPr>
          <p:cNvPr descr="../images/r/point-aesthetics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of all of the data where</a:t>
            </a:r>
          </a:p>
          <a:p>
            <a:pPr lvl="2"/>
            <a:r>
              <a:rPr/>
              <a:t>X=Age,</a:t>
            </a:r>
          </a:p>
          <a:p>
            <a:pPr lvl="2"/>
            <a:r>
              <a:rPr/>
              <a:t>Y=Price,</a:t>
            </a:r>
          </a:p>
          <a:p>
            <a:pPr lvl="2"/>
            <a:r>
              <a:rPr/>
              <a:t>Symbol=number of bedrooms.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alt.Chart(df).mark_point().encode(
    x='Age',
    y='Price', 
    shape='Bedrooms:N'
)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altair-basic-exercise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06600" y="1600200"/>
            <a:ext cx="5143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 
  geom_point(aes(shape=factor(Bedrooms)))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shape-bedroom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</a:t>
            </a:r>
          </a:p>
        </p:txBody>
      </p:sp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shape-bedroom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shapes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Bedrooms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size</a:t>
            </a:r>
          </a:p>
        </p:txBody>
      </p:sp>
      <p:pic>
        <p:nvPicPr>
          <p:cNvPr descr="../images/r/point-aesthetics-siz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Download the file</a:t>
            </a:r>
          </a:p>
          <a:p>
            <a:pPr lvl="1"/>
            <a:r>
              <a:rPr/>
              <a:t>Tweak the file</a:t>
            </a:r>
          </a:p>
          <a:p>
            <a:pPr lvl="2"/>
            <a:r>
              <a:rPr/>
              <a:t>Remove variable names in first line</a:t>
            </a:r>
          </a:p>
          <a:p>
            <a:pPr lvl="2"/>
            <a:r>
              <a:rPr/>
              <a:t>Change missing value codes</a:t>
            </a:r>
          </a:p>
          <a:p>
            <a:pPr lvl="2"/>
            <a:r>
              <a:rPr/>
              <a:t>Change the delimiter</a:t>
            </a:r>
          </a:p>
          <a:p>
            <a:pPr lvl="2"/>
            <a:r>
              <a:rPr/>
              <a:t>Look for inconsistencies</a:t>
            </a:r>
          </a:p>
          <a:p>
            <a:pPr lvl="2"/>
            <a:r>
              <a:rPr/>
              <a:t>Convert the format</a:t>
            </a:r>
          </a:p>
        </p:txBody>
      </p:sp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of all of the data where</a:t>
            </a:r>
          </a:p>
          <a:p>
            <a:pPr lvl="2"/>
            <a:r>
              <a:rPr/>
              <a:t>X=Age,</a:t>
            </a:r>
          </a:p>
          <a:p>
            <a:pPr lvl="2"/>
            <a:r>
              <a:rPr/>
              <a:t>Y=Price,</a:t>
            </a:r>
          </a:p>
          <a:p>
            <a:pPr lvl="2"/>
            <a:r>
              <a:rPr/>
              <a:t>Size=Living.Area.</a:t>
            </a:r>
          </a:p>
        </p:txBody>
      </p:sp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alt.Chart(df).mark_point().encode(
    x='Age',
    y='Price',
    size='Living.Area'
)</a:t>
            </a:r>
          </a:p>
        </p:txBody>
      </p:sp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altair-basic-exercise-siz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06600" y="1600200"/>
            <a:ext cx="5143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size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 
  geom_point(aes(size=Living.Area))</a:t>
            </a:r>
          </a:p>
        </p:txBody>
      </p:sp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size-living-are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</a:p>
        </p:txBody>
      </p:sp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Drag Age to the Columns field, Price to Rows field</a:t>
            </a:r>
          </a:p>
          <a:p>
            <a:pPr lvl="2"/>
            <a:r>
              <a:rPr/>
              <a:t>Change to Dimension, Continous (green pill)</a:t>
            </a:r>
          </a:p>
          <a:p>
            <a:pPr lvl="1"/>
            <a:r>
              <a:rPr/>
              <a:t>Drag Living.Area to the Shape button</a:t>
            </a:r>
          </a:p>
        </p:txBody>
      </p:sp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size-living-are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Visualizaion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Living.Area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</a:p>
        </p:txBody>
      </p:sp>
    </p:spTree>
  </p:cSld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r/point-aesthetics-color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r/point-aesthetics-color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Living.Area</a:t>
            </a:r>
          </a:p>
        </p:txBody>
      </p:sp>
    </p:spTree>
  </p:cSld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of all of the data where</a:t>
            </a:r>
          </a:p>
          <a:p>
            <a:pPr lvl="2"/>
            <a:r>
              <a:rPr/>
              <a:t>X=Age,</a:t>
            </a:r>
          </a:p>
          <a:p>
            <a:pPr lvl="2"/>
            <a:r>
              <a:rPr/>
              <a:t>Y=Price,</a:t>
            </a:r>
          </a:p>
          <a:p>
            <a:pPr lvl="2"/>
            <a:r>
              <a:rPr/>
              <a:t>Color=Bathrooms.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
import altair as alt
df = pd.read_csv("data/houses.csv")
ch = alt.Chart(df).mark_point().encode(
    x='Age',
    y='Price'
)
ch.save("/images/python-scatterplot.html")</a:t>
            </a:r>
          </a:p>
        </p:txBody>
      </p:sp>
    </p:spTree>
  </p:cSld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alt.Chart(df).mark_point().encode(
    x="Age", 
    y="Price", 
    color="Baths")</a:t>
            </a:r>
          </a:p>
        </p:txBody>
      </p:sp>
    </p:spTree>
  </p:cSld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python-basic-exercise-col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08200" y="1600200"/>
            <a:ext cx="491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 
  geom_point(aes(color=factor(Bathrooms)))</a:t>
            </a:r>
          </a:p>
        </p:txBody>
      </p:sp>
    </p:spTree>
  </p:cSld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bathroom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basic-exercise-col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this section, you learned how to use Python, R, and/or Tableau to</a:t>
            </a:r>
          </a:p>
          <a:p>
            <a:pPr lvl="2"/>
            <a:r>
              <a:rPr/>
              <a:t>Assign variables to the x and y position of a graph</a:t>
            </a:r>
          </a:p>
          <a:p>
            <a:pPr lvl="2"/>
            <a:r>
              <a:rPr/>
              <a:t>Change the defaults for aesthetics like shape and color</a:t>
            </a:r>
          </a:p>
          <a:p>
            <a:pPr lvl="2"/>
            <a:r>
              <a:rPr/>
              <a:t>Assign a third variable to shape, size, or color</a:t>
            </a:r>
          </a:p>
        </p:txBody>
      </p:sp>
    </p:spTree>
  </p:cSld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outline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Solving problems with overprinting</a:t>
            </a:r>
          </a:p>
          <a:p>
            <a:pPr lvl="1"/>
            <a:r>
              <a:rPr/>
              <a:t>Don’t mix shape and size</a:t>
            </a:r>
          </a:p>
          <a:p>
            <a:pPr lvl="1"/>
            <a:r>
              <a:rPr/>
              <a:t>Double up for emphasis</a:t>
            </a:r>
          </a:p>
          <a:p>
            <a:pPr lvl="1"/>
            <a:r>
              <a:rPr/>
              <a:t>Shape is only good for categories</a:t>
            </a:r>
          </a:p>
          <a:p>
            <a:pPr lvl="1"/>
            <a:r>
              <a:rPr/>
              <a:t>Size is only good for continuous variables.</a:t>
            </a:r>
          </a:p>
        </p:txBody>
      </p:sp>
    </p:spTree>
  </p:cSld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Solutions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excessive</a:t>
            </a:r>
            <a:r>
              <a:rPr/>
              <a:t> </a:t>
            </a:r>
            <a:r>
              <a:rPr/>
              <a:t>overprinting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Open symbols</a:t>
            </a:r>
          </a:p>
          <a:p>
            <a:pPr lvl="1"/>
            <a:r>
              <a:rPr/>
              <a:t>Small points</a:t>
            </a:r>
          </a:p>
          <a:p>
            <a:pPr lvl="1"/>
            <a:r>
              <a:rPr/>
              <a:t>Opacity</a:t>
            </a:r>
          </a:p>
          <a:p>
            <a:pPr lvl="1"/>
            <a:r>
              <a:rPr/>
              <a:t>Log scale</a:t>
            </a:r>
          </a:p>
        </p:txBody>
      </p:sp>
    </p:spTree>
  </p:cSld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symbols</a:t>
            </a:r>
          </a:p>
        </p:txBody>
      </p:sp>
      <p:pic>
        <p:nvPicPr>
          <p:cNvPr descr="../images/r/open-symbol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circles</a:t>
            </a:r>
          </a:p>
        </p:txBody>
      </p:sp>
    </p:spTree>
  </p:cSld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points</a:t>
            </a:r>
          </a:p>
        </p:txBody>
      </p:sp>
      <p:pic>
        <p:nvPicPr>
          <p:cNvPr descr="../images/r/small-point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points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visualization, scatterplots</dc:title>
  <dc:creator>Steve Simon</dc:creator>
  <cp:keywords/>
  <dcterms:created xsi:type="dcterms:W3CDTF">2019-10-03T20:06:13Z</dcterms:created>
  <dcterms:modified xsi:type="dcterms:W3CDTF">2019-10-03T20:06:13Z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2019-08-16</vt:lpwstr>
  </property>
  <property fmtid="{D5CDD505-2E9C-101B-9397-08002B2CF9AE}" pid="3" name="output">
    <vt:lpwstr>powerpoint_presentation</vt:lpwstr>
  </property>
</Properties>
</file>