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slide" Target="slides/slide116.xml" /><Relationship Id="rId118" Type="http://schemas.openxmlformats.org/officeDocument/2006/relationships/slide" Target="slides/slide117.xml" /><Relationship Id="rId119" Type="http://schemas.openxmlformats.org/officeDocument/2006/relationships/notesMaster" Target="notesMasters/notesMaster1.xml" /><Relationship Id="rId123" Type="http://schemas.openxmlformats.org/officeDocument/2006/relationships/tableStyles" Target="tableStyles.xml" /><Relationship Id="rId1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1" Type="http://schemas.openxmlformats.org/officeDocument/2006/relationships/viewProps" Target="viewProps.xml" /><Relationship Id="rId12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00.xml.rels><?xml version="1.0" encoding="UTF-8"?>
<Relationships xmlns="http://schemas.openxmlformats.org/package/2006/relationships"><Relationship Id="rId2" Type="http://schemas.openxmlformats.org/officeDocument/2006/relationships/slide" Target="../slides/slide108.xml" /><Relationship Id="rId1" Type="http://schemas.openxmlformats.org/officeDocument/2006/relationships/notesMaster" Target="../notesMasters/notesMaster1.xml" /></Relationships>
</file>

<file path=ppt/notesSlides/_rels/notesSlide101.xml.rels><?xml version="1.0" encoding="UTF-8"?>
<Relationships xmlns="http://schemas.openxmlformats.org/package/2006/relationships"><Relationship Id="rId2" Type="http://schemas.openxmlformats.org/officeDocument/2006/relationships/slide" Target="../slides/slide109.xml" /><Relationship Id="rId1" Type="http://schemas.openxmlformats.org/officeDocument/2006/relationships/notesMaster" Target="../notesMasters/notesMaster1.xml" /></Relationships>
</file>

<file path=ppt/notesSlides/_rels/notesSlide102.xml.rels><?xml version="1.0" encoding="UTF-8"?>
<Relationships xmlns="http://schemas.openxmlformats.org/package/2006/relationships"><Relationship Id="rId2" Type="http://schemas.openxmlformats.org/officeDocument/2006/relationships/slide" Target="../slides/slide110.xml" /><Relationship Id="rId1" Type="http://schemas.openxmlformats.org/officeDocument/2006/relationships/notesMaster" Target="../notesMasters/notesMaster1.xml" /></Relationships>
</file>

<file path=ppt/notesSlides/_rels/notesSlide103.xml.rels><?xml version="1.0" encoding="UTF-8"?>
<Relationships xmlns="http://schemas.openxmlformats.org/package/2006/relationships"><Relationship Id="rId2" Type="http://schemas.openxmlformats.org/officeDocument/2006/relationships/slide" Target="../slides/slide111.xml" /><Relationship Id="rId1" Type="http://schemas.openxmlformats.org/officeDocument/2006/relationships/notesMaster" Target="../notesMasters/notesMaster1.xml" /></Relationships>
</file>

<file path=ppt/notesSlides/_rels/notesSlide104.xml.rels><?xml version="1.0" encoding="UTF-8"?>
<Relationships xmlns="http://schemas.openxmlformats.org/package/2006/relationships"><Relationship Id="rId2" Type="http://schemas.openxmlformats.org/officeDocument/2006/relationships/slide" Target="../slides/slide112.xml" /><Relationship Id="rId1" Type="http://schemas.openxmlformats.org/officeDocument/2006/relationships/notesMaster" Target="../notesMasters/notesMaster1.xml" /></Relationships>
</file>

<file path=ppt/notesSlides/_rels/notesSlide105.xml.rels><?xml version="1.0" encoding="UTF-8"?>
<Relationships xmlns="http://schemas.openxmlformats.org/package/2006/relationships"><Relationship Id="rId2" Type="http://schemas.openxmlformats.org/officeDocument/2006/relationships/slide" Target="../slides/slide113.xml" /><Relationship Id="rId1" Type="http://schemas.openxmlformats.org/officeDocument/2006/relationships/notesMaster" Target="../notesMasters/notesMaster1.xml" /></Relationships>
</file>

<file path=ppt/notesSlides/_rels/notesSlide106.xml.rels><?xml version="1.0" encoding="UTF-8"?>
<Relationships xmlns="http://schemas.openxmlformats.org/package/2006/relationships"><Relationship Id="rId2" Type="http://schemas.openxmlformats.org/officeDocument/2006/relationships/slide" Target="../slides/slide114.xml" /><Relationship Id="rId1" Type="http://schemas.openxmlformats.org/officeDocument/2006/relationships/notesMaster" Target="../notesMasters/notesMaster1.xml" /></Relationships>
</file>

<file path=ppt/notesSlides/_rels/notesSlide107.xml.rels><?xml version="1.0" encoding="UTF-8"?>
<Relationships xmlns="http://schemas.openxmlformats.org/package/2006/relationships"><Relationship Id="rId2" Type="http://schemas.openxmlformats.org/officeDocument/2006/relationships/slide" Target="../slides/slide115.xml" /><Relationship Id="rId1" Type="http://schemas.openxmlformats.org/officeDocument/2006/relationships/notesMaster" Target="../notesMasters/notesMaster1.xml" /></Relationships>
</file>

<file path=ppt/notesSlides/_rels/notesSlide108.xml.rels><?xml version="1.0" encoding="UTF-8"?>
<Relationships xmlns="http://schemas.openxmlformats.org/package/2006/relationships"><Relationship Id="rId2" Type="http://schemas.openxmlformats.org/officeDocument/2006/relationships/slide" Target="../slides/slide116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?>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?>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?>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?>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?>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?>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?>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?>
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64.xml.rels><?xml version="1.0" encoding="UTF-8"?>
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65.xml.rels><?xml version="1.0" encoding="UTF-8"?>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66.xml.rels><?xml version="1.0" encoding="UTF-8"?>
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67.xml.rels><?xml version="1.0" encoding="UTF-8"?>
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68.xml.rels><?xml version="1.0" encoding="UTF-8"?>
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69.xml.rels><?xml version="1.0" encoding="UTF-8"?>
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0.xml.rels><?xml version="1.0" encoding="UTF-8"?>
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71.xml.rels><?xml version="1.0" encoding="UTF-8"?>
<Relationships xmlns="http://schemas.openxmlformats.org/package/2006/relationships"><Relationship Id="rId2" Type="http://schemas.openxmlformats.org/officeDocument/2006/relationships/slide" Target="../slides/slide78.xml" /><Relationship Id="rId1" Type="http://schemas.openxmlformats.org/officeDocument/2006/relationships/notesMaster" Target="../notesMasters/notesMaster1.xml" /></Relationships>
</file>

<file path=ppt/notesSlides/_rels/notesSlide72.xml.rels><?xml version="1.0" encoding="UTF-8"?>
<Relationships xmlns="http://schemas.openxmlformats.org/package/2006/relationships"><Relationship Id="rId2" Type="http://schemas.openxmlformats.org/officeDocument/2006/relationships/slide" Target="../slides/slide79.xml" /><Relationship Id="rId1" Type="http://schemas.openxmlformats.org/officeDocument/2006/relationships/notesMaster" Target="../notesMasters/notesMaster1.xml" /></Relationships>
</file>

<file path=ppt/notesSlides/_rels/notesSlide73.xml.rels><?xml version="1.0" encoding="UTF-8"?>
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74.xml.rels><?xml version="1.0" encoding="UTF-8"?>
<Relationships xmlns="http://schemas.openxmlformats.org/package/2006/relationships"><Relationship Id="rId2" Type="http://schemas.openxmlformats.org/officeDocument/2006/relationships/slide" Target="../slides/slide81.xml" /><Relationship Id="rId1" Type="http://schemas.openxmlformats.org/officeDocument/2006/relationships/notesMaster" Target="../notesMasters/notesMaster1.xml" /></Relationships>
</file>

<file path=ppt/notesSlides/_rels/notesSlide75.xml.rels><?xml version="1.0" encoding="UTF-8"?>
<Relationships xmlns="http://schemas.openxmlformats.org/package/2006/relationships"><Relationship Id="rId2" Type="http://schemas.openxmlformats.org/officeDocument/2006/relationships/slide" Target="../slides/slide82.xml" /><Relationship Id="rId1" Type="http://schemas.openxmlformats.org/officeDocument/2006/relationships/notesMaster" Target="../notesMasters/notesMaster1.xml" /></Relationships>
</file>

<file path=ppt/notesSlides/_rels/notesSlide76.xml.rels><?xml version="1.0" encoding="UTF-8"?>
<Relationships xmlns="http://schemas.openxmlformats.org/package/2006/relationships"><Relationship Id="rId2" Type="http://schemas.openxmlformats.org/officeDocument/2006/relationships/slide" Target="../slides/slide83.xml" /><Relationship Id="rId1" Type="http://schemas.openxmlformats.org/officeDocument/2006/relationships/notesMaster" Target="../notesMasters/notesMaster1.xml" /></Relationships>
</file>

<file path=ppt/notesSlides/_rels/notesSlide77.xml.rels><?xml version="1.0" encoding="UTF-8"?>
<Relationships xmlns="http://schemas.openxmlformats.org/package/2006/relationships"><Relationship Id="rId2" Type="http://schemas.openxmlformats.org/officeDocument/2006/relationships/slide" Target="../slides/slide84.xml" /><Relationship Id="rId1" Type="http://schemas.openxmlformats.org/officeDocument/2006/relationships/notesMaster" Target="../notesMasters/notesMaster1.xml" /></Relationships>
</file>

<file path=ppt/notesSlides/_rels/notesSlide78.xml.rels><?xml version="1.0" encoding="UTF-8"?>
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79.xml.rels><?xml version="1.0" encoding="UTF-8"?>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0.xml.rels><?xml version="1.0" encoding="UTF-8"?>
<Relationships xmlns="http://schemas.openxmlformats.org/package/2006/relationships"><Relationship Id="rId2" Type="http://schemas.openxmlformats.org/officeDocument/2006/relationships/slide" Target="../slides/slide87.xml" /><Relationship Id="rId1" Type="http://schemas.openxmlformats.org/officeDocument/2006/relationships/notesMaster" Target="../notesMasters/notesMaster1.xml" /></Relationships>
</file>

<file path=ppt/notesSlides/_rels/notesSlide81.xml.rels><?xml version="1.0" encoding="UTF-8"?>
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_rels/notesSlide82.xml.rels><?xml version="1.0" encoding="UTF-8"?>
<Relationships xmlns="http://schemas.openxmlformats.org/package/2006/relationships"><Relationship Id="rId2" Type="http://schemas.openxmlformats.org/officeDocument/2006/relationships/slide" Target="../slides/slide89.xml" /><Relationship Id="rId1" Type="http://schemas.openxmlformats.org/officeDocument/2006/relationships/notesMaster" Target="../notesMasters/notesMaster1.xml" /></Relationships>
</file>

<file path=ppt/notesSlides/_rels/notesSlide83.xml.rels><?xml version="1.0" encoding="UTF-8"?>
<Relationships xmlns="http://schemas.openxmlformats.org/package/2006/relationships"><Relationship Id="rId2" Type="http://schemas.openxmlformats.org/officeDocument/2006/relationships/slide" Target="../slides/slide90.xml" /><Relationship Id="rId1" Type="http://schemas.openxmlformats.org/officeDocument/2006/relationships/notesMaster" Target="../notesMasters/notesMaster1.xml" /></Relationships>
</file>

<file path=ppt/notesSlides/_rels/notesSlide84.xml.rels><?xml version="1.0" encoding="UTF-8"?>
<Relationships xmlns="http://schemas.openxmlformats.org/package/2006/relationships"><Relationship Id="rId2" Type="http://schemas.openxmlformats.org/officeDocument/2006/relationships/slide" Target="../slides/slide91.xml" /><Relationship Id="rId1" Type="http://schemas.openxmlformats.org/officeDocument/2006/relationships/notesMaster" Target="../notesMasters/notesMaster1.xml" /></Relationships>
</file>

<file path=ppt/notesSlides/_rels/notesSlide85.xml.rels><?xml version="1.0" encoding="UTF-8"?>
<Relationships xmlns="http://schemas.openxmlformats.org/package/2006/relationships"><Relationship Id="rId2" Type="http://schemas.openxmlformats.org/officeDocument/2006/relationships/slide" Target="../slides/slide92.xml" /><Relationship Id="rId1" Type="http://schemas.openxmlformats.org/officeDocument/2006/relationships/notesMaster" Target="../notesMasters/notesMaster1.xml" /></Relationships>
</file>

<file path=ppt/notesSlides/_rels/notesSlide86.xml.rels><?xml version="1.0" encoding="UTF-8"?>
<Relationships xmlns="http://schemas.openxmlformats.org/package/2006/relationships"><Relationship Id="rId2" Type="http://schemas.openxmlformats.org/officeDocument/2006/relationships/slide" Target="../slides/slide93.xml" /><Relationship Id="rId1" Type="http://schemas.openxmlformats.org/officeDocument/2006/relationships/notesMaster" Target="../notesMasters/notesMaster1.xml" /></Relationships>
</file>

<file path=ppt/notesSlides/_rels/notesSlide87.xml.rels><?xml version="1.0" encoding="UTF-8"?>
<Relationships xmlns="http://schemas.openxmlformats.org/package/2006/relationships"><Relationship Id="rId2" Type="http://schemas.openxmlformats.org/officeDocument/2006/relationships/slide" Target="../slides/slide94.xml" /><Relationship Id="rId1" Type="http://schemas.openxmlformats.org/officeDocument/2006/relationships/notesMaster" Target="../notesMasters/notesMaster1.xml" /></Relationships>
</file>

<file path=ppt/notesSlides/_rels/notesSlide88.xml.rels><?xml version="1.0" encoding="UTF-8"?>
<Relationships xmlns="http://schemas.openxmlformats.org/package/2006/relationships"><Relationship Id="rId2" Type="http://schemas.openxmlformats.org/officeDocument/2006/relationships/slide" Target="../slides/slide95.xml" /><Relationship Id="rId1" Type="http://schemas.openxmlformats.org/officeDocument/2006/relationships/notesMaster" Target="../notesMasters/notesMaster1.xml" /></Relationships>
</file>

<file path=ppt/notesSlides/_rels/notesSlide89.xml.rels><?xml version="1.0" encoding="UTF-8"?>
<Relationships xmlns="http://schemas.openxmlformats.org/package/2006/relationships"><Relationship Id="rId2" Type="http://schemas.openxmlformats.org/officeDocument/2006/relationships/slide" Target="../slides/slide96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0.xml.rels><?xml version="1.0" encoding="UTF-8"?>
<Relationships xmlns="http://schemas.openxmlformats.org/package/2006/relationships"><Relationship Id="rId2" Type="http://schemas.openxmlformats.org/officeDocument/2006/relationships/slide" Target="../slides/slide97.xml" /><Relationship Id="rId1" Type="http://schemas.openxmlformats.org/officeDocument/2006/relationships/notesMaster" Target="../notesMasters/notesMaster1.xml" /></Relationships>
</file>

<file path=ppt/notesSlides/_rels/notesSlide91.xml.rels><?xml version="1.0" encoding="UTF-8"?>
<Relationships xmlns="http://schemas.openxmlformats.org/package/2006/relationships"><Relationship Id="rId2" Type="http://schemas.openxmlformats.org/officeDocument/2006/relationships/slide" Target="../slides/slide98.xml" /><Relationship Id="rId1" Type="http://schemas.openxmlformats.org/officeDocument/2006/relationships/notesMaster" Target="../notesMasters/notesMaster1.xml" /></Relationships>
</file>

<file path=ppt/notesSlides/_rels/notesSlide92.xml.rels><?xml version="1.0" encoding="UTF-8"?>
<Relationships xmlns="http://schemas.openxmlformats.org/package/2006/relationships"><Relationship Id="rId2" Type="http://schemas.openxmlformats.org/officeDocument/2006/relationships/slide" Target="../slides/slide99.xml" /><Relationship Id="rId1" Type="http://schemas.openxmlformats.org/officeDocument/2006/relationships/notesMaster" Target="../notesMasters/notesMaster1.xml" /></Relationships>
</file>

<file path=ppt/notesSlides/_rels/notesSlide93.xml.rels><?xml version="1.0" encoding="UTF-8"?>
<Relationships xmlns="http://schemas.openxmlformats.org/package/2006/relationships"><Relationship Id="rId2" Type="http://schemas.openxmlformats.org/officeDocument/2006/relationships/slide" Target="../slides/slide100.xml" /><Relationship Id="rId1" Type="http://schemas.openxmlformats.org/officeDocument/2006/relationships/notesMaster" Target="../notesMasters/notesMaster1.xml" /></Relationships>
</file>

<file path=ppt/notesSlides/_rels/notesSlide94.xml.rels><?xml version="1.0" encoding="UTF-8"?>
<Relationships xmlns="http://schemas.openxmlformats.org/package/2006/relationships"><Relationship Id="rId2" Type="http://schemas.openxmlformats.org/officeDocument/2006/relationships/slide" Target="../slides/slide101.xml" /><Relationship Id="rId1" Type="http://schemas.openxmlformats.org/officeDocument/2006/relationships/notesMaster" Target="../notesMasters/notesMaster1.xml" /></Relationships>
</file>

<file path=ppt/notesSlides/_rels/notesSlide95.xml.rels><?xml version="1.0" encoding="UTF-8"?>
<Relationships xmlns="http://schemas.openxmlformats.org/package/2006/relationships"><Relationship Id="rId2" Type="http://schemas.openxmlformats.org/officeDocument/2006/relationships/slide" Target="../slides/slide102.xml" /><Relationship Id="rId1" Type="http://schemas.openxmlformats.org/officeDocument/2006/relationships/notesMaster" Target="../notesMasters/notesMaster1.xml" /></Relationships>
</file>

<file path=ppt/notesSlides/_rels/notesSlide96.xml.rels><?xml version="1.0" encoding="UTF-8"?>
<Relationships xmlns="http://schemas.openxmlformats.org/package/2006/relationships"><Relationship Id="rId2" Type="http://schemas.openxmlformats.org/officeDocument/2006/relationships/slide" Target="../slides/slide103.xml" /><Relationship Id="rId1" Type="http://schemas.openxmlformats.org/officeDocument/2006/relationships/notesMaster" Target="../notesMasters/notesMaster1.xml" /></Relationships>
</file>

<file path=ppt/notesSlides/_rels/notesSlide97.xml.rels><?xml version="1.0" encoding="UTF-8"?>
<Relationships xmlns="http://schemas.openxmlformats.org/package/2006/relationships"><Relationship Id="rId2" Type="http://schemas.openxmlformats.org/officeDocument/2006/relationships/slide" Target="../slides/slide104.xml" /><Relationship Id="rId1" Type="http://schemas.openxmlformats.org/officeDocument/2006/relationships/notesMaster" Target="../notesMasters/notesMaster1.xml" /></Relationships>
</file>

<file path=ppt/notesSlides/_rels/notesSlide98.xml.rels><?xml version="1.0" encoding="UTF-8"?>
<Relationships xmlns="http://schemas.openxmlformats.org/package/2006/relationships"><Relationship Id="rId2" Type="http://schemas.openxmlformats.org/officeDocument/2006/relationships/slide" Target="../slides/slide105.xml" /><Relationship Id="rId1" Type="http://schemas.openxmlformats.org/officeDocument/2006/relationships/notesMaster" Target="../notesMasters/notesMaster1.xml" /></Relationships>
</file>

<file path=ppt/notesSlides/_rels/notesSlide99.xml.rels><?xml version="1.0" encoding="UTF-8"?>
<Relationships xmlns="http://schemas.openxmlformats.org/package/2006/relationships"><Relationship Id="rId2" Type="http://schemas.openxmlformats.org/officeDocument/2006/relationships/slide" Target="../slides/slide10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moldule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monthly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2007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2016.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modifications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Aaron</a:t>
            </a:r>
            <a:r>
              <a:rPr/>
              <a:t> </a:t>
            </a:r>
            <a:r>
              <a:rPr/>
              <a:t>Smith,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shares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Americans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smartphones,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broadband.</a:t>
            </a:r>
            <a:r>
              <a:rPr/>
              <a:t> </a:t>
            </a:r>
            <a:r>
              <a:rPr/>
              <a:t>Pew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Center,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2017.</a:t>
            </a:r>
            <a:r>
              <a:rPr/>
              <a:t> </a:t>
            </a:r>
            <a:r>
              <a:rPr/>
              <a:t>Retrived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https://www.pewresearch.org/fact-tank/2017/01/12/evolution-of-technology/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warning,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X-values</a:t>
            </a:r>
            <a:r>
              <a:rPr/>
              <a:t> </a:t>
            </a:r>
            <a:r>
              <a:rPr/>
              <a:t>occur.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careful,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108</a:t>
            </a:fld>
            <a:endParaRPr lang="en-US"/>
          </a:p>
        </p:txBody>
      </p:sp>
    </p:spTree>
  </p:cSld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recommendations.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dashes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confusing.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chaotic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confusing.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aim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slopes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degrees.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slopes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(close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degrees)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109</a:t>
            </a:fld>
            <a:endParaRPr lang="en-US"/>
          </a:p>
        </p:txBody>
      </p:sp>
    </p:spTree>
  </p:cSld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aesthetics?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110</a:t>
            </a:fld>
            <a:endParaRPr lang="en-US"/>
          </a:p>
        </p:txBody>
      </p:sp>
    </p:spTree>
  </p:cSld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111</a:t>
            </a:fld>
            <a:endParaRPr lang="en-US"/>
          </a:p>
        </p:txBody>
      </p:sp>
    </p:spTree>
  </p:cSld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(all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112</a:t>
            </a:fld>
            <a:endParaRPr lang="en-US"/>
          </a:p>
        </p:txBody>
      </p:sp>
    </p:spTree>
  </p:cSld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(it</a:t>
            </a:r>
            <a:r>
              <a:rPr/>
              <a:t> </a:t>
            </a:r>
            <a:r>
              <a:rPr/>
              <a:t>depends)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113</a:t>
            </a:fld>
            <a:endParaRPr lang="en-US"/>
          </a:p>
        </p:txBody>
      </p:sp>
    </p:spTree>
  </p:cSld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(proximity)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114</a:t>
            </a:fld>
            <a:endParaRPr lang="en-US"/>
          </a:p>
        </p:txBody>
      </p:sp>
    </p:spTree>
  </p:cSld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115</a:t>
            </a:fld>
            <a:endParaRPr lang="en-US"/>
          </a:p>
        </p:txBody>
      </p:sp>
    </p:spTree>
  </p:cSld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mammals.</a:t>
            </a:r>
            <a:r>
              <a:rPr/>
              <a:t> </a:t>
            </a:r>
            <a:r>
              <a:rPr/>
              <a:t>Rework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interrelationships,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exploration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gestation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lifespan,</a:t>
            </a:r>
            <a:r>
              <a:rPr/>
              <a:t> </a:t>
            </a:r>
            <a:r>
              <a:rPr/>
              <a:t>predation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bodywt,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totalsleep.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relevant.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116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Sheila</a:t>
            </a:r>
            <a:r>
              <a:rPr/>
              <a:t> </a:t>
            </a:r>
            <a:r>
              <a:rPr/>
              <a:t>Kaplan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Jan</a:t>
            </a:r>
            <a:r>
              <a:rPr/>
              <a:t> </a:t>
            </a:r>
            <a:r>
              <a:rPr/>
              <a:t>Hoffman,</a:t>
            </a:r>
            <a:r>
              <a:rPr/>
              <a:t> </a:t>
            </a:r>
            <a:r>
              <a:rPr/>
              <a:t>F.D.A.</a:t>
            </a:r>
            <a:r>
              <a:rPr/>
              <a:t> </a:t>
            </a:r>
            <a:r>
              <a:rPr/>
              <a:t>Seeks</a:t>
            </a:r>
            <a:r>
              <a:rPr/>
              <a:t> </a:t>
            </a:r>
            <a:r>
              <a:rPr/>
              <a:t>Restrictions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Teens’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Flavored</a:t>
            </a:r>
            <a:r>
              <a:rPr/>
              <a:t> </a:t>
            </a:r>
            <a:r>
              <a:rPr/>
              <a:t>E-Cigarettes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Menthol</a:t>
            </a:r>
            <a:r>
              <a:rPr/>
              <a:t> </a:t>
            </a:r>
            <a:r>
              <a:rPr/>
              <a:t>Cigarettes.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15,</a:t>
            </a:r>
            <a:r>
              <a:rPr/>
              <a:t> </a:t>
            </a:r>
            <a:r>
              <a:rPr/>
              <a:t>2018.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http://nytimes.com/2018/11/15/health/ecigarettes-fda-flavors-ban.html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borrowing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https://github.com/WSU-DataScience/SDSS19-dataviz-workshop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someone’s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viewer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associations.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graphics.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typography,</a:t>
            </a:r>
            <a:r>
              <a:rPr/>
              <a:t> </a:t>
            </a:r>
            <a:r>
              <a:rPr/>
              <a:t>photography,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logos,</a:t>
            </a:r>
            <a:r>
              <a:rPr/>
              <a:t> </a:t>
            </a:r>
            <a:r>
              <a:rPr/>
              <a:t>magazines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brochures,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packaging.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viewing,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reveal</a:t>
            </a:r>
            <a:r>
              <a:rPr/>
              <a:t> </a:t>
            </a:r>
            <a:r>
              <a:rPr/>
              <a:t>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grouped</a:t>
            </a:r>
            <a:r>
              <a:rPr/>
              <a:t> </a:t>
            </a:r>
            <a:r>
              <a:rPr/>
              <a:t>together.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twenty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association.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perceive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grouping.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scaling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enclosure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grouping.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deviates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toards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together.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(fictional)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projected</a:t>
            </a:r>
            <a:r>
              <a:rPr/>
              <a:t> </a:t>
            </a:r>
            <a:r>
              <a:rPr/>
              <a:t>trends.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associate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downward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downward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clues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associate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trained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object,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gag</a:t>
            </a:r>
            <a:r>
              <a:rPr/>
              <a:t> </a:t>
            </a:r>
            <a:r>
              <a:rPr/>
              <a:t>toy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perceive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connected,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enclosure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groupings.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preserve</a:t>
            </a:r>
            <a:r>
              <a:rPr/>
              <a:t> </a:t>
            </a:r>
            <a:r>
              <a:rPr/>
              <a:t>continuity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lucky,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override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zero=False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expand_limits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ylim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relationship.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linetype,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solid,</a:t>
            </a:r>
            <a:r>
              <a:rPr/>
              <a:t> </a:t>
            </a:r>
            <a:r>
              <a:rPr/>
              <a:t>dotted,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dashed.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distant.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dots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dashes</a:t>
            </a:r>
            <a:r>
              <a:rPr/>
              <a:t> </a:t>
            </a:r>
            <a:r>
              <a:rPr/>
              <a:t>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notice.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path,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meander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reversing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intersect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started.</a:t>
            </a:r>
            <a:r>
              <a:rPr/>
              <a:t> </a:t>
            </a:r>
            <a:r>
              <a:rPr/>
              <a:t>Paths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polygons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polygons.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emphasis,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thickeness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straight.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solid,</a:t>
            </a:r>
            <a:r>
              <a:rPr/>
              <a:t> </a:t>
            </a:r>
            <a:r>
              <a:rPr/>
              <a:t>dashed,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(sometimes</a:t>
            </a:r>
            <a:r>
              <a:rPr/>
              <a:t> </a:t>
            </a:r>
            <a:r>
              <a:rPr/>
              <a:t>four)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</a:t>
            </a:r>
            <a:r>
              <a:rPr/>
              <a:t> </a:t>
            </a:r>
            <a:r>
              <a:rPr/>
              <a:t>numbered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(first,</a:t>
            </a:r>
            <a:r>
              <a:rPr/>
              <a:t> </a:t>
            </a:r>
            <a:r>
              <a:rPr/>
              <a:t>third,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on</a:t>
            </a:r>
            <a:r>
              <a:rPr/>
              <a:t>”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specifies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numbered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(second,</a:t>
            </a:r>
            <a:r>
              <a:rPr/>
              <a:t> </a:t>
            </a:r>
            <a:r>
              <a:rPr/>
              <a:t>fourth,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off</a:t>
            </a:r>
            <a:r>
              <a:rPr/>
              <a:t>”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13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tight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tight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tighter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16</a:t>
            </a:r>
            <a:r>
              <a:rPr/>
              <a:t>”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moderate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19</a:t>
            </a:r>
            <a:r>
              <a:rPr/>
              <a:t>”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“</a:t>
            </a:r>
            <a:r>
              <a:rPr/>
              <a:t>33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63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93</a:t>
            </a:r>
            <a:r>
              <a:rPr/>
              <a:t>”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medium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99</a:t>
            </a:r>
            <a:r>
              <a:rPr/>
              <a:t>”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alternating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“</a:t>
            </a:r>
            <a:r>
              <a:rPr/>
              <a:t>9333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dash-dot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9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“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“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“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“</a:t>
            </a:r>
            <a:r>
              <a:rPr/>
              <a:t>9939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dash-dot</a:t>
            </a:r>
            <a:r>
              <a:rPr/>
              <a:t> </a:t>
            </a:r>
            <a:r>
              <a:rPr/>
              <a:t>pattern,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9</a:t>
            </a:r>
            <a:r>
              <a:rPr/>
              <a:t>”</a:t>
            </a:r>
            <a:r>
              <a:rPr/>
              <a:t>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widens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dots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infinite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possibilities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strokeDash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linetype</a:t>
            </a:r>
            <a:r>
              <a:rPr/>
              <a:t> </a:t>
            </a:r>
            <a:r>
              <a:rPr/>
              <a:t>argument.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surprisingly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annoying,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honestly,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(Python)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(R).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clicking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CPI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thickness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pixels.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260.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series.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consumed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Tarts,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consumed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home,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1300</a:t>
            </a:r>
            <a:r>
              <a:rPr/>
              <a:t> </a:t>
            </a:r>
            <a:r>
              <a:rPr/>
              <a:t>calorie</a:t>
            </a:r>
            <a:r>
              <a:rPr/>
              <a:t> </a:t>
            </a:r>
            <a:r>
              <a:rPr/>
              <a:t>Monster</a:t>
            </a:r>
            <a:r>
              <a:rPr/>
              <a:t> </a:t>
            </a:r>
            <a:r>
              <a:rPr/>
              <a:t>Thickburger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Hardee’s.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pet</a:t>
            </a:r>
            <a:r>
              <a:rPr/>
              <a:t> </a:t>
            </a:r>
            <a:r>
              <a:rPr/>
              <a:t>food.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dog</a:t>
            </a:r>
            <a:r>
              <a:rPr/>
              <a:t> </a:t>
            </a:r>
            <a:r>
              <a:rPr/>
              <a:t>shopping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unhappy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Alpo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risen.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cents.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dog</a:t>
            </a:r>
            <a:r>
              <a:rPr/>
              <a:t> </a:t>
            </a:r>
            <a:r>
              <a:rPr/>
              <a:t>money.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series,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encoding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index,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cpi-food</a:t>
            </a:r>
            <a:r>
              <a:rPr/>
              <a:t> </a:t>
            </a:r>
            <a:r>
              <a:rPr/>
              <a:t>linegraph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food-home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darkgreen,</a:t>
            </a:r>
            <a:r>
              <a:rPr/>
              <a:t> </a:t>
            </a:r>
            <a:r>
              <a:rPr/>
              <a:t>food-away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food-pets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blue.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reproduce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miss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definitely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Unfortunately,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inconsistently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stat_summary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consistnet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increase,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increases.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conencting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“</a:t>
            </a:r>
            <a:r>
              <a:rPr/>
              <a:t>add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67</a:t>
            </a:fld>
            <a:endParaRPr lang="en-US"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stat_summary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68</a:t>
            </a:fld>
            <a:endParaRPr lang="en-US"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increase.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blip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artefact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69</a:t>
            </a:fld>
            <a:endParaRPr lang="en-US"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axis.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(Sum)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(Average).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synchornize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axes,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clicking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selecting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pull-down</a:t>
            </a:r>
            <a:r>
              <a:rPr/>
              <a:t> </a:t>
            </a:r>
            <a:r>
              <a:rPr/>
              <a:t>menu.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70</a:t>
            </a:fld>
            <a:endParaRPr lang="en-US"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71</a:t>
            </a:fld>
            <a:endParaRPr lang="en-US"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(meaning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line),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(solid,</a:t>
            </a:r>
            <a:r>
              <a:rPr/>
              <a:t> </a:t>
            </a:r>
            <a:r>
              <a:rPr/>
              <a:t>dashed,</a:t>
            </a:r>
            <a:r>
              <a:rPr/>
              <a:t> </a:t>
            </a:r>
            <a:r>
              <a:rPr/>
              <a:t>dotted,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combinations),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pull-down</a:t>
            </a:r>
            <a:r>
              <a:rPr/>
              <a:t> </a:t>
            </a:r>
            <a:r>
              <a:rPr/>
              <a:t>menu.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Linegraphs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relationships.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72</a:t>
            </a:fld>
            <a:endParaRPr lang="en-US"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messages.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73</a:t>
            </a:fld>
            <a:endParaRPr lang="en-US"/>
          </a:p>
        </p:txBody>
      </p:sp>
    </p:spTree>
  </p:cSld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purely</a:t>
            </a:r>
            <a:r>
              <a:rPr/>
              <a:t> </a:t>
            </a:r>
            <a:r>
              <a:rPr/>
              <a:t>fictional,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74</a:t>
            </a:fld>
            <a:endParaRPr lang="en-US"/>
          </a:p>
        </p:txBody>
      </p:sp>
    </p:spTree>
  </p:cSld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individuals.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values?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75</a:t>
            </a:fld>
            <a:endParaRPr lang="en-US"/>
          </a:p>
        </p:txBody>
      </p:sp>
    </p:spTree>
  </p:cSld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similarity,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dissimilarity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loop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alike.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contrast?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76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77</a:t>
            </a:fld>
            <a:endParaRPr lang="en-US"/>
          </a:p>
        </p:txBody>
      </p:sp>
    </p:spTree>
  </p:cSld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sign.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fifth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78</a:t>
            </a:fld>
            <a:endParaRPr lang="en-US"/>
          </a:p>
        </p:txBody>
      </p:sp>
    </p:spTree>
  </p:cSld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groupings.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brightness.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79</a:t>
            </a:fld>
            <a:endParaRPr lang="en-US"/>
          </a:p>
        </p:txBody>
      </p:sp>
    </p:spTree>
  </p:cSld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brightness,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background.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80</a:t>
            </a:fld>
            <a:endParaRPr lang="en-US"/>
          </a:p>
        </p:txBody>
      </p:sp>
    </p:spTree>
  </p:cSld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Connectedness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subjects.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81</a:t>
            </a:fld>
            <a:endParaRPr lang="en-US"/>
          </a:p>
        </p:txBody>
      </p:sp>
    </p:spTree>
  </p:cSld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Legends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proximity.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forces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legend,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strategies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Certain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second-nature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understood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female,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English</a:t>
            </a:r>
            <a:r>
              <a:rPr/>
              <a:t> </a:t>
            </a:r>
            <a:r>
              <a:rPr/>
              <a:t>speaking</a:t>
            </a:r>
            <a:r>
              <a:rPr/>
              <a:t> </a:t>
            </a:r>
            <a:r>
              <a:rPr/>
              <a:t>audience.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evoke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recognition.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female.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2642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2640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Unicode</a:t>
            </a:r>
            <a:r>
              <a:rPr/>
              <a:t> </a:t>
            </a:r>
            <a:r>
              <a:rPr/>
              <a:t>font.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understood</a:t>
            </a:r>
            <a:r>
              <a:rPr/>
              <a:t> </a:t>
            </a:r>
            <a:r>
              <a:rPr/>
              <a:t>associations.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positive.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(green,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go,</a:t>
            </a:r>
            <a:r>
              <a:rPr/>
              <a:t> </a:t>
            </a:r>
            <a:r>
              <a:rPr/>
              <a:t>caution,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Treatment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readily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dispense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footnote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82</a:t>
            </a:fld>
            <a:endParaRPr lang="en-US"/>
          </a:p>
        </p:txBody>
      </p:sp>
    </p:spTree>
  </p:cSld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travel.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hesitation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Abel.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below.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elimination,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belongingness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83</a:t>
            </a:fld>
            <a:endParaRPr lang="en-US"/>
          </a:p>
        </p:txBody>
      </p:sp>
    </p:spTree>
  </p:cSld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moved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exploits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proximity.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Thie</a:t>
            </a:r>
            <a:r>
              <a:rPr/>
              <a:t> </a:t>
            </a:r>
            <a:r>
              <a:rPr/>
              <a:t>exploits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similarity.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incorrectly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Baker.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attached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exploits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84</a:t>
            </a:fld>
            <a:endParaRPr lang="en-US"/>
          </a:p>
        </p:txBody>
      </p:sp>
    </p:spTree>
  </p:cSld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hiding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85</a:t>
            </a:fld>
            <a:endParaRPr lang="en-US"/>
          </a:p>
        </p:txBody>
      </p:sp>
    </p:spTree>
  </p:cSld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enclosure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similarity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exam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exam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lessened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labels.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87</a:t>
            </a:fld>
            <a:endParaRPr lang="en-US"/>
          </a:p>
        </p:txBody>
      </p:sp>
    </p:spTree>
  </p:cSld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Legends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proximity.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88</a:t>
            </a:fld>
            <a:endParaRPr lang="en-US"/>
          </a:p>
        </p:txBody>
      </p:sp>
    </p:spTree>
  </p:cSld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surges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(think</a:t>
            </a:r>
            <a:r>
              <a:rPr/>
              <a:t> </a:t>
            </a:r>
            <a:r>
              <a:rPr/>
              <a:t>stock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prices),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events.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89</a:t>
            </a:fld>
            <a:endParaRPr lang="en-US"/>
          </a:p>
        </p:txBody>
      </p:sp>
    </p:spTree>
  </p:cSld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indeed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prices.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overlap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prices.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90</a:t>
            </a:fld>
            <a:endParaRPr lang="en-US"/>
          </a:p>
        </p:txBody>
      </p:sp>
    </p:spTree>
  </p:cSld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91</a:t>
            </a:fld>
            <a:endParaRPr lang="en-US"/>
          </a:p>
        </p:txBody>
      </p:sp>
    </p:spTree>
  </p:cSld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agreed</a:t>
            </a:r>
            <a:r>
              <a:rPr/>
              <a:t> </a:t>
            </a:r>
            <a:r>
              <a:rPr/>
              <a:t>upon</a:t>
            </a:r>
            <a:r>
              <a:rPr/>
              <a:t> </a:t>
            </a:r>
            <a:r>
              <a:rPr/>
              <a:t>definition.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falsely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symmetry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overlap,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even.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additive,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overlap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proves</a:t>
            </a:r>
            <a:r>
              <a:rPr/>
              <a:t> </a:t>
            </a:r>
            <a:r>
              <a:rPr/>
              <a:t>nothing.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92</a:t>
            </a:fld>
            <a:endParaRPr lang="en-US"/>
          </a:p>
        </p:txBody>
      </p:sp>
    </p:spTree>
  </p:cSld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because,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reasons,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93</a:t>
            </a:fld>
            <a:endParaRPr lang="en-US"/>
          </a:p>
        </p:txBody>
      </p:sp>
    </p:spTree>
  </p:cSld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substitute,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94</a:t>
            </a:fld>
            <a:endParaRPr lang="en-US"/>
          </a:p>
        </p:txBody>
      </p:sp>
    </p:spTree>
  </p:cSld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jittering</a:t>
            </a:r>
            <a:r>
              <a:rPr/>
              <a:t> </a:t>
            </a:r>
            <a:r>
              <a:rPr/>
              <a:t>(randomly</a:t>
            </a:r>
            <a:r>
              <a:rPr/>
              <a:t> </a:t>
            </a:r>
            <a:r>
              <a:rPr/>
              <a:t>shifting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around)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95</a:t>
            </a:fld>
            <a:endParaRPr lang="en-US"/>
          </a:p>
        </p:txBody>
      </p:sp>
    </p:spTree>
  </p:cSld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worth.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bargraphs,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bargraphs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resign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controversy,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“</a:t>
            </a:r>
            <a:r>
              <a:rPr/>
              <a:t>nothing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counterexamples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IQ.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Kelvin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Fahrenheit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)</a:t>
            </a:r>
            <a:r>
              <a:rPr/>
              <a:t> </a:t>
            </a:r>
            <a:r>
              <a:rPr/>
              <a:t>Celsius.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heat.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IQ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intelligence.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IQ,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150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intelligent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forces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linegraph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comparisons.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debates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silly,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comparisons.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96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Tyler</a:t>
            </a:r>
            <a:r>
              <a:rPr/>
              <a:t> </a:t>
            </a:r>
            <a:r>
              <a:rPr/>
              <a:t>Kepner.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Strikeouts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Hits?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Baseball’s</a:t>
            </a:r>
            <a:r>
              <a:rPr/>
              <a:t> </a:t>
            </a:r>
            <a:r>
              <a:rPr/>
              <a:t>Latest</a:t>
            </a:r>
            <a:r>
              <a:rPr/>
              <a:t> </a:t>
            </a:r>
            <a:r>
              <a:rPr/>
              <a:t>Crisis.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Augst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2018.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https://www.nytimes.com/2018/08/16/sports/baseball-mlb-strikeouts.html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differentiate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97</a:t>
            </a:fld>
            <a:endParaRPr lang="en-US"/>
          </a:p>
        </p:txBody>
      </p:sp>
    </p:spTree>
  </p:cSld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differentiate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X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+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closed.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98</a:t>
            </a:fld>
            <a:endParaRPr lang="en-US"/>
          </a:p>
        </p:txBody>
      </p:sp>
    </p:spTree>
  </p:cSld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differentiate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linetype.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Baker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Charlie.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99</a:t>
            </a:fld>
            <a:endParaRPr lang="en-US"/>
          </a:p>
        </p:txBody>
      </p:sp>
    </p:spTree>
  </p:cSld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hesitate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linetypes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has.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100</a:t>
            </a:fld>
            <a:endParaRPr lang="en-US"/>
          </a:p>
        </p:txBody>
      </p:sp>
    </p:spTree>
  </p:cSld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101</a:t>
            </a:fld>
            <a:endParaRPr lang="en-US"/>
          </a:p>
        </p:txBody>
      </p:sp>
    </p:spTree>
  </p:cSld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proximity.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tweaking,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tedious.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distinguishing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linetype,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readily</a:t>
            </a:r>
            <a:r>
              <a:rPr/>
              <a:t> </a:t>
            </a:r>
            <a:r>
              <a:rPr/>
              <a:t>distinguishable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102</a:t>
            </a:fld>
            <a:endParaRPr lang="en-US"/>
          </a:p>
        </p:txBody>
      </p:sp>
    </p:spTree>
  </p:cSld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bedroom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bedroom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bedrood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possible.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2.2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bothers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discontinuous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103</a:t>
            </a:fld>
            <a:endParaRPr lang="en-US"/>
          </a:p>
        </p:txBody>
      </p:sp>
    </p:spTree>
  </p:cSld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height.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square.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televisions</a:t>
            </a:r>
            <a:r>
              <a:rPr/>
              <a:t> </a:t>
            </a:r>
            <a:r>
              <a:rPr/>
              <a:t>switched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televisions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ratio.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wider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tall.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1950’s.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newer</a:t>
            </a:r>
            <a:r>
              <a:rPr/>
              <a:t> </a:t>
            </a:r>
            <a:r>
              <a:rPr/>
              <a:t>televisions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wider,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movie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104</a:t>
            </a:fld>
            <a:endParaRPr lang="en-US"/>
          </a:p>
        </p:txBody>
      </p:sp>
    </p:spTree>
  </p:cSld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(roughly)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tall.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landscape</a:t>
            </a:r>
            <a:r>
              <a:rPr/>
              <a:t> </a:t>
            </a:r>
            <a:r>
              <a:rPr/>
              <a:t>orientation.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105</a:t>
            </a:fld>
            <a:endParaRPr lang="en-US"/>
          </a:p>
        </p:txBody>
      </p:sp>
    </p:spTree>
  </p:cSld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wide.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3.xml" /><Relationship Id="rId3" Type="http://schemas.openxmlformats.org/officeDocument/2006/relationships/image" Target="../media/image58.png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4.xml" /><Relationship Id="rId3" Type="http://schemas.openxmlformats.org/officeDocument/2006/relationships/image" Target="../media/image59.png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5.xml" /><Relationship Id="rId3" Type="http://schemas.openxmlformats.org/officeDocument/2006/relationships/image" Target="../media/image60.png" />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6.xml" /><Relationship Id="rId3" Type="http://schemas.openxmlformats.org/officeDocument/2006/relationships/image" Target="../media/image61.png" />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7.xml" />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8.xml" /><Relationship Id="rId3" Type="http://schemas.openxmlformats.org/officeDocument/2006/relationships/image" Target="../media/image62.png" />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9.xml" /><Relationship Id="rId3" Type="http://schemas.openxmlformats.org/officeDocument/2006/relationships/image" Target="../media/image63.png" />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0.xml" /><Relationship Id="rId3" Type="http://schemas.openxmlformats.org/officeDocument/2006/relationships/image" Target="../media/image64.png" />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1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2.xml" />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3.xml" />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4.xml" />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5.xml" />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6.xml" />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7.xml" /><Relationship Id="rId3" Type="http://schemas.openxmlformats.org/officeDocument/2006/relationships/hyperlink" Target="http://www.statsci.org/data/general/sleep.html" TargetMode="External" /><Relationship Id="rId4" Type="http://schemas.openxmlformats.org/officeDocument/2006/relationships/hyperlink" Target="http://www.statsci.org/data/general/sleep.txt" TargetMode="External" />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8.xml" />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graphicdesign.sfcc.spokane.edu/dZine/tutorials/process/gestaltprinciples/gestaltprinc.htm" TargetMode="External" /><Relationship Id="rId4" Type="http://schemas.openxmlformats.org/officeDocument/2006/relationships/hyperlink" Target="https://www.sophia.org/tutorials/gestalt-theory-2" TargetMode="External" /><Relationship Id="rId5" Type="http://schemas.openxmlformats.org/officeDocument/2006/relationships/hyperlink" Target="https://www.grayboxpdx.com/blog/post/gestalt-principles-applied-to-design" TargetMode="External" /><Relationship Id="rId6" Type="http://schemas.openxmlformats.org/officeDocument/2006/relationships/hyperlink" Target="https://www.interaction-design.org/literature/topics/gestalt-principles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9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0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2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3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5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6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7.jp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19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20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21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22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23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Relationship Id="rId3" Type="http://schemas.openxmlformats.org/officeDocument/2006/relationships/image" Target="../media/image24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25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Relationship Id="rId3" Type="http://schemas.openxmlformats.org/officeDocument/2006/relationships/image" Target="../media/image26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27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Relationship Id="rId3" Type="http://schemas.openxmlformats.org/officeDocument/2006/relationships/image" Target="../media/image29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3.xml" /><Relationship Id="rId3" Type="http://schemas.openxmlformats.org/officeDocument/2006/relationships/image" Target="../media/image24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4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5.xml" /><Relationship Id="rId3" Type="http://schemas.openxmlformats.org/officeDocument/2006/relationships/image" Target="../media/image30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6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7.xml" /><Relationship Id="rId3" Type="http://schemas.openxmlformats.org/officeDocument/2006/relationships/image" Target="../media/image32.png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8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9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0.xml" /><Relationship Id="rId3" Type="http://schemas.openxmlformats.org/officeDocument/2006/relationships/image" Target="../media/image34.png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1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2.xml" /><Relationship Id="rId3" Type="http://schemas.openxmlformats.org/officeDocument/2006/relationships/image" Target="../media/image3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3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4.xml" /><Relationship Id="rId3" Type="http://schemas.openxmlformats.org/officeDocument/2006/relationships/image" Target="../media/image36.png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5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6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7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8.xml" /><Relationship Id="rId3" Type="http://schemas.openxmlformats.org/officeDocument/2006/relationships/image" Target="../media/image37.png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9.xml" /><Relationship Id="rId3" Type="http://schemas.openxmlformats.org/officeDocument/2006/relationships/image" Target="../media/image38.png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0.xml" /><Relationship Id="rId3" Type="http://schemas.openxmlformats.org/officeDocument/2006/relationships/image" Target="../media/image39.png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1.xml" /><Relationship Id="rId3" Type="http://schemas.openxmlformats.org/officeDocument/2006/relationships/image" Target="../media/image40.png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2.xml" /><Relationship Id="rId3" Type="http://schemas.openxmlformats.org/officeDocument/2006/relationships/image" Target="../media/image4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4.png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3.xml" /><Relationship Id="rId3" Type="http://schemas.openxmlformats.org/officeDocument/2006/relationships/image" Target="../media/image42.png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4.xml" /><Relationship Id="rId3" Type="http://schemas.openxmlformats.org/officeDocument/2006/relationships/image" Target="../media/image43.png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5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6.xml" /><Relationship Id="rId3" Type="http://schemas.openxmlformats.org/officeDocument/2006/relationships/image" Target="../media/image44.png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7.xml" /><Relationship Id="rId3" Type="http://schemas.openxmlformats.org/officeDocument/2006/relationships/image" Target="../media/image45.png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8.xml" /><Relationship Id="rId3" Type="http://schemas.openxmlformats.org/officeDocument/2006/relationships/image" Target="../media/image46.png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9.xml" /><Relationship Id="rId3" Type="http://schemas.openxmlformats.org/officeDocument/2006/relationships/image" Target="../media/image47.png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0.xml" /><Relationship Id="rId3" Type="http://schemas.openxmlformats.org/officeDocument/2006/relationships/image" Target="../media/image48.png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1.xml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2.xml" /><Relationship Id="rId3" Type="http://schemas.openxmlformats.org/officeDocument/2006/relationships/image" Target="../media/image49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hyperlink" Target="https://www.nytimes.com/2018/08/16/sports/baseball-mlb-strikeouts.html" TargetMode="External" /><Relationship Id="rId4" Type="http://schemas.openxmlformats.org/officeDocument/2006/relationships/hyperlink" Target="https://www.pewresearch.org/fact-tank/2017/01/12/evolution-of-technology/" TargetMode="External" /><Relationship Id="rId5" Type="http://schemas.openxmlformats.org/officeDocument/2006/relationships/hyperlink" Target="http://nytimes.com/2018/11/15/health/ecigarettes-fda-flavors-ban.html" TargetMode="Externa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3.xml" /><Relationship Id="rId3" Type="http://schemas.openxmlformats.org/officeDocument/2006/relationships/image" Target="../media/image50.png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4.xml" /><Relationship Id="rId3" Type="http://schemas.openxmlformats.org/officeDocument/2006/relationships/image" Target="../media/image51.png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5.xml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6.xml" /><Relationship Id="rId3" Type="http://schemas.openxmlformats.org/officeDocument/2006/relationships/image" Target="../media/image52.png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7.xml" /><Relationship Id="rId3" Type="http://schemas.openxmlformats.org/officeDocument/2006/relationships/image" Target="../media/image53.png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8.xml" /><Relationship Id="rId3" Type="http://schemas.openxmlformats.org/officeDocument/2006/relationships/image" Target="../media/image54.png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9.xml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0.xml" /><Relationship Id="rId3" Type="http://schemas.openxmlformats.org/officeDocument/2006/relationships/image" Target="../media/image55.png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1.xml" /><Relationship Id="rId3" Type="http://schemas.openxmlformats.org/officeDocument/2006/relationships/image" Target="../media/image56.png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2.xml" /><Relationship Id="rId3" Type="http://schemas.openxmlformats.org/officeDocument/2006/relationships/image" Target="../media/image5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baseball</a:t>
            </a:r>
            <a:r>
              <a:rPr/>
              <a:t> </a:t>
            </a:r>
            <a:r>
              <a:rPr/>
              <a:t>strikeouts</a:t>
            </a:r>
          </a:p>
        </p:txBody>
      </p:sp>
      <p:pic>
        <p:nvPicPr>
          <p:cNvPr descr="../images/external/baseball-line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58900" y="1600200"/>
            <a:ext cx="643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strikeouts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linetypes</a:t>
            </a:r>
          </a:p>
        </p:txBody>
      </p:sp>
      <p:pic>
        <p:nvPicPr>
          <p:cNvPr descr="../images/external/five-different-linety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35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dash/dot</a:t>
            </a:r>
            <a:r>
              <a:rPr/>
              <a:t> </a:t>
            </a:r>
            <a:r>
              <a:rPr/>
              <a:t>pattern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differentiating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r/distinguish-by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Linegraph</a:t>
            </a:r>
            <a:r>
              <a:rPr/>
              <a:t> </a:t>
            </a:r>
            <a:r>
              <a:rPr/>
              <a:t>distinguished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differentiating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r/distinguish-by-labe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Linegraphs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continuity,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don’t</a:t>
            </a:r>
          </a:p>
        </p:txBody>
      </p:sp>
      <p:pic>
        <p:nvPicPr>
          <p:cNvPr descr="../images/r/scatterplot-revised-aga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Aspect ratio = width to height ratio</a:t>
            </a:r>
          </a:p>
          <a:p>
            <a:pPr lvl="2"/>
            <a:r>
              <a:rPr/>
              <a:t>Square has 1:1 aspect ratio</a:t>
            </a:r>
          </a:p>
          <a:p>
            <a:pPr lvl="2"/>
            <a:r>
              <a:rPr/>
              <a:t>Older televisions have 4:3 aspect ratio</a:t>
            </a:r>
          </a:p>
          <a:p>
            <a:pPr lvl="2"/>
            <a:r>
              <a:rPr/>
              <a:t>Newer televisions have 16:9 ratio</a:t>
            </a:r>
          </a:p>
          <a:p>
            <a:pPr lvl="1"/>
            <a:r>
              <a:rPr/>
              <a:t>You can vary the aspect ratio of your graphs as well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</a:p>
        </p:txBody>
      </p:sp>
      <p:pic>
        <p:nvPicPr>
          <p:cNvPr descr="../images/r/scatterplot-2-to-1-rat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2:1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</a:p>
        </p:txBody>
      </p:sp>
      <p:pic>
        <p:nvPicPr>
          <p:cNvPr descr="../images/r/scatterplot-1-to-2-rat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00200"/>
            <a:ext cx="200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1:2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When changes in slope are important</a:t>
            </a:r>
          </a:p>
          <a:p>
            <a:pPr lvl="2"/>
            <a:r>
              <a:rPr/>
              <a:t>Very flat lines (angle close to zero) are difficult to compare</a:t>
            </a:r>
          </a:p>
          <a:p>
            <a:pPr lvl="2"/>
            <a:r>
              <a:rPr/>
              <a:t>Very steep lines (angle close to plus or minus 90 degrees) are also difficult to compare</a:t>
            </a:r>
          </a:p>
          <a:p>
            <a:pPr lvl="2"/>
            <a:r>
              <a:rPr/>
              <a:t>Size your graph so that most lines have angles of plus or minus 45 degrees.</a:t>
            </a:r>
          </a:p>
          <a:p>
            <a:pPr lvl="1"/>
            <a:r>
              <a:rPr/>
              <a:t>Use square graph when comparing measurements of the same thing</a:t>
            </a:r>
          </a:p>
          <a:p>
            <a:pPr lvl="2"/>
            <a:r>
              <a:rPr/>
              <a:t>Predicted versus actual</a:t>
            </a:r>
          </a:p>
          <a:p>
            <a:pPr lvl="2"/>
            <a:r>
              <a:rPr/>
              <a:t>New lab method versus gold standard method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does</a:t>
            </a:r>
          </a:p>
        </p:txBody>
      </p:sp>
      <p:pic>
        <p:nvPicPr>
          <p:cNvPr descr="../images/r/ragged-pa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Avoid dashed lines for high frequency data</a:t>
            </a:r>
          </a:p>
          <a:p>
            <a:pPr lvl="1"/>
            <a:r>
              <a:rPr/>
              <a:t>Avoid error bars</a:t>
            </a:r>
          </a:p>
          <a:p>
            <a:pPr lvl="1"/>
            <a:r>
              <a:rPr/>
              <a:t>Think about when your axis should start at zero</a:t>
            </a:r>
          </a:p>
          <a:p>
            <a:pPr lvl="1"/>
            <a:r>
              <a:rPr/>
              <a:t>Dashed and dotted lines are easy to confuse</a:t>
            </a:r>
          </a:p>
          <a:p>
            <a:pPr lvl="1"/>
            <a:r>
              <a:rPr/>
              <a:t>Avoid an aspect ratio that flattens out most of your slopes or places them close to plus or minus 90 degrees.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adaptation</a:t>
            </a:r>
          </a:p>
        </p:txBody>
      </p:sp>
      <p:pic>
        <p:nvPicPr>
          <p:cNvPr descr="../images/external/technology-trend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50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trends</a:t>
            </a:r>
          </a:p>
        </p:txBody>
      </p:sp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aesthetics?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aesthetics (location, shape, size, color) are used?</a:t>
            </a:r>
          </a:p>
          <a:p>
            <a:pPr lvl="1"/>
            <a:r>
              <a:rPr/>
              <a:t>What aesthetics are not used?</a:t>
            </a:r>
          </a:p>
          <a:p>
            <a:pPr lvl="1"/>
            <a:r>
              <a:rPr/>
              <a:t>What variables are mapped to which aesthetics?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 Gestalt principles help the viewer to perceive objects as groups rather than individuals? (choose all that apply)</a:t>
            </a:r>
          </a:p>
          <a:p>
            <a:pPr lvl="1">
              <a:buAutoNum type="arabicPeriod"/>
            </a:pPr>
            <a:r>
              <a:rPr/>
              <a:t>Similarity,</a:t>
            </a:r>
          </a:p>
          <a:p>
            <a:pPr lvl="1">
              <a:buAutoNum type="arabicPeriod"/>
            </a:pPr>
            <a:r>
              <a:rPr/>
              <a:t>Proximity,</a:t>
            </a:r>
          </a:p>
          <a:p>
            <a:pPr lvl="1">
              <a:buAutoNum type="arabicPeriod"/>
            </a:pPr>
            <a:r>
              <a:rPr/>
              <a:t>Connectedness,</a:t>
            </a:r>
          </a:p>
          <a:p>
            <a:pPr lvl="1">
              <a:buAutoNum type="arabicPeriod"/>
            </a:pPr>
            <a:r>
              <a:rPr/>
              <a:t>Enclosure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 aesthetics do lines have (choose the best answer)</a:t>
            </a:r>
          </a:p>
          <a:p>
            <a:pPr lvl="1">
              <a:buAutoNum type="arabicPeriod"/>
            </a:pPr>
            <a:r>
              <a:rPr/>
              <a:t>Size</a:t>
            </a:r>
          </a:p>
          <a:p>
            <a:pPr lvl="1">
              <a:buAutoNum type="arabicPeriod"/>
            </a:pPr>
            <a:r>
              <a:rPr/>
              <a:t>Shape</a:t>
            </a:r>
          </a:p>
          <a:p>
            <a:pPr lvl="1">
              <a:buAutoNum type="arabicPeriod"/>
            </a:pPr>
            <a:r>
              <a:rPr/>
              <a:t>Color</a:t>
            </a:r>
          </a:p>
          <a:p>
            <a:pPr lvl="1">
              <a:buAutoNum type="arabicPeriod"/>
            </a:pPr>
            <a:r>
              <a:rPr/>
              <a:t>All of the above</a:t>
            </a:r>
          </a:p>
          <a:p>
            <a:pPr lvl="1">
              <a:buAutoNum type="arabicPeriod"/>
            </a:pPr>
            <a:r>
              <a:rPr/>
              <a:t>None of the above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you see an overlap of any size between two pairs of error bars, it means (choose the best answer)</a:t>
            </a:r>
          </a:p>
          <a:p>
            <a:pPr lvl="1">
              <a:buAutoNum type="arabicPeriod"/>
            </a:pPr>
            <a:r>
              <a:rPr/>
              <a:t>the two means are statistically different</a:t>
            </a:r>
          </a:p>
          <a:p>
            <a:pPr lvl="1">
              <a:buAutoNum type="arabicPeriod"/>
            </a:pPr>
            <a:r>
              <a:rPr/>
              <a:t>the two means are statistically the same</a:t>
            </a:r>
          </a:p>
          <a:p>
            <a:pPr lvl="1">
              <a:buAutoNum type="arabicPeriod"/>
            </a:pPr>
            <a:r>
              <a:rPr/>
              <a:t>it depends</a:t>
            </a:r>
          </a:p>
        </p:txBody>
      </p:sp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Labels work better than a legend for a graph because of the Gestalt principle of (choose the best answer)</a:t>
            </a:r>
          </a:p>
          <a:p>
            <a:pPr lvl="1">
              <a:buAutoNum type="arabicPeriod"/>
            </a:pPr>
            <a:r>
              <a:rPr/>
              <a:t>similarity</a:t>
            </a:r>
          </a:p>
          <a:p>
            <a:pPr lvl="1">
              <a:buAutoNum type="arabicPeriod"/>
            </a:pPr>
            <a:r>
              <a:rPr/>
              <a:t>connectedness</a:t>
            </a:r>
          </a:p>
          <a:p>
            <a:pPr lvl="1">
              <a:buAutoNum type="arabicPeriod"/>
            </a:pPr>
            <a:r>
              <a:rPr/>
              <a:t>enclosure</a:t>
            </a:r>
          </a:p>
          <a:p>
            <a:pPr lvl="1">
              <a:buAutoNum type="arabicPeriod"/>
            </a:pPr>
            <a:r>
              <a:rPr/>
              <a:t>proximity</a:t>
            </a:r>
          </a:p>
        </p:txBody>
      </p:sp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is a second data set on sleep in mammals. You can find a brief description of this data set at</a:t>
            </a:r>
          </a:p>
          <a:p>
            <a:pPr lvl="2"/>
            <a:r>
              <a:rPr>
                <a:hlinkClick r:id="rId3"/>
              </a:rPr>
              <a:t>http://www.statsci.org/data/general/sleep.html</a:t>
            </a:r>
          </a:p>
          <a:p>
            <a:pPr lvl="1"/>
            <a:r>
              <a:rPr/>
              <a:t>You can download the actual data at</a:t>
            </a:r>
          </a:p>
          <a:p>
            <a:pPr lvl="2"/>
            <a:r>
              <a:rPr>
                <a:hlinkClick r:id="rId4"/>
              </a:rPr>
              <a:t>http://www.statsci.org/data/general/sleep.txt</a:t>
            </a:r>
          </a:p>
        </p:txBody>
      </p:sp>
    </p:spTree>
  </p:cSld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Update your visualization.</a:t>
            </a:r>
          </a:p>
          <a:p>
            <a:pPr lvl="2"/>
            <a:r>
              <a:rPr/>
              <a:t>Apply some of the new methods and recommendations</a:t>
            </a:r>
          </a:p>
          <a:p>
            <a:pPr lvl="1"/>
            <a:r>
              <a:rPr/>
              <a:t>Examine interrelationships</a:t>
            </a:r>
          </a:p>
          <a:p>
            <a:pPr lvl="2"/>
            <a:r>
              <a:rPr/>
              <a:t>gestation, lifespan</a:t>
            </a:r>
          </a:p>
          <a:p>
            <a:pPr lvl="2"/>
            <a:r>
              <a:rPr/>
              <a:t>predation, bodywt,</a:t>
            </a:r>
          </a:p>
          <a:p>
            <a:pPr lvl="2"/>
            <a:r>
              <a:rPr/>
              <a:t>exposure, totalsleep</a:t>
            </a:r>
          </a:p>
          <a:p>
            <a:pPr lvl="1"/>
            <a:r>
              <a:rPr/>
              <a:t>Divide the work among different group members</a:t>
            </a:r>
          </a:p>
        </p:txBody>
      </p:sp>
    </p:spTree>
  </p:cSld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Gestalt principles</a:t>
            </a:r>
          </a:p>
          <a:p>
            <a:pPr lvl="2"/>
            <a:r>
              <a:rPr/>
              <a:t>((List here))</a:t>
            </a:r>
          </a:p>
          <a:p>
            <a:pPr lvl="1"/>
            <a:r>
              <a:rPr/>
              <a:t>Aesthetics for lines</a:t>
            </a:r>
          </a:p>
          <a:p>
            <a:pPr lvl="2"/>
            <a:r>
              <a:rPr/>
              <a:t>Size, Shape, Color</a:t>
            </a:r>
          </a:p>
          <a:p>
            <a:pPr lvl="1"/>
            <a:r>
              <a:rPr/>
              <a:t>Lines as summary statistics</a:t>
            </a:r>
          </a:p>
          <a:p>
            <a:pPr lvl="1"/>
            <a:r>
              <a:rPr/>
              <a:t>Families of lines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e-cigarette</a:t>
            </a:r>
            <a:r>
              <a:rPr/>
              <a:t> </a:t>
            </a:r>
            <a:r>
              <a:rPr/>
              <a:t>consumption</a:t>
            </a:r>
          </a:p>
        </p:txBody>
      </p:sp>
      <p:pic>
        <p:nvPicPr>
          <p:cNvPr descr="../images/external/tobacco-consump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16000" y="1600200"/>
            <a:ext cx="7112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e-cigarette</a:t>
            </a:r>
            <a:r>
              <a:rPr/>
              <a:t> </a:t>
            </a:r>
            <a:r>
              <a:rPr/>
              <a:t>consumption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group will be assigned one particular graph and newspaper article</a:t>
            </a:r>
          </a:p>
          <a:p>
            <a:pPr lvl="1"/>
            <a:r>
              <a:rPr/>
              <a:t>Read/skim the article and examine the graph</a:t>
            </a:r>
          </a:p>
          <a:p>
            <a:pPr lvl="1"/>
            <a:r>
              <a:rPr/>
              <a:t>What is the message?</a:t>
            </a:r>
          </a:p>
          <a:p>
            <a:pPr lvl="2"/>
            <a:r>
              <a:rPr/>
              <a:t>Summarize in 25 words or less.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ideas drawn from the Bergen and Iverson workshop.</a:t>
            </a:r>
          </a:p>
          <a:p>
            <a:pPr lvl="1"/>
            <a:r>
              <a:rPr/>
              <a:t>Gestalt definition</a:t>
            </a:r>
          </a:p>
          <a:p>
            <a:pPr lvl="2"/>
            <a:r>
              <a:rPr/>
              <a:t>“The whole is greater than the sum of the parts”</a:t>
            </a:r>
          </a:p>
          <a:p>
            <a:pPr lvl="1"/>
            <a:r>
              <a:rPr/>
              <a:t>How do you draw someone’s eye to quickly make certain associations?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Many lesssons in effective artistic design</a:t>
            </a:r>
          </a:p>
          <a:p>
            <a:pPr lvl="2"/>
            <a:r>
              <a:rPr>
                <a:hlinkClick r:id="rId3"/>
              </a:rPr>
              <a:t>The Gestalt Principles</a:t>
            </a:r>
            <a:r>
              <a:rPr/>
              <a:t> Spokane Falls Community College.</a:t>
            </a:r>
          </a:p>
          <a:p>
            <a:pPr lvl="2"/>
            <a:r>
              <a:rPr>
                <a:hlinkClick r:id="rId4"/>
              </a:rPr>
              <a:t>Gestalt Theory</a:t>
            </a:r>
            <a:r>
              <a:rPr/>
              <a:t> Sophia.</a:t>
            </a:r>
          </a:p>
          <a:p>
            <a:pPr lvl="2"/>
            <a:r>
              <a:rPr>
                <a:hlinkClick r:id="rId5"/>
              </a:rPr>
              <a:t>Gestalt Principles Applied to Design</a:t>
            </a:r>
            <a:r>
              <a:rPr/>
              <a:t> The Graybox blog, January 19, 2015.</a:t>
            </a:r>
          </a:p>
          <a:p>
            <a:pPr lvl="2"/>
            <a:r>
              <a:rPr>
                <a:hlinkClick r:id="rId6"/>
              </a:rPr>
              <a:t>Gestalt Principles</a:t>
            </a:r>
            <a:r>
              <a:rPr/>
              <a:t> Interaction Design Foundation.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emphasis</a:t>
            </a:r>
          </a:p>
        </p:txBody>
      </p:sp>
      <p:pic>
        <p:nvPicPr>
          <p:cNvPr descr="../images/r/block-no-emphasi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Similarity</a:t>
            </a:r>
            <a:r>
              <a:rPr/>
              <a:t> </a:t>
            </a:r>
            <a:r>
              <a:rPr/>
              <a:t>(shape)</a:t>
            </a:r>
          </a:p>
        </p:txBody>
      </p:sp>
      <p:pic>
        <p:nvPicPr>
          <p:cNvPr descr="../images/r/block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Similarity</a:t>
            </a:r>
            <a:r>
              <a:rPr/>
              <a:t> </a:t>
            </a:r>
            <a:r>
              <a:rPr/>
              <a:t>(color)</a:t>
            </a:r>
          </a:p>
        </p:txBody>
      </p:sp>
      <p:pic>
        <p:nvPicPr>
          <p:cNvPr descr="../images/r/block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emphasis</a:t>
            </a:r>
          </a:p>
        </p:txBody>
      </p:sp>
      <p:pic>
        <p:nvPicPr>
          <p:cNvPr descr="../images/r/block-double-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external/dasl-cp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78100" y="1600200"/>
            <a:ext cx="397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Connectedness</a:t>
            </a:r>
          </a:p>
        </p:txBody>
      </p:sp>
      <p:pic>
        <p:nvPicPr>
          <p:cNvPr descr="../images/r/block-connectednes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Proximity</a:t>
            </a:r>
          </a:p>
        </p:txBody>
      </p:sp>
      <p:pic>
        <p:nvPicPr>
          <p:cNvPr descr="../images/r/block-proxim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Enclosure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emphasis,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r/block-enclosur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contrast</a:t>
            </a:r>
          </a:p>
        </p:txBody>
      </p:sp>
      <p:pic>
        <p:nvPicPr>
          <p:cNvPr descr="../../data-viz-02/images/r/count-two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Red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contrasted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Continuity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fate</a:t>
            </a:r>
          </a:p>
        </p:txBody>
      </p:sp>
      <p:pic>
        <p:nvPicPr>
          <p:cNvPr descr="../images/r/common-fa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trends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Continuity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fate</a:t>
            </a:r>
          </a:p>
        </p:txBody>
      </p:sp>
      <p:pic>
        <p:nvPicPr>
          <p:cNvPr descr="../images/external/arrow-through-head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600200"/>
            <a:ext cx="533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arrow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head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Perceptual principles to develop groupings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Color</a:t>
            </a:r>
          </a:p>
          <a:p>
            <a:pPr lvl="2"/>
            <a:r>
              <a:rPr/>
              <a:t>Connectedness</a:t>
            </a:r>
          </a:p>
          <a:p>
            <a:pPr lvl="2"/>
            <a:r>
              <a:rPr/>
              <a:t>Proximity</a:t>
            </a:r>
          </a:p>
          <a:p>
            <a:pPr lvl="2"/>
            <a:r>
              <a:rPr/>
              <a:t>Enclosure</a:t>
            </a:r>
          </a:p>
          <a:p>
            <a:pPr lvl="2"/>
            <a:r>
              <a:rPr/>
              <a:t>Continuity, common fate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key step in 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mark_line()</a:t>
            </a:r>
          </a:p>
          <a:p>
            <a:pPr lvl="1"/>
            <a:r>
              <a:rPr/>
              <a:t>The key step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geom_line()</a:t>
            </a:r>
          </a:p>
          <a:p>
            <a:pPr lvl="1"/>
            <a:r>
              <a:rPr/>
              <a:t>The key step in Tableau</a:t>
            </a:r>
          </a:p>
          <a:p>
            <a:pPr lvl="2"/>
            <a:r>
              <a:rPr/>
              <a:t>Choose Line from the Marks pulldown list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alt.Y(scale=alt.Scale(zero=False))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alt.Y(scale=alt.Scale(domain=(100, 200)))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expand_limits(y=0)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ylim(100, 200)</a:t>
            </a:r>
          </a:p>
          <a:p>
            <a:pPr lvl="1"/>
            <a:r>
              <a:rPr/>
              <a:t>Tableau steps</a:t>
            </a:r>
          </a:p>
          <a:p>
            <a:pPr lvl="2"/>
            <a:r>
              <a:rPr/>
              <a:t>Double click on axis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Location</a:t>
            </a:r>
          </a:p>
          <a:p>
            <a:pPr lvl="1"/>
            <a:r>
              <a:rPr/>
              <a:t>Size</a:t>
            </a:r>
          </a:p>
          <a:p>
            <a:pPr lvl="1"/>
            <a:r>
              <a:rPr/>
              <a:t>Shape (linetype)</a:t>
            </a:r>
          </a:p>
          <a:p>
            <a:pPr lvl="1"/>
            <a:r>
              <a:rPr/>
              <a:t>Color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Pyhton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pandas as pd
import altair as alt
df = pd.read_csv("../../common-files/data/cpi.csv")
ch = alt.Chart(df).mark_line().encode(
    x='t',
    y='CPI'
)
ch.save("../images/python/basic-lineplot.html")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Sequence of x,y pairs</a:t>
            </a:r>
          </a:p>
          <a:p>
            <a:pPr lvl="2"/>
            <a:r>
              <a:rPr/>
              <a:t>sorted by x</a:t>
            </a:r>
          </a:p>
          <a:p>
            <a:pPr lvl="2"/>
            <a:r>
              <a:rPr/>
              <a:t>Connected in order (cannot double back)</a:t>
            </a:r>
          </a:p>
          <a:p>
            <a:pPr lvl="1"/>
            <a:r>
              <a:rPr/>
              <a:t>Alternatives to lines</a:t>
            </a:r>
          </a:p>
          <a:p>
            <a:pPr lvl="2"/>
            <a:r>
              <a:rPr/>
              <a:t>Paths</a:t>
            </a:r>
          </a:p>
          <a:p>
            <a:pPr lvl="2"/>
            <a:r>
              <a:rPr/>
              <a:t>Polygons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python/thicker-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5270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line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mark_line(size=8)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geom_line(size=8)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Click on size button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lin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dots-and-dash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Tableau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mark_line(strokeDash=[5, 2, 2, 2])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geom_line(linetype="5222")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No easy solution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Tableau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mark_line(color="red")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geom_line(color="red")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Click on color button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with the cpi data</a:t>
            </a:r>
          </a:p>
          <a:p>
            <a:pPr lvl="2"/>
            <a:r>
              <a:rPr/>
              <a:t>x=t</a:t>
            </a:r>
          </a:p>
          <a:p>
            <a:pPr lvl="2"/>
            <a:r>
              <a:rPr/>
              <a:t>y=CPI</a:t>
            </a:r>
          </a:p>
          <a:p>
            <a:pPr lvl="1"/>
            <a:r>
              <a:rPr/>
              <a:t>Change the defaults for the line</a:t>
            </a:r>
          </a:p>
          <a:p>
            <a:pPr lvl="2"/>
            <a:r>
              <a:rPr/>
              <a:t>Make the width equal to 3</a:t>
            </a:r>
          </a:p>
          <a:p>
            <a:pPr lvl="2"/>
            <a:r>
              <a:rPr/>
              <a:t>Make the color green</a:t>
            </a:r>
          </a:p>
          <a:p>
            <a:pPr lvl="2"/>
            <a:r>
              <a:rPr/>
              <a:t>Make the Y-axis start at 200 and end at 260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</a:t>
            </a:r>
            <a:br/>
            <a:r>
              <a:rPr sz="1800">
                <a:latin typeface="Courier"/>
              </a:rPr>
              <a:t>    color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'green'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size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>
                <a:latin typeface="Courier"/>
              </a:rPr>
              <a:t>).encode(</a:t>
            </a:r>
            <a:br/>
            <a:r>
              <a:rPr sz="1800">
                <a:latin typeface="Courier"/>
              </a:rPr>
              <a:t>    alt.X(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alt.Y(</a:t>
            </a:r>
            <a:r>
              <a:rPr sz="1800">
                <a:solidFill>
                  <a:srgbClr val="4070A0"/>
                </a:solidFill>
                <a:latin typeface="Courier"/>
              </a:rPr>
              <a:t>'CPI'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alt.Scale(domain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260</a:t>
            </a:r>
            <a:r>
              <a:rPr sz="1800">
                <a:latin typeface="Courier"/>
              </a:rPr>
              <a:t>)))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python/cpi-line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30400" y="1600200"/>
            <a:ext cx="528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green-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685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ggplot(cpi, aes(x=t, y=CPI)) +
  geom_line(size=3, color="green")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width-shap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Drag T to coumns, CPI to rows</a:t>
            </a:r>
          </a:p>
          <a:p>
            <a:pPr lvl="2"/>
            <a:r>
              <a:rPr/>
              <a:t>Set both as Dimension, Continuous (Green pill)</a:t>
            </a:r>
          </a:p>
          <a:p>
            <a:pPr lvl="1"/>
            <a:r>
              <a:rPr/>
              <a:t>Change Marks pull-down to Line</a:t>
            </a:r>
          </a:p>
          <a:p>
            <a:pPr lvl="1"/>
            <a:r>
              <a:rPr/>
              <a:t>Click on the color button, select green</a:t>
            </a:r>
          </a:p>
          <a:p>
            <a:pPr lvl="1"/>
            <a:r>
              <a:rPr/>
              <a:t>Click on size button, move slider to the right</a:t>
            </a:r>
          </a:p>
          <a:p>
            <a:pPr lvl="1"/>
            <a:r>
              <a:rPr/>
              <a:t>Double click on Y axis</a:t>
            </a:r>
          </a:p>
          <a:p>
            <a:pPr lvl="2"/>
            <a:r>
              <a:rPr/>
              <a:t>Select Range, Fixed</a:t>
            </a:r>
          </a:p>
          <a:p>
            <a:pPr lvl="2"/>
            <a:r>
              <a:rPr/>
              <a:t>Enter 200, 260 as fixed start, fixed end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green-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data set, consumer price index for food</a:t>
            </a:r>
          </a:p>
          <a:p>
            <a:pPr lvl="2"/>
            <a:r>
              <a:rPr/>
              <a:t>Food consumed at home</a:t>
            </a:r>
          </a:p>
          <a:p>
            <a:pPr lvl="2"/>
            <a:r>
              <a:rPr/>
              <a:t>Food consumed away from home</a:t>
            </a:r>
          </a:p>
          <a:p>
            <a:pPr lvl="2"/>
            <a:r>
              <a:rPr/>
              <a:t>Pet food</a:t>
            </a:r>
          </a:p>
          <a:p>
            <a:pPr lvl="1"/>
            <a:r>
              <a:rPr/>
              <a:t>Set January 2002 as 100.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alt.Chart(df).mark_line().encode(
    x='t',
    y='cpi',
    color='index'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ggplot(cpi, aes(x=t, y=cpi)) +
  geom_line(aes(color=index))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Drag index onto the color button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cpi-food-line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36700" y="1600200"/>
            <a:ext cx="605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indices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cpi-food-line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cpi-food-line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cpi &lt;- read.csv("../data/cpi-food.csv")
ggplot(cpi, aes(x=t, y=CPI)) +
  geom_line()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with the cpi-food data</a:t>
            </a:r>
          </a:p>
          <a:p>
            <a:pPr lvl="2"/>
            <a:r>
              <a:rPr/>
              <a:t>x=t</a:t>
            </a:r>
          </a:p>
          <a:p>
            <a:pPr lvl="2"/>
            <a:r>
              <a:rPr/>
              <a:t>y=cpi</a:t>
            </a:r>
          </a:p>
          <a:p>
            <a:pPr lvl="2"/>
            <a:r>
              <a:rPr/>
              <a:t>color=index</a:t>
            </a:r>
          </a:p>
          <a:p>
            <a:pPr lvl="1"/>
            <a:r>
              <a:rPr/>
              <a:t>Change the default line colors</a:t>
            </a:r>
          </a:p>
          <a:p>
            <a:pPr lvl="2"/>
            <a:r>
              <a:rPr/>
              <a:t>food-home=darkgreen</a:t>
            </a:r>
          </a:p>
          <a:p>
            <a:pPr lvl="2"/>
            <a:r>
              <a:rPr/>
              <a:t>food-away=red</a:t>
            </a:r>
          </a:p>
          <a:p>
            <a:pPr lvl="2"/>
            <a:r>
              <a:rPr/>
              <a:t>food-pets=blue</a:t>
            </a:r>
          </a:p>
          <a:p>
            <a:pPr lvl="2"/>
            <a:r>
              <a:rPr/>
              <a:t>Make the Y-axis start at 100 and end at 200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alt.Chart(df).mark_line().encode(</a:t>
            </a:r>
            <a:br/>
            <a:r>
              <a:rPr sz="1800">
                <a:latin typeface="Courier"/>
              </a:rPr>
              <a:t>    alt.Color(</a:t>
            </a:r>
            <a:r>
              <a:rPr sz="1800">
                <a:solidFill>
                  <a:srgbClr val="4070A0"/>
                </a:solidFill>
                <a:latin typeface="Courier"/>
              </a:rPr>
              <a:t>'index'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</a:t>
            </a:r>
            <a:br/>
            <a:r>
              <a:rPr sz="1800">
                <a:latin typeface="Courier"/>
              </a:rPr>
              <a:t>            range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[</a:t>
            </a:r>
            <a:r>
              <a:rPr sz="1800">
                <a:solidFill>
                  <a:srgbClr val="4070A0"/>
                </a:solidFill>
                <a:latin typeface="Courier"/>
              </a:rPr>
              <a:t>'#FF0000'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'#00CC00'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'#0000FF'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        )</a:t>
            </a:r>
            <a:br/>
            <a:r>
              <a:rPr sz="1800">
                <a:latin typeface="Courier"/>
              </a:rPr>
              <a:t>    ),</a:t>
            </a:r>
            <a:br/>
            <a:r>
              <a:rPr sz="1800">
                <a:latin typeface="Courier"/>
              </a:rPr>
              <a:t>    alt.X(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alt.Y(</a:t>
            </a:r>
            <a:r>
              <a:rPr sz="1800">
                <a:solidFill>
                  <a:srgbClr val="4070A0"/>
                </a:solidFill>
                <a:latin typeface="Courier"/>
              </a:rPr>
              <a:t>'cpi'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alt.Scale(domain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))),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modify-col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600200"/>
            <a:ext cx="593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ggplot(cpi-food, aes(x=t, y=CPI)) +
  geom_line(aes(color=index)) +
  scale_color_manual(values=c("#FF0000", "#00CC00", "#0000FF")) +
  ylim(100, 200)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modify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Drag T to coumns, CPI to rows</a:t>
            </a:r>
          </a:p>
          <a:p>
            <a:pPr lvl="2"/>
            <a:r>
              <a:rPr/>
              <a:t>Set both as Dimension, Continuous (Green pill)</a:t>
            </a:r>
          </a:p>
          <a:p>
            <a:pPr lvl="1"/>
            <a:r>
              <a:rPr/>
              <a:t>Change Marks pull-down to Line</a:t>
            </a:r>
          </a:p>
          <a:p>
            <a:pPr lvl="1"/>
            <a:r>
              <a:rPr/>
              <a:t>Drag index to colors button</a:t>
            </a:r>
          </a:p>
          <a:p>
            <a:pPr lvl="1"/>
            <a:r>
              <a:rPr/>
              <a:t>Click on boxes in legend</a:t>
            </a:r>
          </a:p>
          <a:p>
            <a:pPr lvl="1"/>
            <a:r>
              <a:rPr/>
              <a:t>Click on size button, move slider to the right</a:t>
            </a:r>
          </a:p>
          <a:p>
            <a:pPr lvl="1"/>
            <a:r>
              <a:rPr/>
              <a:t>Double click on Y axis</a:t>
            </a:r>
          </a:p>
          <a:p>
            <a:pPr lvl="2"/>
            <a:r>
              <a:rPr/>
              <a:t>Select Range, Fixed</a:t>
            </a:r>
          </a:p>
          <a:p>
            <a:pPr lvl="2"/>
            <a:r>
              <a:rPr/>
              <a:t>Enter 100, 200 as fixed start, fixed end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green-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Lines can emphasize patterns in a scatterplot</a:t>
            </a:r>
          </a:p>
          <a:p>
            <a:pPr lvl="2"/>
            <a:r>
              <a:rPr/>
              <a:t>Connect means</a:t>
            </a:r>
          </a:p>
          <a:p>
            <a:pPr lvl="2"/>
            <a:r>
              <a:rPr/>
              <a:t>Linear regression (not covered)</a:t>
            </a:r>
          </a:p>
          <a:p>
            <a:pPr lvl="2"/>
            <a:r>
              <a:rPr/>
              <a:t>Moving average (not covered)</a:t>
            </a:r>
          </a:p>
          <a:p>
            <a:pPr lvl="2"/>
            <a:r>
              <a:rPr/>
              <a:t>Smoothing splines (not covered)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</a:p>
        </p:txBody>
      </p:sp>
      <p:pic>
        <p:nvPicPr>
          <p:cNvPr descr="../images/r/old-frien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'Price'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'mean(Price)'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avg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r/cpi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python/average-summ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600200"/>
            <a:ext cx="548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aes(Bedrooms, Price)) +
  geom_point() +
  stat_summary(fun.y=mean, geom="line")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average-with-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your normal scatterplot</a:t>
            </a:r>
          </a:p>
          <a:p>
            <a:pPr lvl="1"/>
            <a:r>
              <a:rPr/>
              <a:t>Drag Price to opposite Y axis</a:t>
            </a:r>
          </a:p>
          <a:p>
            <a:pPr lvl="2"/>
            <a:r>
              <a:rPr/>
              <a:t>Change to Measure(Average)</a:t>
            </a:r>
          </a:p>
          <a:p>
            <a:pPr lvl="1"/>
            <a:r>
              <a:rPr/>
              <a:t>Change Marks for first plot to Shape</a:t>
            </a:r>
          </a:p>
          <a:p>
            <a:pPr lvl="1"/>
            <a:r>
              <a:rPr/>
              <a:t>Right click on either Y axis</a:t>
            </a:r>
          </a:p>
          <a:p>
            <a:pPr lvl="2"/>
            <a:r>
              <a:rPr/>
              <a:t>Select Synchronize Axis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tableau/individual-averag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scatterplot showing</a:t>
            </a:r>
          </a:p>
          <a:p>
            <a:pPr lvl="2"/>
            <a:r>
              <a:rPr/>
              <a:t>X = Bathrooms</a:t>
            </a:r>
          </a:p>
          <a:p>
            <a:pPr lvl="2"/>
            <a:r>
              <a:rPr/>
              <a:t>Y = Age</a:t>
            </a:r>
          </a:p>
          <a:p>
            <a:pPr lvl="1"/>
            <a:r>
              <a:rPr/>
              <a:t>Add a line connect the individual averages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'Age'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'mean(Age)'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avg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verage-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600200"/>
            <a:ext cx="532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aes(Bathrooms, Age)) +
  geom_point() +
  stat_summary(fun.y=mean, geom="line")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exercise-aver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 cpi.csv</a:t>
            </a:r>
          </a:p>
          <a:p>
            <a:pPr lvl="1"/>
            <a:r>
              <a:rPr/>
              <a:t>Drag t to Columns</a:t>
            </a:r>
          </a:p>
          <a:p>
            <a:pPr lvl="2"/>
            <a:r>
              <a:rPr/>
              <a:t>Change t to Dimension Continuous</a:t>
            </a:r>
          </a:p>
          <a:p>
            <a:pPr lvl="1"/>
            <a:r>
              <a:rPr/>
              <a:t>Drag CPI to Rows</a:t>
            </a:r>
          </a:p>
          <a:p>
            <a:pPr lvl="2"/>
            <a:r>
              <a:rPr/>
              <a:t>Chage CPI to Dimension Continuous</a:t>
            </a:r>
          </a:p>
          <a:p>
            <a:pPr lvl="1"/>
            <a:r>
              <a:rPr/>
              <a:t>Change Marks to Line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(Assuming you have a nice scatterplot already, and just need to add the line.)</a:t>
            </a:r>
          </a:p>
          <a:p>
            <a:pPr lvl="1"/>
            <a:r>
              <a:rPr/>
              <a:t>Drag Age to the far right side of the graph</a:t>
            </a:r>
          </a:p>
          <a:p>
            <a:pPr lvl="1"/>
            <a:r>
              <a:rPr/>
              <a:t>Change Age to Measure (Average)</a:t>
            </a:r>
          </a:p>
          <a:p>
            <a:pPr lvl="1"/>
            <a:r>
              <a:rPr/>
              <a:t>Right click on the far right axis</a:t>
            </a:r>
          </a:p>
          <a:p>
            <a:pPr lvl="2"/>
            <a:r>
              <a:rPr/>
              <a:t>Select Synchronize Axis</a:t>
            </a:r>
          </a:p>
          <a:p>
            <a:pPr lvl="1"/>
            <a:r>
              <a:rPr/>
              <a:t>Click the pull down menu for Age</a:t>
            </a:r>
          </a:p>
          <a:p>
            <a:pPr lvl="2"/>
            <a:r>
              <a:rPr/>
              <a:t>Convert back to Shape (Points)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Tabeleau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average-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Lines have the same aesthetics as points and bars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 (width)</a:t>
            </a:r>
          </a:p>
          <a:p>
            <a:pPr lvl="2"/>
            <a:r>
              <a:rPr/>
              <a:t>Shape (solid, dashed, dotted)</a:t>
            </a:r>
          </a:p>
          <a:p>
            <a:pPr lvl="2"/>
            <a:r>
              <a:rPr/>
              <a:t>Color</a:t>
            </a:r>
          </a:p>
          <a:p>
            <a:pPr lvl="1"/>
            <a:r>
              <a:rPr/>
              <a:t>Use mark_line (Python), geom_line (R) or a drop down menu (Tableau)</a:t>
            </a:r>
          </a:p>
          <a:p>
            <a:pPr lvl="1"/>
            <a:r>
              <a:rPr/>
              <a:t>Lines added to a scatterplot can emphasize trends and patterns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 Gestalt principlies are stronger than others</a:t>
            </a:r>
          </a:p>
          <a:p>
            <a:pPr lvl="1"/>
            <a:r>
              <a:rPr/>
              <a:t>Different groupings lead to different messages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Fictional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Ficitonal data on three individuals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   name exam score
## 1   1    Able    1    80
## 2   1    Able    2    50
## 3   1    Able    3    20
## 4   1    Able    4    22
## 5   2   Baker    1    90
## 6   2   Baker    2    70
## 7   2   Baker    3    30
## 8   2   Baker    4    28
## 9   3 Charlie    1    20
## 10  3 Charlie    2    30
## 11  3 Charlie    3    70
## 12  3 Charlie    4    73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groupings</a:t>
            </a:r>
          </a:p>
        </p:txBody>
      </p:sp>
      <p:pic>
        <p:nvPicPr>
          <p:cNvPr descr="../images/r/fictional-ungroup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groupings</a:t>
            </a:r>
          </a:p>
        </p:txBody>
      </p:sp>
      <p:pic>
        <p:nvPicPr>
          <p:cNvPr descr="../images/r/grouping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different-sha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shapes</a:t>
            </a:r>
          </a:p>
        </p:txBody>
      </p:sp>
      <p:pic>
        <p:nvPicPr>
          <p:cNvPr descr="../images/r/contrasting-sha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r/contrasting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tableau/basic-line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r/contrasting-better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Connectedness</a:t>
            </a:r>
          </a:p>
        </p:txBody>
      </p:sp>
      <p:pic>
        <p:nvPicPr>
          <p:cNvPr descr="../images/r/connected-sha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legend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Legends</a:t>
            </a:r>
          </a:p>
          <a:p>
            <a:pPr lvl="2"/>
            <a:r>
              <a:rPr/>
              <a:t>Violates the rule of proximity</a:t>
            </a:r>
          </a:p>
          <a:p>
            <a:pPr lvl="1"/>
            <a:r>
              <a:rPr/>
              <a:t>Use obvious letters, colors, codes for gender</a:t>
            </a:r>
          </a:p>
          <a:p>
            <a:pPr lvl="2"/>
            <a:r>
              <a:rPr/>
              <a:t>M and F</a:t>
            </a:r>
          </a:p>
          <a:p>
            <a:pPr lvl="2"/>
            <a:r>
              <a:rPr/>
              <a:t>Blue and pink</a:t>
            </a:r>
          </a:p>
          <a:p>
            <a:pPr lvl="2"/>
            <a:r>
              <a:rPr/>
              <a:t>♂(\u2642) and ♀ (\u2640)</a:t>
            </a:r>
          </a:p>
          <a:p>
            <a:pPr lvl="1"/>
            <a:r>
              <a:rPr/>
              <a:t>Other obvious codes</a:t>
            </a:r>
          </a:p>
          <a:p>
            <a:pPr lvl="2"/>
            <a:r>
              <a:rPr/>
              <a:t>negative (-) and positive (+)</a:t>
            </a:r>
          </a:p>
          <a:p>
            <a:pPr lvl="2"/>
            <a:r>
              <a:rPr/>
              <a:t>Green (go), yellow (caution), red (stop)</a:t>
            </a:r>
          </a:p>
          <a:p>
            <a:pPr lvl="2"/>
            <a:r>
              <a:rPr/>
              <a:t>T for treatment, C for control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Repalce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r/poor-text-labe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r/better-text-labe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graph?</a:t>
            </a:r>
          </a:p>
        </p:txBody>
      </p:sp>
      <p:pic>
        <p:nvPicPr>
          <p:cNvPr descr="../images/r/what-mess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Charlie</a:t>
            </a:r>
          </a:p>
        </p:txBody>
      </p:sp>
      <p:pic>
        <p:nvPicPr>
          <p:cNvPr descr="../images/r/subject-emphasi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exams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</a:p>
        </p:txBody>
      </p:sp>
      <p:pic>
        <p:nvPicPr>
          <p:cNvPr descr="../images/r/exam-emphasi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Experiment with different principles</a:t>
            </a:r>
          </a:p>
          <a:p>
            <a:pPr lvl="1"/>
            <a:r>
              <a:rPr/>
              <a:t>Replace legends with text labels</a:t>
            </a:r>
          </a:p>
          <a:p>
            <a:pPr lvl="1"/>
            <a:r>
              <a:rPr/>
              <a:t>Emphasize what is important and de-emphasize what is not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r/thick-versus-th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bar charts come from recent newspaper articles.</a:t>
            </a:r>
          </a:p>
          <a:p>
            <a:pPr lvl="2"/>
            <a:r>
              <a:rPr>
                <a:hlinkClick r:id="rId3"/>
              </a:rPr>
              <a:t>More Strikeouts Than Hits? Welcome to Baseball’s Latest Crisis.</a:t>
            </a:r>
          </a:p>
          <a:p>
            <a:pPr lvl="2"/>
            <a:r>
              <a:rPr>
                <a:hlinkClick r:id="rId4"/>
              </a:rPr>
              <a:t>Record shares of Americans now own smartphones, have home broadband.</a:t>
            </a:r>
          </a:p>
          <a:p>
            <a:pPr lvl="2"/>
            <a:r>
              <a:rPr>
                <a:hlinkClick r:id="rId5"/>
              </a:rPr>
              <a:t>F.D.A. Seeks Restrictions on Teens’ Access to Flavored E-Cigarettes and a Ban on Menthol Cigarettes.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average-with-standard-devi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deviaiton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average-with-standard-err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agreed upon definition for error bars</a:t>
            </a:r>
          </a:p>
          <a:p>
            <a:pPr lvl="2"/>
            <a:r>
              <a:rPr/>
              <a:t>One standard deviation?</a:t>
            </a:r>
          </a:p>
          <a:p>
            <a:pPr lvl="2"/>
            <a:r>
              <a:rPr/>
              <a:t>One standard error?</a:t>
            </a:r>
          </a:p>
          <a:p>
            <a:pPr lvl="2"/>
            <a:r>
              <a:rPr/>
              <a:t>Confidence interval?</a:t>
            </a:r>
          </a:p>
          <a:p>
            <a:pPr lvl="2"/>
            <a:r>
              <a:rPr/>
              <a:t>Range?</a:t>
            </a:r>
          </a:p>
          <a:p>
            <a:pPr lvl="1"/>
            <a:r>
              <a:rPr/>
              <a:t>Error bars may hide asymmetric distributions</a:t>
            </a:r>
          </a:p>
          <a:p>
            <a:pPr lvl="1"/>
            <a:r>
              <a:rPr/>
              <a:t>What does an overlap, non-overlap mean?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boxplo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scatterplot-revis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means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jittered-sca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Jittered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means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Bargraphs almost always start at zero, linegraphs have more latitude.</a:t>
            </a:r>
          </a:p>
          <a:p>
            <a:pPr lvl="1"/>
            <a:r>
              <a:rPr/>
              <a:t>Not relevant when data has negative values</a:t>
            </a:r>
          </a:p>
          <a:p>
            <a:pPr lvl="1"/>
            <a:r>
              <a:rPr/>
              <a:t>Is there a “natural zero”?</a:t>
            </a:r>
          </a:p>
          <a:p>
            <a:pPr lvl="2"/>
            <a:r>
              <a:rPr/>
              <a:t>Counterexamples: temperature, IQ</a:t>
            </a:r>
          </a:p>
          <a:p>
            <a:pPr lvl="1"/>
            <a:r>
              <a:rPr/>
              <a:t>Start at zero allows relative comparisons</a:t>
            </a:r>
          </a:p>
          <a:p>
            <a:pPr lvl="2"/>
            <a:r>
              <a:rPr/>
              <a:t>Twice as big, half as big</a:t>
            </a:r>
          </a:p>
          <a:p>
            <a:pPr lvl="1"/>
            <a:r>
              <a:rPr/>
              <a:t>Start at minimum Y improves resolution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differentiating</a:t>
            </a:r>
            <a:r>
              <a:rPr/>
              <a:t> </a:t>
            </a:r>
            <a:r>
              <a:rPr/>
              <a:t>lines</a:t>
            </a:r>
          </a:p>
        </p:txBody>
      </p:sp>
      <p:pic>
        <p:nvPicPr>
          <p:cNvPr descr="../images/r/fictional-examp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Fictional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exam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subjects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differentiating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distinguish-by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Linegraph</a:t>
            </a:r>
            <a:r>
              <a:rPr/>
              <a:t> </a:t>
            </a:r>
            <a:r>
              <a:rPr/>
              <a:t>distinguished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differentiating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linetype</a:t>
            </a:r>
          </a:p>
        </p:txBody>
      </p:sp>
      <p:pic>
        <p:nvPicPr>
          <p:cNvPr descr="../images/r/distinguish-by-linety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Linegraph</a:t>
            </a:r>
            <a:r>
              <a:rPr/>
              <a:t> </a:t>
            </a:r>
            <a:r>
              <a:rPr/>
              <a:t>distinguished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linetype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visualization, line graphs</dc:title>
  <dc:creator>Steve Simon</dc:creator>
  <cp:keywords/>
  <dcterms:created xsi:type="dcterms:W3CDTF">2019-10-03T20:09:37Z</dcterms:created>
  <dcterms:modified xsi:type="dcterms:W3CDTF">2019-10-03T20:09:37Z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