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notesMaster" Target="notesMasters/notesMaster1.xml" /><Relationship Id="rId53" Type="http://schemas.openxmlformats.org/officeDocument/2006/relationships/tableStyles" Target="tableStyles.xml" /><Relationship Id="rId5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1" Type="http://schemas.openxmlformats.org/officeDocument/2006/relationships/viewProps" Target="viewProps.xml" /><Relationship Id="rId5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computers,</a:t>
            </a:r>
            <a:r>
              <a:rPr/>
              <a:t> </a:t>
            </a:r>
            <a:r>
              <a:rPr/>
              <a:t>RGB,</a:t>
            </a:r>
            <a:r>
              <a:rPr/>
              <a:t> </a:t>
            </a:r>
            <a:r>
              <a:rPr/>
              <a:t>HSV,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CYMK.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touch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systems.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comfortably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codes,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Similarly,</a:t>
            </a:r>
            <a:r>
              <a:rPr/>
              <a:t> </a:t>
            </a:r>
            <a:r>
              <a:rPr/>
              <a:t>magenta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channles.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cyan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channels.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dimensions</a:t>
            </a:r>
            <a:r>
              <a:rPr/>
              <a:t> </a:t>
            </a:r>
            <a:r>
              <a:rPr/>
              <a:t>(red,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axes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yellow,</a:t>
            </a:r>
            <a:r>
              <a:rPr/>
              <a:t> </a:t>
            </a:r>
            <a:r>
              <a:rPr/>
              <a:t>magenta,</a:t>
            </a:r>
            <a:r>
              <a:rPr/>
              <a:t> </a:t>
            </a:r>
            <a:r>
              <a:rPr/>
              <a:t>cyan,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vertices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gradients,</a:t>
            </a:r>
            <a:r>
              <a:rPr/>
              <a:t> </a:t>
            </a:r>
            <a:r>
              <a:rPr/>
              <a:t>gradual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lowest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highest.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red.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(red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ranging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33,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99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CC),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255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Similarly,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hold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(pinkish,</a:t>
            </a:r>
            <a:r>
              <a:rPr/>
              <a:t> </a:t>
            </a:r>
            <a:r>
              <a:rPr/>
              <a:t>actually)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white,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(FF)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Similary,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orange,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purple/violoet.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screens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lights</a:t>
            </a:r>
            <a:r>
              <a:rPr/>
              <a:t> </a:t>
            </a:r>
            <a:r>
              <a:rPr/>
              <a:t>blend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paints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crayons.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tackle</a:t>
            </a:r>
            <a:r>
              <a:rPr/>
              <a:t> </a:t>
            </a:r>
            <a:r>
              <a:rPr/>
              <a:t>ths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route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relies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blast</a:t>
            </a:r>
            <a:r>
              <a:rPr/>
              <a:t> </a:t>
            </a:r>
            <a:r>
              <a:rPr/>
              <a:t>(FF),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zero).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mixing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(FF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channels),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blast</a:t>
            </a:r>
            <a:r>
              <a:rPr/>
              <a:t> </a:t>
            </a:r>
            <a:r>
              <a:rPr/>
              <a:t>(FF)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gradually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Brewer.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areas:</a:t>
            </a:r>
            <a:r>
              <a:rPr/>
              <a:t> </a:t>
            </a:r>
            <a:r>
              <a:rPr/>
              <a:t>qualitative,</a:t>
            </a:r>
            <a:r>
              <a:rPr/>
              <a:t> </a:t>
            </a:r>
            <a:r>
              <a:rPr/>
              <a:t>sequential,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diverging.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http://www.cookbook-r.com/Graphs/Colors_(ggplot2)/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https://help.tableau.com/current/pro/desktop/en-us/viewparts_marks_markproperties_color.htm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https://help.tableau.com/current/pro/desktop/en-us/viewparts_marks_markproperties_color.htm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parameters,</a:t>
            </a:r>
            <a:r>
              <a:rPr/>
              <a:t> </a:t>
            </a:r>
            <a:r>
              <a:rPr/>
              <a:t>hue,</a:t>
            </a:r>
            <a:r>
              <a:rPr/>
              <a:t> </a:t>
            </a:r>
            <a:r>
              <a:rPr/>
              <a:t>saturation,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Hue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wheel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yellow,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cyan,</a:t>
            </a:r>
            <a:r>
              <a:rPr/>
              <a:t> </a:t>
            </a:r>
            <a:r>
              <a:rPr/>
              <a:t>blue,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magenta,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Saturation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intensity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colorfulness.</a:t>
            </a:r>
            <a:r>
              <a:rPr/>
              <a:t> </a:t>
            </a:r>
            <a:r>
              <a:rPr/>
              <a:t>Unsaturated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gray.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darkness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black.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HCL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standards</a:t>
            </a:r>
            <a:r>
              <a:rPr/>
              <a:t> </a:t>
            </a:r>
            <a:r>
              <a:rPr/>
              <a:t>CIE-LUV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CIE-LAB.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hue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hsl</a:t>
            </a:r>
            <a:r>
              <a:rPr/>
              <a:t> </a:t>
            </a:r>
            <a:r>
              <a:rPr/>
              <a:t>system.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Chroma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intense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saturation,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saturation,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grey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luminence.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Luminence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meausre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brightness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lightness.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luminence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</a:t>
            </a:r>
            <a:r>
              <a:rPr/>
              <a:t> </a:t>
            </a:r>
            <a:r>
              <a:rPr/>
              <a:t>(value)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brightness,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naturally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brightness.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luminence,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restrictions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luminence,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brightness,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yellows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luminence,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occurs.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bright,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luminence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90%.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favors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wheel.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printing,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darker.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exact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monitor,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lighter.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printing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sheet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joke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“</a:t>
            </a:r>
            <a:r>
              <a:rPr/>
              <a:t>1</a:t>
            </a:r>
            <a:r>
              <a:rPr/>
              <a:t>”</a:t>
            </a:r>
            <a:r>
              <a:rPr/>
              <a:t>-</a:t>
            </a:r>
            <a:r>
              <a:rPr/>
              <a:t>“</a:t>
            </a:r>
            <a:r>
              <a:rPr/>
              <a:t>0</a:t>
            </a:r>
            <a:r>
              <a:rPr/>
              <a:t>”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decode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1001</a:t>
            </a:r>
            <a:r>
              <a:rPr/>
              <a:t> </a:t>
            </a:r>
            <a:r>
              <a:rPr/>
              <a:t>1100.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Binary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two: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255.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kindergarten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(red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orange)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mixtures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gradients.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intuitive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printing,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substractive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Binary</a:t>
            </a:r>
            <a:r>
              <a:rPr/>
              <a:t> </a:t>
            </a:r>
            <a:r>
              <a:rPr/>
              <a:t>representations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unwieldy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tighter</a:t>
            </a:r>
            <a:r>
              <a:rPr/>
              <a:t> </a:t>
            </a:r>
            <a:r>
              <a:rPr/>
              <a:t>representation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spirit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binary.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forth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hexadecimal.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Hexadecimal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including)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ehxadecimal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digits,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nine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15.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sixten,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roll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place.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5,</a:t>
            </a:r>
            <a:r>
              <a:rPr/>
              <a:t> </a:t>
            </a:r>
            <a:r>
              <a:rPr/>
              <a:t>6,</a:t>
            </a:r>
            <a:r>
              <a:rPr/>
              <a:t> </a:t>
            </a:r>
            <a:r>
              <a:rPr/>
              <a:t>7,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C,</a:t>
            </a:r>
            <a:r>
              <a:rPr/>
              <a:t> </a:t>
            </a:r>
            <a:r>
              <a:rPr/>
              <a:t>D,</a:t>
            </a:r>
            <a:r>
              <a:rPr/>
              <a:t> </a:t>
            </a:r>
            <a:r>
              <a:rPr/>
              <a:t>E,</a:t>
            </a:r>
            <a:r>
              <a:rPr/>
              <a:t> </a:t>
            </a:r>
            <a:r>
              <a:rPr/>
              <a:t>F,</a:t>
            </a:r>
            <a:r>
              <a:rPr/>
              <a:t> </a:t>
            </a:r>
            <a:r>
              <a:rPr/>
              <a:t>10,</a:t>
            </a:r>
            <a:r>
              <a:rPr/>
              <a:t> </a:t>
            </a:r>
            <a:r>
              <a:rPr/>
              <a:t>11,</a:t>
            </a:r>
            <a:r>
              <a:rPr/>
              <a:t> </a:t>
            </a:r>
            <a:r>
              <a:rPr/>
              <a:t>…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1001</a:t>
            </a:r>
            <a:r>
              <a:rPr/>
              <a:t> </a:t>
            </a:r>
            <a:r>
              <a:rPr/>
              <a:t>1100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1001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1100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9C.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zeroth</a:t>
            </a:r>
            <a:r>
              <a:rPr/>
              <a:t> </a:t>
            </a:r>
            <a:r>
              <a:rPr/>
              <a:t>power.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156.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Tow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255,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equaling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equaling</a:t>
            </a:r>
            <a:r>
              <a:rPr/>
              <a:t> </a:t>
            </a:r>
            <a:r>
              <a:rPr/>
              <a:t>255</a:t>
            </a:r>
            <a:r>
              <a:rPr/>
              <a:t> </a:t>
            </a:r>
            <a:r>
              <a:rPr/>
              <a:t>(15*16+15).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prefix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pound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(hash</a:t>
            </a:r>
            <a:r>
              <a:rPr/>
              <a:t> </a:t>
            </a:r>
            <a:r>
              <a:rPr/>
              <a:t>tag)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speaking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hexadecimal.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hexidecimal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zeros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extreme,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hexidecimal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F’s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white.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hexidecimal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highest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zeros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(#FF0000)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red.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channel.</a:t>
            </a:r>
            <a:r>
              <a:rPr/>
              <a:t> </a:t>
            </a:r>
            <a:r>
              <a:rPr/>
              <a:t>#00FF00,</a:t>
            </a:r>
            <a:r>
              <a:rPr/>
              <a:t> </a:t>
            </a:r>
            <a:r>
              <a:rPr/>
              <a:t>giving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#0000FF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ways.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unlimited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16^6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16,777,216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Whne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color.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(FF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(FF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chanel),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yellow,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#FF00FF,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magenta,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purplish</a:t>
            </a:r>
            <a:r>
              <a:rPr/>
              <a:t> </a:t>
            </a:r>
            <a:r>
              <a:rPr/>
              <a:t>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Green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#00FFFF,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cyan,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greenish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Yellow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chanel.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blue,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white.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crayons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paints.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7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8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9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0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1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2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4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5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6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7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23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jpg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25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27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28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33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4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5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6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37.png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tutorial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2019-07-22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yellow-plus-blu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Magenta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magenta-plus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Cyan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cyan-plus-r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r/color-cub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axes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r/color-cub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vertex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</a:t>
            </a:r>
          </a:p>
        </p:txBody>
      </p:sp>
      <p:pic>
        <p:nvPicPr>
          <p:cNvPr descr="../images/r/gradient-black-to-r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</a:p>
        </p:txBody>
      </p:sp>
      <p:pic>
        <p:nvPicPr>
          <p:cNvPr descr="../images/r/gradient-black-to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blue</a:t>
            </a:r>
          </a:p>
        </p:txBody>
      </p:sp>
      <p:pic>
        <p:nvPicPr>
          <p:cNvPr descr="../images/r/gradient-black-to-blu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red-to-wh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green-to-wh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Kindergarten view of colors</a:t>
            </a:r>
          </a:p>
          <a:p>
            <a:pPr lvl="1"/>
            <a:r>
              <a:rPr/>
              <a:t>Review hexadecimal codes</a:t>
            </a:r>
          </a:p>
          <a:p>
            <a:pPr lvl="1"/>
            <a:r>
              <a:rPr/>
              <a:t>Color systems</a:t>
            </a:r>
          </a:p>
          <a:p>
            <a:pPr lvl="2"/>
            <a:r>
              <a:rPr/>
              <a:t>RGB</a:t>
            </a:r>
          </a:p>
          <a:p>
            <a:pPr lvl="2"/>
            <a:r>
              <a:rPr/>
              <a:t>HSV</a:t>
            </a:r>
          </a:p>
          <a:p>
            <a:pPr lvl="2"/>
            <a:r>
              <a:rPr/>
              <a:t>CMYK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blue-to-wh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red-white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yellow</a:t>
            </a:r>
          </a:p>
        </p:txBody>
      </p:sp>
      <p:pic>
        <p:nvPicPr>
          <p:cNvPr descr="../images/r/gradient-red-yellow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  <p:pic>
        <p:nvPicPr>
          <p:cNvPr descr="../images/python/color-schem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71700" y="1600200"/>
            <a:ext cx="478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  <p:pic>
        <p:nvPicPr>
          <p:cNvPr descr="../images/python/color-schemes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71700" y="1600200"/>
            <a:ext cx="478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  <p:pic>
        <p:nvPicPr>
          <p:cNvPr descr="../images/python/color-schemes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71700" y="1600200"/>
            <a:ext cx="478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  <p:pic>
        <p:nvPicPr>
          <p:cNvPr descr="../images/python/color-schemes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71700" y="1600200"/>
            <a:ext cx="478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colors</a:t>
            </a:r>
          </a:p>
        </p:txBody>
      </p:sp>
      <p:pic>
        <p:nvPicPr>
          <p:cNvPr descr="../images/python/change-colo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47800" y="1600200"/>
            <a:ext cx="6248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gradient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  <a:r>
              <a:rPr/>
              <a:t> </a:t>
            </a:r>
            <a:r>
              <a:rPr/>
              <a:t>(1/3)</a:t>
            </a:r>
          </a:p>
        </p:txBody>
      </p:sp>
      <p:pic>
        <p:nvPicPr>
          <p:cNvPr descr="../images/r/color-brewer-qualitativ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235200"/>
            <a:ext cx="8229600" cy="274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  <a:r>
              <a:rPr/>
              <a:t> </a:t>
            </a:r>
            <a:r>
              <a:rPr/>
              <a:t>(2/3)</a:t>
            </a:r>
          </a:p>
        </p:txBody>
      </p:sp>
      <p:pic>
        <p:nvPicPr>
          <p:cNvPr descr="../images/r/color-brewer-sequen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89000" y="1600200"/>
            <a:ext cx="735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sequential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Kindergarten.</a:t>
            </a:r>
          </a:p>
        </p:txBody>
      </p:sp>
      <p:pic>
        <p:nvPicPr>
          <p:cNvPr descr="../images/external/julias-colour-wheel1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60600" y="1600200"/>
            <a:ext cx="4610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pic>
        <p:nvPicPr>
          <p:cNvPr descr="../images/r/virdis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Gradients</a:t>
            </a:r>
          </a:p>
        </p:txBody>
      </p:sp>
      <p:pic>
        <p:nvPicPr>
          <p:cNvPr descr="../images/r/rainbow-gradie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gradient-option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13100" y="1600200"/>
            <a:ext cx="2705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Gradient</a:t>
            </a:r>
            <a:r>
              <a:rPr/>
              <a:t> </a:t>
            </a:r>
            <a:r>
              <a:rPr/>
              <a:t>drop-down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Discrete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discrete-color-option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32100" y="1600200"/>
            <a:ext cx="3492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Discrete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drop-down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 = Hue</a:t>
            </a:r>
          </a:p>
          <a:p>
            <a:pPr lvl="2"/>
            <a:r>
              <a:rPr/>
              <a:t>Color wheel</a:t>
            </a:r>
          </a:p>
          <a:p>
            <a:pPr lvl="2"/>
            <a:r>
              <a:rPr/>
              <a:t>Red, yellow, green, cyan, blue, and magenta</a:t>
            </a:r>
          </a:p>
          <a:p>
            <a:pPr lvl="1"/>
            <a:r>
              <a:rPr/>
              <a:t>Saturation</a:t>
            </a:r>
          </a:p>
          <a:p>
            <a:pPr lvl="2"/>
            <a:r>
              <a:rPr/>
              <a:t>How colorful</a:t>
            </a:r>
          </a:p>
          <a:p>
            <a:pPr lvl="2"/>
            <a:r>
              <a:rPr/>
              <a:t>Low saturation produces white or various shades of gray</a:t>
            </a:r>
          </a:p>
          <a:p>
            <a:pPr lvl="1"/>
            <a:r>
              <a:rPr/>
              <a:t>Value</a:t>
            </a:r>
          </a:p>
          <a:p>
            <a:pPr lvl="2"/>
            <a:r>
              <a:rPr/>
              <a:t>How dark</a:t>
            </a:r>
          </a:p>
          <a:p>
            <a:pPr lvl="2"/>
            <a:r>
              <a:rPr/>
              <a:t>Low values produce dark color</a:t>
            </a:r>
          </a:p>
          <a:p>
            <a:pPr lvl="2"/>
            <a:r>
              <a:rPr/>
              <a:t>0 produces black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</a:t>
            </a:r>
          </a:p>
        </p:txBody>
      </p:sp>
      <p:pic>
        <p:nvPicPr>
          <p:cNvPr descr="../images/r/hsv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hue</a:t>
            </a:r>
            <a:r>
              <a:rPr/>
              <a:t> </a:t>
            </a:r>
            <a:r>
              <a:rPr/>
              <a:t>only</a:t>
            </a:r>
          </a:p>
        </p:txBody>
      </p:sp>
      <p:pic>
        <p:nvPicPr>
          <p:cNvPr descr="../images/r/hsv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saturation</a:t>
            </a:r>
            <a:r>
              <a:rPr/>
              <a:t> </a:t>
            </a:r>
            <a:r>
              <a:rPr/>
              <a:t>only</a:t>
            </a:r>
          </a:p>
        </p:txBody>
      </p:sp>
      <p:pic>
        <p:nvPicPr>
          <p:cNvPr descr="../images/r/hsv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only</a:t>
            </a:r>
          </a:p>
        </p:txBody>
      </p:sp>
      <p:pic>
        <p:nvPicPr>
          <p:cNvPr descr="../images/r/hsv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HCL</a:t>
            </a:r>
            <a:r>
              <a:rPr/>
              <a:t> </a:t>
            </a:r>
            <a:r>
              <a:rPr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 = hue</a:t>
            </a:r>
          </a:p>
          <a:p>
            <a:pPr lvl="2"/>
            <a:r>
              <a:rPr/>
              <a:t>arranged on a wheel 0-360 degrees</a:t>
            </a:r>
          </a:p>
          <a:p>
            <a:pPr lvl="2"/>
            <a:r>
              <a:rPr/>
              <a:t>0 = red, 120 = green, 240 = blue</a:t>
            </a:r>
          </a:p>
          <a:p>
            <a:pPr lvl="2"/>
            <a:r>
              <a:rPr/>
              <a:t>60 = yellow, 180 = cyan, 240 = magenta</a:t>
            </a:r>
          </a:p>
          <a:p>
            <a:pPr lvl="1"/>
            <a:r>
              <a:rPr/>
              <a:t>C = chroma</a:t>
            </a:r>
          </a:p>
          <a:p>
            <a:pPr lvl="2"/>
            <a:r>
              <a:rPr/>
              <a:t>colorfulness relative to a gray of equal luminence</a:t>
            </a:r>
          </a:p>
          <a:p>
            <a:pPr lvl="2"/>
            <a:r>
              <a:rPr/>
              <a:t>not quite same as saturation</a:t>
            </a:r>
          </a:p>
          <a:p>
            <a:pPr lvl="1"/>
            <a:r>
              <a:rPr/>
              <a:t>L = luminence</a:t>
            </a:r>
          </a:p>
          <a:p>
            <a:pPr lvl="2"/>
            <a:r>
              <a:rPr/>
              <a:t>brightness, lightness</a:t>
            </a:r>
          </a:p>
          <a:p>
            <a:pPr lvl="1"/>
            <a:r>
              <a:rPr/>
              <a:t>Not all combinations of HCL work</a:t>
            </a:r>
          </a:p>
          <a:p>
            <a:pPr lvl="1"/>
            <a:r>
              <a:rPr/>
              <a:t>Very similar systems are CIE-LUV, CIE-LAB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“There are 10 types of programmers in the world, those who undestand binary and those who don’t.”</a:t>
                </a:r>
              </a:p>
              <a:p>
                <a:pPr lvl="2"/>
                <a:r>
                  <a:rPr/>
                  <a:t>1001 1100 (base 2)</a:t>
                </a:r>
              </a:p>
              <a:p>
                <a:pPr lvl="2"/>
                <a:r>
                  <a:rPr/>
                  <a:t>=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7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6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5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4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1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0</m:t>
                        </m:r>
                      </m:sup>
                    </m:sSup>
                  </m:oMath>
                </a14:m>
              </a:p>
              <a:p>
                <a:pPr lvl="2"/>
                <a:r>
                  <a:rPr/>
                  <a:t>= 128+16+8+4 = 156</a:t>
                </a:r>
              </a:p>
              <a:p>
                <a:pPr lvl="1"/>
                <a:r>
                  <a:rPr/>
                  <a:t>Eight binary digits represent the numbers 0-255</a:t>
                </a:r>
              </a:p>
            </p:txBody>
          </p:sp>
        </mc:Choice>
      </mc:AlternateContent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Luminance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90%</a:t>
            </a:r>
          </a:p>
        </p:txBody>
      </p:sp>
      <p:pic>
        <p:nvPicPr>
          <p:cNvPr descr="../images/r/hcl-9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Luminance=70%</a:t>
            </a:r>
          </a:p>
        </p:txBody>
      </p:sp>
      <p:pic>
        <p:nvPicPr>
          <p:cNvPr descr="../images/r/hcl-7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Luminance=50%</a:t>
            </a:r>
          </a:p>
        </p:txBody>
      </p:sp>
      <p:pic>
        <p:nvPicPr>
          <p:cNvPr descr="../images/r/hcl-5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Luminance=30%</a:t>
            </a:r>
          </a:p>
        </p:txBody>
      </p:sp>
      <p:pic>
        <p:nvPicPr>
          <p:cNvPr descr="../images/r/hcl-3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system</a:t>
            </a:r>
          </a:p>
        </p:txBody>
      </p:sp>
      <p:pic>
        <p:nvPicPr>
          <p:cNvPr descr="../images/external/cymk-subtractiv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subtractive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Building blocks Cyan (C), Magenta (M), Yellow (Y), Black (K).</a:t>
            </a:r>
          </a:p>
          <a:p>
            <a:pPr lvl="1"/>
            <a:r>
              <a:rPr/>
              <a:t>Cyan plus Magenta equals Blue</a:t>
            </a:r>
          </a:p>
          <a:p>
            <a:pPr lvl="1"/>
            <a:r>
              <a:rPr/>
              <a:t>Cyan plus Yellow equals Green</a:t>
            </a:r>
          </a:p>
          <a:p>
            <a:pPr lvl="1"/>
            <a:r>
              <a:rPr/>
              <a:t>Magenta plus Yellow equals Red</a:t>
            </a:r>
          </a:p>
          <a:p>
            <a:pPr lvl="1"/>
            <a:r>
              <a:rPr/>
              <a:t>All three combined equals Black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black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Only in theory does, C+M+Y = Black</a:t>
            </a:r>
          </a:p>
          <a:p>
            <a:pPr lvl="2"/>
            <a:r>
              <a:rPr/>
              <a:t>Too much ink</a:t>
            </a:r>
          </a:p>
          <a:p>
            <a:pPr lvl="2"/>
            <a:r>
              <a:rPr/>
              <a:t>Dull muddy color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Kindergarten view of colors</a:t>
            </a:r>
          </a:p>
          <a:p>
            <a:pPr lvl="1"/>
            <a:r>
              <a:rPr/>
              <a:t>RGB color system</a:t>
            </a:r>
          </a:p>
          <a:p>
            <a:pPr lvl="2"/>
            <a:r>
              <a:rPr/>
              <a:t>Gradients</a:t>
            </a:r>
          </a:p>
          <a:p>
            <a:pPr lvl="1"/>
            <a:r>
              <a:rPr/>
              <a:t>HSV color system</a:t>
            </a:r>
          </a:p>
          <a:p>
            <a:pPr lvl="2"/>
            <a:r>
              <a:rPr/>
              <a:t>Discrete color palettes</a:t>
            </a:r>
          </a:p>
          <a:p>
            <a:pPr lvl="1"/>
            <a:r>
              <a:rPr/>
              <a:t>CYMK system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Hexadecimal digits (base 16)</a:t>
                </a:r>
              </a:p>
              <a:p>
                <a:pPr lvl="2"/>
                <a:r>
                  <a:rPr/>
                  <a:t>0-9, A=10, B=11, C=12, D=13, E=14, F=15</a:t>
                </a:r>
              </a:p>
              <a:p>
                <a:pPr lvl="2"/>
                <a:r>
                  <a:rPr/>
                  <a:t>1001 1100 (base 2)</a:t>
                </a:r>
              </a:p>
              <a:p>
                <a:pPr lvl="2"/>
                <a:r>
                  <a:rPr/>
                  <a:t>= 9C (base 16)</a:t>
                </a:r>
              </a:p>
              <a:p>
                <a:pPr lvl="2"/>
                <a:r>
                  <a:rPr/>
                  <a:t>= </a:t>
                </a:r>
                <a14:m>
                  <m:oMath xmlns:m="http://schemas.openxmlformats.org/officeDocument/2006/math">
                    <m:r>
                      <m:t>9</m:t>
                    </m:r>
                    <m:r>
                      <m:t>*</m:t>
                    </m:r>
                    <m:sSup>
                      <m:e>
                        <m:r>
                          <m:t>16</m:t>
                        </m:r>
                      </m:e>
                      <m:sup>
                        <m:r>
                          <m:t>1</m:t>
                        </m:r>
                      </m:sup>
                    </m:sSup>
                    <m:r>
                      <m:t>+</m:t>
                    </m:r>
                    <m:r>
                      <m:t>12</m:t>
                    </m:r>
                    <m:r>
                      <m:t>*</m:t>
                    </m:r>
                    <m:sSup>
                      <m:e>
                        <m:r>
                          <m:t>16</m:t>
                        </m:r>
                      </m:e>
                      <m:sup>
                        <m:r>
                          <m:t>0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Two hexadecimal digits represent the numbers 0-255.</a:t>
                </a:r>
              </a:p>
              <a:p>
                <a:pPr lvl="2"/>
                <a:r>
                  <a:rPr/>
                  <a:t>00 (base 16) = 0, FF (base 16) = 255</a:t>
                </a:r>
              </a:p>
              <a:p>
                <a:pPr lvl="1"/>
                <a:r>
                  <a:rPr/>
                  <a:t>A # prefix implies hexadecimal in most computer languages.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#rrggbb format</a:t>
            </a:r>
          </a:p>
          <a:p>
            <a:pPr lvl="2"/>
            <a:r>
              <a:rPr/>
              <a:t>#000000 is pure black</a:t>
            </a:r>
          </a:p>
          <a:p>
            <a:pPr lvl="2"/>
            <a:r>
              <a:rPr/>
              <a:t>#FFFFFF is pure white</a:t>
            </a:r>
          </a:p>
          <a:p>
            <a:pPr lvl="2"/>
            <a:r>
              <a:rPr/>
              <a:t>#FF0000 is pure red</a:t>
            </a:r>
          </a:p>
          <a:p>
            <a:pPr lvl="2"/>
            <a:r>
              <a:rPr/>
              <a:t>#00FF00 is pure green</a:t>
            </a:r>
          </a:p>
          <a:p>
            <a:pPr lvl="2"/>
            <a:r>
              <a:rPr/>
              <a:t>#0000FF is pure blue</a:t>
            </a:r>
          </a:p>
          <a:p>
            <a:pPr lvl="1"/>
            <a:r>
              <a:rPr/>
              <a:t>You can mix and match to get 16,777,216 colors</a:t>
            </a:r>
          </a:p>
          <a:p>
            <a:pPr lvl="2"/>
            <a:r>
              <a:rPr/>
              <a:t>#800080 is purple, #FF69B4 is pink, #40e0d0 is turquoise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yellow</a:t>
            </a:r>
          </a:p>
        </p:txBody>
      </p:sp>
      <p:pic>
        <p:nvPicPr>
          <p:cNvPr descr="../images/r/red-plus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magenta</a:t>
            </a:r>
          </a:p>
        </p:txBody>
      </p:sp>
      <p:pic>
        <p:nvPicPr>
          <p:cNvPr descr="../images/r/red-plus-blu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cyan</a:t>
            </a:r>
          </a:p>
        </p:txBody>
      </p:sp>
      <p:pic>
        <p:nvPicPr>
          <p:cNvPr descr="../images/r/green-plus-blu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tutorial on colors</dc:title>
  <dc:creator>Steve Simon</dc:creator>
  <cp:keywords/>
  <dcterms:created xsi:type="dcterms:W3CDTF">2019-09-08T02:24:14Z</dcterms:created>
  <dcterms:modified xsi:type="dcterms:W3CDTF">2019-09-08T02:24:14Z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2019-07-22</vt:lpwstr>
  </property>
  <property fmtid="{D5CDD505-2E9C-101B-9397-08002B2CF9AE}" pid="3" name="output">
    <vt:lpwstr>powerpoint_presentation</vt:lpwstr>
  </property>
</Properties>
</file>