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notesMaster" Target="notesMasters/notes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start,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stories.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1990s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Graphics.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“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”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provide.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politely</a:t>
            </a:r>
            <a:r>
              <a:rPr/>
              <a:t> </a:t>
            </a:r>
            <a:r>
              <a:rPr/>
              <a:t>declined.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tearing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“</a:t>
            </a:r>
            <a:r>
              <a:rPr/>
              <a:t>after</a:t>
            </a:r>
            <a:r>
              <a:rPr/>
              <a:t>”</a:t>
            </a:r>
            <a:r>
              <a:rPr/>
              <a:t> </a:t>
            </a:r>
            <a:r>
              <a:rPr/>
              <a:t>pictures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opinion,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arrogant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matter.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differs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mine,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psychologists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audience.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pyschology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toilet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ternary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interactivity,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accomplish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sliders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hovering.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Potentially,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dashboards.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attended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iversion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believer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preferences,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hoping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languages,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principles,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version,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  <a:r>
              <a:rPr/>
              <a:t>”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Nothing,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tragedies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SSSS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(Steve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So)</a:t>
            </a:r>
            <a:r>
              <a:rPr/>
              <a:t> </a:t>
            </a:r>
            <a:r>
              <a:rPr/>
              <a:t>carries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co-workers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(put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pride</a:t>
            </a:r>
            <a:r>
              <a:rPr/>
              <a:t> </a:t>
            </a:r>
            <a:r>
              <a:rPr/>
              <a:t>here)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cubicle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answer.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develops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reproducibility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reusability.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ringers.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ringer,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bored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2015.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shrinks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“</a:t>
            </a:r>
            <a:r>
              <a:rPr/>
              <a:t>bunny</a:t>
            </a:r>
            <a:r>
              <a:rPr/>
              <a:t> </a:t>
            </a:r>
            <a:r>
              <a:rPr/>
              <a:t>ears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Bunny</a:t>
            </a:r>
            <a:r>
              <a:rPr/>
              <a:t> </a:t>
            </a:r>
            <a:r>
              <a:rPr/>
              <a:t>ears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sneak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fingers</a:t>
            </a:r>
            <a:r>
              <a:rPr/>
              <a:t> </a:t>
            </a:r>
            <a:r>
              <a:rPr/>
              <a:t>upraised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fingers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photo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taken,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bunny</a:t>
            </a:r>
            <a:r>
              <a:rPr/>
              <a:t> </a:t>
            </a:r>
            <a:r>
              <a:rPr/>
              <a:t>ears.</a:t>
            </a:r>
            <a:r>
              <a:rPr/>
              <a:t> </a:t>
            </a:r>
            <a:r>
              <a:rPr/>
              <a:t>Anyway,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bunny</a:t>
            </a:r>
            <a:r>
              <a:rPr/>
              <a:t> </a:t>
            </a:r>
            <a:r>
              <a:rPr/>
              <a:t>ears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z-axis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bent,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y-axis.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Animation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animation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loved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mysoginistic,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better.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Flatland.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dimensions.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z-axis,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</a:t>
            </a:r>
            <a:r>
              <a:rPr/>
              <a:t> </a:t>
            </a:r>
            <a:r>
              <a:rPr/>
              <a:t>screen,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distortions.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Penrose</a:t>
            </a:r>
            <a:r>
              <a:rPr/>
              <a:t> </a:t>
            </a:r>
            <a:r>
              <a:rPr/>
              <a:t>stairs,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Lionel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Roger</a:t>
            </a:r>
            <a:r>
              <a:rPr/>
              <a:t> </a:t>
            </a:r>
            <a:r>
              <a:rPr/>
              <a:t>Penrose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1958,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inspiration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imaginative</a:t>
            </a:r>
            <a:r>
              <a:rPr/>
              <a:t> </a:t>
            </a:r>
            <a:r>
              <a:rPr/>
              <a:t>drawings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M.C.</a:t>
            </a:r>
            <a:r>
              <a:rPr/>
              <a:t> </a:t>
            </a:r>
            <a:r>
              <a:rPr/>
              <a:t>Esher,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clever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distortions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deceptively</a:t>
            </a:r>
            <a:r>
              <a:rPr/>
              <a:t> </a:t>
            </a:r>
            <a:r>
              <a:rPr/>
              <a:t>real.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overlooked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dominant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myseslf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bunny</a:t>
            </a:r>
            <a:r>
              <a:rPr/>
              <a:t> </a:t>
            </a:r>
            <a:r>
              <a:rPr/>
              <a:t>ears.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shaking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amazement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gimmick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typed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flash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repeatedly.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usability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encountered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quicky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button,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desperately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blinking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animations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distracting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instantly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animation</a:t>
            </a:r>
            <a:r>
              <a:rPr/>
              <a:t> </a:t>
            </a:r>
            <a:r>
              <a:rPr/>
              <a:t>draws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repeatedly.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animation.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confining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master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two-dimiensional</a:t>
            </a:r>
            <a:r>
              <a:rPr/>
              <a:t> </a:t>
            </a:r>
            <a:r>
              <a:rPr/>
              <a:t>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slides.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scratch.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9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0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1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3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4.gi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6/21/2019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Master two dimensions first</a:t>
            </a:r>
          </a:p>
          <a:p>
            <a:pPr lvl="1"/>
            <a:r>
              <a:rPr/>
              <a:t>Find substitutes for the third dimension</a:t>
            </a:r>
          </a:p>
          <a:p>
            <a:pPr lvl="2"/>
            <a:r>
              <a:rPr/>
              <a:t>Panels</a:t>
            </a:r>
          </a:p>
          <a:p>
            <a:pPr lvl="2"/>
            <a:r>
              <a:rPr/>
              <a:t>Heat maps</a:t>
            </a:r>
          </a:p>
          <a:p>
            <a:pPr lvl="2"/>
            <a:r>
              <a:rPr/>
              <a:t>Contour plots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contour-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17700" y="1600200"/>
            <a:ext cx="5295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contour-plot-alternat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5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surrounding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contour-plot-alternat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600200"/>
            <a:ext cx="541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Ternary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ternary-dia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81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Ternary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(developer,</a:t>
            </a:r>
            <a:r>
              <a:rPr/>
              <a:t> </a:t>
            </a:r>
            <a:r>
              <a:rPr/>
              <a:t>designer,</a:t>
            </a:r>
            <a:r>
              <a:rPr/>
              <a:t> </a:t>
            </a:r>
            <a:r>
              <a:rPr/>
              <a:t>journalist)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</a:t>
            </a:r>
          </a:p>
          <a:p>
            <a:pPr lvl="2"/>
            <a:r>
              <a:rPr/>
              <a:t>Sliders</a:t>
            </a:r>
          </a:p>
          <a:p>
            <a:pPr lvl="2"/>
            <a:r>
              <a:rPr/>
              <a:t>Hover</a:t>
            </a:r>
          </a:p>
          <a:p>
            <a:pPr lvl="1"/>
            <a:r>
              <a:rPr/>
              <a:t>Excellent for exploratory graphics</a:t>
            </a:r>
          </a:p>
          <a:p>
            <a:pPr lvl="1"/>
            <a:r>
              <a:rPr/>
              <a:t>Not within the scope of this talk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methods overwritten by 'ggplot2':
##   method         from 
##   [.quosures     rlang
##   c.quosures     rlang
##   print.quosures rlang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  <a:p>
            <a:pPr lvl="2"/>
            <a:r>
              <a:rPr/>
              <a:t>Text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data-visualization_files/figure-pptx/point-aesthetics-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data-visualization_files/figure-pptx/point-aesthetics-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data-visualization_files/figure-pptx/point-aesthetics-shap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data-visualization_files/figure-pptx/point-aesthetics-siz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Position is the physical location of the geometry/mark. Since I have constrained myself to a static two-dimensional world, there are two dimensions to position. These correspond to the horizontal and vertical position, or to the x and y axes. Postion exists on a continuum. Shape is categorical. It can represent discrete values but not values on a continuum.</a:t>
            </a:r>
          </a:p>
          <a:p>
            <a:pPr lvl="0" marL="0" indent="0">
              <a:buNone/>
            </a:pPr>
            <a:r>
              <a:rPr/>
              <a:t>Size is on a continuum. Normally, you think of size as a single dimension, area, but you can vary size in both the horizontal and vertical dimension independently. I don’t recommend this in most settings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myth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visualization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anecdotes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Guidelines for Good Graphics</a:t>
            </a:r>
          </a:p>
          <a:p>
            <a:pPr lvl="2"/>
            <a:r>
              <a:rPr/>
              <a:t>Bad advice from my boss</a:t>
            </a:r>
          </a:p>
          <a:p>
            <a:pPr lvl="2"/>
            <a:r>
              <a:rPr/>
              <a:t>My first audience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projections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agnosticism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course will show examples using</a:t>
            </a:r>
          </a:p>
          <a:p>
            <a:pPr lvl="2"/>
            <a:r>
              <a:rPr/>
              <a:t>Python,</a:t>
            </a:r>
          </a:p>
          <a:p>
            <a:pPr lvl="2"/>
            <a:r>
              <a:rPr/>
              <a:t>R, and</a:t>
            </a:r>
          </a:p>
          <a:p>
            <a:pPr lvl="2"/>
            <a:r>
              <a:rPr/>
              <a:t>Tableau</a:t>
            </a:r>
          </a:p>
          <a:p>
            <a:pPr lvl="1"/>
            <a:r>
              <a:rPr/>
              <a:t>I do not play favorites</a:t>
            </a:r>
          </a:p>
          <a:p>
            <a:pPr lvl="1"/>
            <a:r>
              <a:rPr/>
              <a:t>Use the software you like best</a:t>
            </a:r>
          </a:p>
          <a:p>
            <a:pPr lvl="2"/>
            <a:r>
              <a:rPr/>
              <a:t>What does your boss use?</a:t>
            </a:r>
          </a:p>
          <a:p>
            <a:pPr lvl="2"/>
            <a:r>
              <a:rPr/>
              <a:t>What do your co-workers use?</a:t>
            </a:r>
          </a:p>
          <a:p>
            <a:pPr lvl="2"/>
            <a:r>
              <a:rPr/>
              <a:t>What software are you most comfortable with?</a:t>
            </a:r>
          </a:p>
          <a:p>
            <a:pPr lvl="1"/>
            <a:r>
              <a:rPr/>
              <a:t>What fits yo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animations,</a:t>
            </a:r>
            <a:r>
              <a:rPr/>
              <a:t> </a:t>
            </a:r>
            <a:r>
              <a:rPr/>
              <a:t>interactivity,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reality</a:t>
            </a:r>
          </a:p>
        </p:txBody>
      </p:sp>
      <p:pic>
        <p:nvPicPr>
          <p:cNvPr descr="../images/hedging-prior-surfa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peaks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back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two-dimensional</a:t>
            </a:r>
            <a:r>
              <a:rPr/>
              <a:t> </a:t>
            </a:r>
            <a:r>
              <a:rPr/>
              <a:t>world</a:t>
            </a:r>
          </a:p>
        </p:txBody>
      </p:sp>
      <p:pic>
        <p:nvPicPr>
          <p:cNvPr descr="../images/flatland-book-cov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21000" y="1600200"/>
            <a:ext cx="328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Flatland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cover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distortions</a:t>
            </a:r>
          </a:p>
        </p:txBody>
      </p:sp>
      <p:pic>
        <p:nvPicPr>
          <p:cNvPr descr="../images/penrose-stai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400" y="1600200"/>
            <a:ext cx="527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Penrose</a:t>
            </a:r>
            <a:r>
              <a:rPr/>
              <a:t> </a:t>
            </a:r>
            <a:r>
              <a:rPr/>
              <a:t>stairs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+ Three dimensional plots are tricky. According to the Wikipedia entry on azimuth, 'In mathematics, the azimuth angle of a point in cylindrical coordinates or spherical coordinates is the anticlockwise angle between the positive x-axis and the projection of the vector onto the xy-plane.' The value of theta is defined as the azimuthal angle according to the help file of persp3D. So, assuming a colatitude (phi) of 0, the default of value of 0 for theta means that you are staring straight down the X-axis, and the value of 90 means that you are staring straight down the Y-axis."</a:t>
            </a:r>
          </a:p>
          <a:p>
            <a:pPr lvl="0" marL="0" indent="0">
              <a:buNone/>
            </a:pPr>
            <a:r>
              <a:rPr/>
              <a:t>*** Static two dimesional images - no distractions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blink_tag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542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infamous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Steve Simon</dc:creator>
  <cp:keywords/>
  <dcterms:created xsi:type="dcterms:W3CDTF">2019-06-22T21:07:06Z</dcterms:created>
  <dcterms:modified xsi:type="dcterms:W3CDTF">2019-06-22T21:07:06Z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6/21/2019</vt:lpwstr>
  </property>
  <property fmtid="{D5CDD505-2E9C-101B-9397-08002B2CF9AE}" pid="3" name="output">
    <vt:lpwstr>powerpoint_presentation</vt:lpwstr>
  </property>
</Properties>
</file>