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notesMaster" Target="notesMasters/notesMaster1.xml" /><Relationship Id="rId122" Type="http://schemas.openxmlformats.org/officeDocument/2006/relationships/tableStyles" Target="tableStyles.xml" /><Relationship Id="rId1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0" Type="http://schemas.openxmlformats.org/officeDocument/2006/relationships/viewProps" Target="viewProps.xml" /><Relationship Id="rId11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1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megenta,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complementary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(blue,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respectively)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  <a:r>
              <a:rPr/>
              <a:t> </a:t>
            </a:r>
            <a:r>
              <a:rPr/>
              <a:t>Eventaully,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titanic3.csv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cna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Understanding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tasks:</a:t>
            </a:r>
            <a:r>
              <a:rPr/>
              <a:t> </a:t>
            </a:r>
            <a:r>
              <a:rPr/>
              <a:t>projection,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facilitate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(Supreme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States)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another?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comparisons:</a:t>
            </a:r>
            <a:r>
              <a:rPr/>
              <a:t> </a:t>
            </a:r>
            <a:r>
              <a:rPr/>
              <a:t>length,</a:t>
            </a:r>
            <a:r>
              <a:rPr/>
              <a:t> </a:t>
            </a:r>
            <a:r>
              <a:rPr/>
              <a:t>angle,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increasingly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(requiring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dimentional</a:t>
            </a:r>
            <a:r>
              <a:rPr/>
              <a:t> </a:t>
            </a:r>
            <a:r>
              <a:rPr/>
              <a:t>space)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above.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movements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movements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rotation,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superimpositions.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exapmle,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Farm)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Crookston)?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semicircular</a:t>
            </a:r>
            <a:r>
              <a:rPr/>
              <a:t> </a:t>
            </a:r>
            <a:r>
              <a:rPr/>
              <a:t>dial,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full.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level?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downwards.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subconciously.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3/4.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scane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3/4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difficulty,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typos,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typos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February)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judging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(annual</a:t>
            </a:r>
            <a:r>
              <a:rPr/>
              <a:t> </a:t>
            </a:r>
            <a:r>
              <a:rPr/>
              <a:t>sales).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here–is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diameter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(Metro)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(Tesco)?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orientations.</a:t>
            </a:r>
            <a:r>
              <a:rPr/>
              <a:t> </a:t>
            </a:r>
            <a:r>
              <a:rPr/>
              <a:t>Picking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visible.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snowfall,</a:t>
            </a:r>
            <a:r>
              <a:rPr/>
              <a:t> </a:t>
            </a:r>
            <a:r>
              <a:rPr/>
              <a:t>Remington,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southwester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Newport,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width.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mosaic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spine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barcharts.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Barcharts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rooted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Gannt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lines.))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unsettling</a:t>
            </a:r>
            <a:r>
              <a:rPr/>
              <a:t> </a:t>
            </a:r>
            <a:r>
              <a:rPr/>
              <a:t>vibratory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life’s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stripes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stripes.</a:t>
            </a:r>
            <a:r>
              <a:rPr/>
              <a:t>”</a:t>
            </a:r>
            <a:r>
              <a:rPr/>
              <a:t> </a:t>
            </a:r>
            <a:r>
              <a:rPr/>
              <a:t>Marty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Zebra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Madagascar.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empty,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sensible</a:t>
            </a:r>
            <a:r>
              <a:rPr/>
              <a:t> </a:t>
            </a:r>
            <a:r>
              <a:rPr/>
              <a:t>defaults,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unevenness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noticeable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((Show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data))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discern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electrons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indulge</a:t>
            </a:r>
            <a:r>
              <a:rPr/>
              <a:t> </a:t>
            </a:r>
            <a:r>
              <a:rPr/>
              <a:t>yourself?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105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sotware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Worse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bar?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“</a:t>
            </a:r>
            <a:r>
              <a:rPr/>
              <a:t>wall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superimpositions,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degrades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distorts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advantage)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wedge,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wedge.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113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Weiyi</a:t>
            </a:r>
            <a:r>
              <a:rPr/>
              <a:t> </a:t>
            </a:r>
            <a:r>
              <a:rPr/>
              <a:t>Cai,</a:t>
            </a:r>
            <a:r>
              <a:rPr/>
              <a:t> </a:t>
            </a:r>
            <a:r>
              <a:rPr/>
              <a:t>Simone</a:t>
            </a:r>
            <a:r>
              <a:rPr/>
              <a:t> </a:t>
            </a:r>
            <a:r>
              <a:rPr/>
              <a:t>Landon.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Growing.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Connections.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https://www.nytimes.com/interactive/2019/04/03/world/white-extremist-terrorism-christchurch.html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</a:t>
            </a:r>
            <a:r>
              <a:rPr/>
              <a:t> </a:t>
            </a:r>
            <a:r>
              <a:rPr/>
              <a:t>Smirniotis.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Service.</a:t>
            </a:r>
            <a:r>
              <a:rPr/>
              <a:t> </a:t>
            </a:r>
            <a:r>
              <a:rPr/>
              <a:t>Wirecutter,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https://thewirecutter.com/reviews/best-vpn-service/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Relationship Id="rId3" Type="http://schemas.openxmlformats.org/officeDocument/2006/relationships/image" Target="../media/image39.png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Relationship Id="rId3" Type="http://schemas.openxmlformats.org/officeDocument/2006/relationships/image" Target="../media/image40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Relationship Id="rId3" Type="http://schemas.openxmlformats.org/officeDocument/2006/relationships/image" Target="../media/image41.png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Relationship Id="rId3" Type="http://schemas.openxmlformats.org/officeDocument/2006/relationships/image" Target="../media/image42.png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43.png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6.png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Relationship Id="rId3" Type="http://schemas.openxmlformats.org/officeDocument/2006/relationships/image" Target="../media/image47.png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48.png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9.png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50.png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ww.nytimes.com/2019/06/22/upshot/america-who-deserves-representation.html" TargetMode="External" /><Relationship Id="rId4" Type="http://schemas.openxmlformats.org/officeDocument/2006/relationships/hyperlink" Target="https://www.nytimes.com/interactive/2019/04/03/world/white-extremist-terrorism-christchurch.html" TargetMode="External" /><Relationship Id="rId5" Type="http://schemas.openxmlformats.org/officeDocument/2006/relationships/hyperlink" Target="https://thewirecutter.com/reviews/best-vpn-service/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7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0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21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2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3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0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1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4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6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7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8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29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Barcharts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cotus-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alternate-white-and-bl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Moire</a:t>
            </a:r>
            <a:r>
              <a:rPr/>
              <a:t> </a:t>
            </a:r>
            <a:r>
              <a:rPr/>
              <a:t>effect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optical-illusion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543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three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Axis labels often fit better on vertical location</a:t>
            </a:r>
          </a:p>
          <a:p>
            <a:pPr lvl="1"/>
            <a:r>
              <a:rPr/>
              <a:t>Cannot vary both X and Y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sideways</a:t>
            </a:r>
          </a:p>
        </p:txBody>
      </p:sp>
      <p:pic>
        <p:nvPicPr>
          <p:cNvPr descr="../images/r/location-vertic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../images/r/bo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../images/r/re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later)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external/bars-3d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external/bars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Projection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external/pie-3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r/pie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1"/>
            <a:r>
              <a:rPr/>
              <a:t>Hierarchy of perception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((Describe some possible analyses using the scotus data set.))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3"/>
              </a:rPr>
              <a:t>People Who Can’t Vote Still Count Politically in America. What if That Changes?</a:t>
            </a:r>
          </a:p>
          <a:p>
            <a:pPr lvl="2"/>
            <a:r>
              <a:rPr>
                <a:hlinkClick r:id="rId4"/>
              </a:rPr>
              <a:t>Attacks by White Extremists Are Growing. So Are Their Connections</a:t>
            </a:r>
            <a:r>
              <a:rPr/>
              <a:t>.</a:t>
            </a:r>
          </a:p>
          <a:p>
            <a:pPr lvl="2"/>
            <a:r>
              <a:rPr>
                <a:hlinkClick r:id="rId5"/>
              </a:rPr>
              <a:t>The Best VPN Service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Voters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Texas</a:t>
            </a:r>
          </a:p>
        </p:txBody>
      </p:sp>
      <p:pic>
        <p:nvPicPr>
          <p:cNvPr descr="../images/external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</a:p>
        </p:txBody>
      </p:sp>
      <p:pic>
        <p:nvPicPr>
          <p:cNvPr descr="../images/external/terrorism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speeds</a:t>
            </a:r>
          </a:p>
        </p:txBody>
      </p:sp>
      <p:pic>
        <p:nvPicPr>
          <p:cNvPr descr="../images/external/vpn-spee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01800" y="1600200"/>
            <a:ext cx="574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speeds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providers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CYMK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Preparation</a:t>
            </a:r>
          </a:p>
          <a:p>
            <a:pPr lvl="1"/>
            <a:r>
              <a:rPr/>
              <a:t>Group exercises</a:t>
            </a:r>
          </a:p>
          <a:p>
            <a:pPr lvl="1"/>
            <a:r>
              <a:rPr/>
              <a:t>Colors</a:t>
            </a:r>
          </a:p>
          <a:p>
            <a:pPr lvl="1"/>
            <a:r>
              <a:rPr/>
              <a:t>Perception</a:t>
            </a:r>
          </a:p>
          <a:p>
            <a:pPr lvl="1"/>
            <a:r>
              <a:rPr/>
              <a:t>Barchart fundamentals</a:t>
            </a:r>
          </a:p>
          <a:p>
            <a:pPr lvl="1"/>
            <a:r>
              <a:rPr/>
              <a:t>Barchart recommendations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Red, green, and blue combinations produce yellow, magenta, and cyan.</a:t>
            </a:r>
          </a:p>
          <a:p>
            <a:pPr lvl="2"/>
            <a:r>
              <a:rPr/>
              <a:t>#FF0000 (pure red) plus ##00FF00 (pure green) equals #FFFF00 (pure yellow)</a:t>
            </a:r>
          </a:p>
          <a:p>
            <a:pPr lvl="2"/>
            <a:r>
              <a:rPr/>
              <a:t>#FF0000 (pure red) plus #0000FF (pure blue) equals #FF00FF (pure magenta)</a:t>
            </a:r>
          </a:p>
          <a:p>
            <a:pPr lvl="2"/>
            <a:r>
              <a:rPr/>
              <a:t>#00FF00 (pure green) plus #0000FF (pure blue) equals #00FFFF (pure cyan)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the third color to produce white</a:t>
            </a:r>
          </a:p>
          <a:p>
            <a:pPr lvl="2"/>
            <a:r>
              <a:rPr/>
              <a:t>#FFFF00 (pure yellow) plus #0000FF (pure blue) equals #FFFFFF (pure white)</a:t>
            </a:r>
          </a:p>
          <a:p>
            <a:pPr lvl="2"/>
            <a:r>
              <a:rPr/>
              <a:t>#FF00FF (pure magenta) plus #00FF00 (pure green) equals #FFFFFF (pure white)</a:t>
            </a:r>
          </a:p>
          <a:p>
            <a:pPr lvl="2"/>
            <a:r>
              <a:rPr/>
              <a:t>#00FFFF (pure cyan) plus #FF0000 (pure red) equals #FFFFFF (pure white)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 these steps to get ready for lecture #2 in data visualization.</a:t>
            </a:r>
          </a:p>
          <a:p>
            <a:pPr lvl="2"/>
            <a:r>
              <a:rPr/>
              <a:t>Download and import Titanic data</a:t>
            </a:r>
          </a:p>
          <a:p>
            <a:pPr lvl="2"/>
            <a:r>
              <a:rPr/>
              <a:t>Download and import scotus data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palletes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read.csv("../../common-files/data/titanic3.csv")</a:t>
            </a:r>
          </a:p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CYMK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2"/>
            <a:r>
              <a:rPr/>
              <a:t>Projection,</a:t>
            </a:r>
          </a:p>
          <a:p>
            <a:pPr lvl="2"/>
            <a:r>
              <a:rPr/>
              <a:t>Superimposition,</a:t>
            </a:r>
          </a:p>
          <a:p>
            <a:pPr lvl="2"/>
            <a:r>
              <a:rPr/>
              <a:t>Scanning,</a:t>
            </a:r>
          </a:p>
          <a:p>
            <a:pPr lvl="2"/>
            <a:r>
              <a:rPr/>
              <a:t>Anchoring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Hierarchy of comparisons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external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question are you trying to answer?</a:t>
            </a:r>
          </a:p>
          <a:p>
            <a:pPr lvl="2"/>
            <a:r>
              <a:rPr/>
              <a:t>What proportion of the patients are single?</a:t>
            </a:r>
          </a:p>
          <a:p>
            <a:pPr lvl="2"/>
            <a:r>
              <a:rPr/>
              <a:t>Are there more single or divorced patients?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Projection</a:t>
            </a:r>
          </a:p>
          <a:p>
            <a:pPr lvl="2"/>
            <a:r>
              <a:rPr/>
              <a:t>Shifting an object in a horizontal or vertical direction</a:t>
            </a:r>
          </a:p>
          <a:p>
            <a:pPr lvl="1"/>
            <a:r>
              <a:rPr/>
              <a:t>Superimposition</a:t>
            </a:r>
          </a:p>
          <a:p>
            <a:pPr lvl="2"/>
            <a:r>
              <a:rPr/>
              <a:t>Shifting in other directions (e.g., diagonal shifts, rotation) in order to make a comparison</a:t>
            </a:r>
          </a:p>
          <a:p>
            <a:pPr lvl="2"/>
            <a:r>
              <a:rPr/>
              <a:t>Much harder than projection</a:t>
            </a:r>
          </a:p>
          <a:p>
            <a:pPr lvl="1"/>
            <a:r>
              <a:rPr/>
              <a:t>Distance affects speed and accuracy of both projection and superimposition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Scanning</a:t>
            </a:r>
          </a:p>
          <a:p>
            <a:pPr lvl="2"/>
            <a:r>
              <a:rPr/>
              <a:t>Quantifying distance throug the use of a mental tape measure</a:t>
            </a:r>
          </a:p>
          <a:p>
            <a:pPr lvl="2"/>
            <a:r>
              <a:rPr/>
              <a:t>Shorter distances are easier</a:t>
            </a:r>
          </a:p>
          <a:p>
            <a:pPr lvl="1"/>
            <a:r>
              <a:rPr/>
              <a:t>Anchoring</a:t>
            </a:r>
          </a:p>
          <a:p>
            <a:pPr lvl="2"/>
            <a:r>
              <a:rPr/>
              <a:t>Implicit or explicit development of reference points</a:t>
            </a:r>
          </a:p>
          <a:p>
            <a:pPr lvl="2"/>
            <a:r>
              <a:rPr/>
              <a:t>Assists with scanning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</a:p>
        </p:txBody>
      </p:sp>
      <p:pic>
        <p:nvPicPr>
          <p:cNvPr descr="../images/r/fuel-gu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Assisting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anchors</a:t>
            </a:r>
          </a:p>
        </p:txBody>
      </p:sp>
      <p:pic>
        <p:nvPicPr>
          <p:cNvPr descr="../images/r/fuel-gau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3/4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Visually simple tasks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Angle/slope</a:t>
            </a:r>
          </a:p>
          <a:p>
            <a:pPr lvl="1"/>
            <a:r>
              <a:rPr/>
              <a:t>Visually demanding tasks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Density/Saturation/Hue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Angle/slope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decline)</a:t>
            </a:r>
          </a:p>
        </p:txBody>
      </p:sp>
      <p:pic>
        <p:nvPicPr>
          <p:cNvPr descr="../images/external/sales-tr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external/ellip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ellipses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external/investment-ris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6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Bubble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kaggle</a:t>
            </a:r>
            <a:r>
              <a:rPr/>
              <a:t> </a:t>
            </a:r>
            <a:r>
              <a:rPr/>
              <a:t>website</a:t>
            </a:r>
          </a:p>
        </p:txBody>
      </p:sp>
      <p:pic>
        <p:nvPicPr>
          <p:cNvPr descr="../images/external/kaggle-scotus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2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Volume</a:t>
            </a:r>
          </a:p>
        </p:txBody>
      </p:sp>
      <p:pic>
        <p:nvPicPr>
          <p:cNvPr descr="../images/external/rgl_cda_ellipsoi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5900" y="1600200"/>
            <a:ext cx="361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Ellipsoid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btv_snow_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Weather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snowfall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pic>
        <p:nvPicPr>
          <p:cNvPr descr="../images/r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 the data and create a bar chart showing the frequency of opinions written by year_filed. Note that there are a few typos and a few rows that do not belong. You can remove these, but they will not affect any of the analyses we are considering.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Length varies, width doesn’t</a:t>
            </a:r>
          </a:p>
          <a:p>
            <a:pPr lvl="2"/>
            <a:r>
              <a:rPr/>
              <a:t>Exception, mosaic plots</a:t>
            </a:r>
          </a:p>
          <a:p>
            <a:pPr lvl="2"/>
            <a:r>
              <a:rPr/>
              <a:t>Think about gaps between bars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bar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to show Leonardo di Caprio’s perspective on the Titanic.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((R code))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 results))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(Add later)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(Add later)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Facet</a:t>
            </a:r>
          </a:p>
          <a:p>
            <a:pPr lvl="2"/>
            <a:r>
              <a:rPr/>
              <a:t>Separate plots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2"/>
            <a:r>
              <a:rPr/>
              <a:t>Similar to facet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../images/r/count-by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</a:p>
        </p:txBody>
      </p:sp>
      <p:pic>
        <p:nvPicPr>
          <p:cNvPr descr="../images/r/count-by-passenger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facet</a:t>
            </a:r>
          </a:p>
        </p:txBody>
      </p:sp>
      <p:pic>
        <p:nvPicPr>
          <p:cNvPr descr="../images/r/count-by-fac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dodge</a:t>
            </a:r>
          </a:p>
        </p:txBody>
      </p:sp>
      <p:pic>
        <p:nvPicPr>
          <p:cNvPr descr="../images/r/count-by-dod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`r display_images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later)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number summary (mean or percentage)</a:t>
            </a:r>
          </a:p>
          <a:p>
            <a:pPr lvl="1"/>
            <a:r>
              <a:rPr/>
              <a:t>Two number summary (error bars)</a:t>
            </a:r>
          </a:p>
          <a:p>
            <a:pPr lvl="1"/>
            <a:r>
              <a:rPr/>
              <a:t>Five number summary (boxplots)</a:t>
            </a:r>
          </a:p>
          <a:p>
            <a:pPr lvl="1"/>
            <a:r>
              <a:rPr/>
              <a:t>All the data</a:t>
            </a:r>
          </a:p>
          <a:p>
            <a:pPr lvl="2"/>
            <a:r>
              <a:rPr/>
              <a:t>Jittering</a:t>
            </a:r>
          </a:p>
          <a:p>
            <a:pPr lvl="2"/>
            <a:r>
              <a:rPr/>
              <a:t>Opacity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the code in Python, R, and Tableau. Explain why you might want counts versus percents.))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to find the right data set to illustrate this. Maybe the Saratoga house prices?))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((Same data. What means tell you versus totals.))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of what a boxplot is))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on when it doesn’t work.))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 the computational expense.))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Barcharts</dc:title>
  <dc:creator>Steve Simon</dc:creator>
  <cp:keywords/>
  <dcterms:created xsi:type="dcterms:W3CDTF">2019-08-25T16:58:43Z</dcterms:created>
  <dcterms:modified xsi:type="dcterms:W3CDTF">2019-08-25T16:58:43Z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